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0" r:id="rId4"/>
  </p:sldMasterIdLst>
  <p:notesMasterIdLst>
    <p:notesMasterId r:id="rId6"/>
  </p:notesMasterIdLst>
  <p:sldIdLst>
    <p:sldId id="256" r:id="rId5"/>
    <p:sldId id="257" r:id="rId7"/>
    <p:sldId id="308" r:id="rId8"/>
    <p:sldId id="309" r:id="rId9"/>
    <p:sldId id="310" r:id="rId10"/>
    <p:sldId id="311" r:id="rId11"/>
    <p:sldId id="296" r:id="rId12"/>
    <p:sldId id="323" r:id="rId13"/>
    <p:sldId id="312" r:id="rId14"/>
    <p:sldId id="313" r:id="rId15"/>
    <p:sldId id="314" r:id="rId16"/>
    <p:sldId id="315" r:id="rId17"/>
    <p:sldId id="316" r:id="rId18"/>
    <p:sldId id="317" r:id="rId19"/>
    <p:sldId id="318" r:id="rId20"/>
    <p:sldId id="320" r:id="rId21"/>
    <p:sldId id="319" r:id="rId22"/>
    <p:sldId id="324" r:id="rId23"/>
    <p:sldId id="321" r:id="rId24"/>
    <p:sldId id="297" r:id="rId25"/>
    <p:sldId id="322" r:id="rId26"/>
    <p:sldId id="326" r:id="rId27"/>
    <p:sldId id="327" r:id="rId28"/>
    <p:sldId id="325" r:id="rId29"/>
    <p:sldId id="333" r:id="rId30"/>
    <p:sldId id="305" r:id="rId31"/>
    <p:sldId id="328" r:id="rId32"/>
    <p:sldId id="332" r:id="rId33"/>
    <p:sldId id="307" r:id="rId34"/>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等线"/>
        <a:cs typeface="等线"/>
      </a:defRPr>
    </a:lvl1pPr>
    <a:lvl2pPr marL="457200" algn="l" rtl="0" fontAlgn="base">
      <a:spcBef>
        <a:spcPct val="0"/>
      </a:spcBef>
      <a:spcAft>
        <a:spcPct val="0"/>
      </a:spcAft>
      <a:defRPr kern="1200">
        <a:solidFill>
          <a:schemeClr val="tx1"/>
        </a:solidFill>
        <a:latin typeface="Arial" panose="020B0604020202020204" pitchFamily="34" charset="0"/>
        <a:ea typeface="等线"/>
        <a:cs typeface="等线"/>
      </a:defRPr>
    </a:lvl2pPr>
    <a:lvl3pPr marL="914400" algn="l" rtl="0" fontAlgn="base">
      <a:spcBef>
        <a:spcPct val="0"/>
      </a:spcBef>
      <a:spcAft>
        <a:spcPct val="0"/>
      </a:spcAft>
      <a:defRPr kern="1200">
        <a:solidFill>
          <a:schemeClr val="tx1"/>
        </a:solidFill>
        <a:latin typeface="Arial" panose="020B0604020202020204" pitchFamily="34" charset="0"/>
        <a:ea typeface="等线"/>
        <a:cs typeface="等线"/>
      </a:defRPr>
    </a:lvl3pPr>
    <a:lvl4pPr marL="1371600" algn="l" rtl="0" fontAlgn="base">
      <a:spcBef>
        <a:spcPct val="0"/>
      </a:spcBef>
      <a:spcAft>
        <a:spcPct val="0"/>
      </a:spcAft>
      <a:defRPr kern="1200">
        <a:solidFill>
          <a:schemeClr val="tx1"/>
        </a:solidFill>
        <a:latin typeface="Arial" panose="020B0604020202020204" pitchFamily="34" charset="0"/>
        <a:ea typeface="等线"/>
        <a:cs typeface="等线"/>
      </a:defRPr>
    </a:lvl4pPr>
    <a:lvl5pPr marL="1828800" algn="l" rtl="0" fontAlgn="base">
      <a:spcBef>
        <a:spcPct val="0"/>
      </a:spcBef>
      <a:spcAft>
        <a:spcPct val="0"/>
      </a:spcAft>
      <a:defRPr kern="1200">
        <a:solidFill>
          <a:schemeClr val="tx1"/>
        </a:solidFill>
        <a:latin typeface="Arial" panose="020B0604020202020204" pitchFamily="34" charset="0"/>
        <a:ea typeface="等线"/>
        <a:cs typeface="等线"/>
      </a:defRPr>
    </a:lvl5pPr>
    <a:lvl6pPr marL="2286000" algn="l" defTabSz="914400" rtl="0" eaLnBrk="1" latinLnBrk="0" hangingPunct="1">
      <a:defRPr kern="1200">
        <a:solidFill>
          <a:schemeClr val="tx1"/>
        </a:solidFill>
        <a:latin typeface="Arial" panose="020B0604020202020204" pitchFamily="34" charset="0"/>
        <a:ea typeface="等线"/>
        <a:cs typeface="等线"/>
      </a:defRPr>
    </a:lvl6pPr>
    <a:lvl7pPr marL="2743200" algn="l" defTabSz="914400" rtl="0" eaLnBrk="1" latinLnBrk="0" hangingPunct="1">
      <a:defRPr kern="1200">
        <a:solidFill>
          <a:schemeClr val="tx1"/>
        </a:solidFill>
        <a:latin typeface="Arial" panose="020B0604020202020204" pitchFamily="34" charset="0"/>
        <a:ea typeface="等线"/>
        <a:cs typeface="等线"/>
      </a:defRPr>
    </a:lvl7pPr>
    <a:lvl8pPr marL="3200400" algn="l" defTabSz="914400" rtl="0" eaLnBrk="1" latinLnBrk="0" hangingPunct="1">
      <a:defRPr kern="1200">
        <a:solidFill>
          <a:schemeClr val="tx1"/>
        </a:solidFill>
        <a:latin typeface="Arial" panose="020B0604020202020204" pitchFamily="34" charset="0"/>
        <a:ea typeface="等线"/>
        <a:cs typeface="等线"/>
      </a:defRPr>
    </a:lvl8pPr>
    <a:lvl9pPr marL="3657600" algn="l" defTabSz="914400" rtl="0" eaLnBrk="1" latinLnBrk="0" hangingPunct="1">
      <a:defRPr kern="1200">
        <a:solidFill>
          <a:schemeClr val="tx1"/>
        </a:solidFill>
        <a:latin typeface="Arial" panose="020B0604020202020204" pitchFamily="34" charset="0"/>
        <a:ea typeface="等线"/>
        <a:cs typeface="等线"/>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85213" autoAdjust="0"/>
  </p:normalViewPr>
  <p:slideViewPr>
    <p:cSldViewPr snapToGrid="0">
      <p:cViewPr>
        <p:scale>
          <a:sx n="100" d="100"/>
          <a:sy n="100" d="100"/>
        </p:scale>
        <p:origin x="-396" y="-14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54" d="100"/>
          <a:sy n="54" d="100"/>
        </p:scale>
        <p:origin x="-291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3E88EBA7-F6F7-428D-89B5-5FED25B80E62}" type="datetimeFigureOut">
              <a:rPr lang="zh-CN" altLang="en-US"/>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729908AA-4A2A-425E-B73F-F22AE3775F93}"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等线"/>
      </a:defRPr>
    </a:lvl1pPr>
    <a:lvl2pPr marL="457200" algn="l" rtl="0" eaLnBrk="0" fontAlgn="base" hangingPunct="0">
      <a:spcBef>
        <a:spcPct val="30000"/>
      </a:spcBef>
      <a:spcAft>
        <a:spcPct val="0"/>
      </a:spcAft>
      <a:defRPr sz="1200" kern="1200">
        <a:solidFill>
          <a:schemeClr val="tx1"/>
        </a:solidFill>
        <a:latin typeface="+mn-lt"/>
        <a:ea typeface="+mn-ea"/>
        <a:cs typeface="等线"/>
      </a:defRPr>
    </a:lvl2pPr>
    <a:lvl3pPr marL="914400" algn="l" rtl="0" eaLnBrk="0" fontAlgn="base" hangingPunct="0">
      <a:spcBef>
        <a:spcPct val="30000"/>
      </a:spcBef>
      <a:spcAft>
        <a:spcPct val="0"/>
      </a:spcAft>
      <a:defRPr sz="1200" kern="1200">
        <a:solidFill>
          <a:schemeClr val="tx1"/>
        </a:solidFill>
        <a:latin typeface="+mn-lt"/>
        <a:ea typeface="+mn-ea"/>
        <a:cs typeface="等线"/>
      </a:defRPr>
    </a:lvl3pPr>
    <a:lvl4pPr marL="1371600" algn="l" rtl="0" eaLnBrk="0" fontAlgn="base" hangingPunct="0">
      <a:spcBef>
        <a:spcPct val="30000"/>
      </a:spcBef>
      <a:spcAft>
        <a:spcPct val="0"/>
      </a:spcAft>
      <a:defRPr sz="1200" kern="1200">
        <a:solidFill>
          <a:schemeClr val="tx1"/>
        </a:solidFill>
        <a:latin typeface="+mn-lt"/>
        <a:ea typeface="+mn-ea"/>
        <a:cs typeface="等线"/>
      </a:defRPr>
    </a:lvl4pPr>
    <a:lvl5pPr marL="1828800" algn="l" rtl="0" eaLnBrk="0" fontAlgn="base" hangingPunct="0">
      <a:spcBef>
        <a:spcPct val="30000"/>
      </a:spcBef>
      <a:spcAft>
        <a:spcPct val="0"/>
      </a:spcAft>
      <a:defRPr sz="1200" kern="1200">
        <a:solidFill>
          <a:schemeClr val="tx1"/>
        </a:solidFill>
        <a:latin typeface="+mn-lt"/>
        <a:ea typeface="+mn-ea"/>
        <a:cs typeface="等线"/>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p:cNvSpPr>
          <p:nvPr>
            <p:ph type="sldImg"/>
          </p:nvPr>
        </p:nvSpPr>
        <p:spPr bwMode="auto">
          <a:noFill/>
          <a:ln>
            <a:solidFill>
              <a:srgbClr val="000000"/>
            </a:solidFill>
            <a:miter lim="800000"/>
          </a:ln>
        </p:spPr>
      </p:sp>
      <p:sp>
        <p:nvSpPr>
          <p:cNvPr id="3789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3789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13AFEF6D-3DD7-4277-9294-A7F801CEB56C}"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p:cNvSpPr>
          <p:nvPr>
            <p:ph type="sldImg"/>
          </p:nvPr>
        </p:nvSpPr>
        <p:spPr bwMode="auto">
          <a:noFill/>
          <a:ln>
            <a:solidFill>
              <a:srgbClr val="000000"/>
            </a:solidFill>
            <a:miter lim="800000"/>
          </a:ln>
        </p:spPr>
      </p:sp>
      <p:sp>
        <p:nvSpPr>
          <p:cNvPr id="39938"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39939"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3173DF31-3D5F-4B7A-8D78-A1D547E24B22}"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1DFB61B8-3B68-4A83-A84A-DE0894C3A3E1}"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p:cNvSpPr>
          <p:nvPr>
            <p:ph type="sldImg"/>
          </p:nvPr>
        </p:nvSpPr>
        <p:spPr bwMode="auto">
          <a:noFill/>
          <a:ln>
            <a:solidFill>
              <a:srgbClr val="000000"/>
            </a:solidFill>
            <a:miter lim="800000"/>
          </a:ln>
        </p:spPr>
      </p:sp>
      <p:sp>
        <p:nvSpPr>
          <p:cNvPr id="4403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4035"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178537D8-11B6-4B85-8ECD-2FA33B3B52EA}"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p:cNvSpPr>
          <p:nvPr>
            <p:ph type="sldImg"/>
          </p:nvPr>
        </p:nvSpPr>
        <p:spPr bwMode="auto">
          <a:noFill/>
          <a:ln>
            <a:solidFill>
              <a:srgbClr val="000000"/>
            </a:solidFill>
            <a:miter lim="800000"/>
          </a:ln>
        </p:spPr>
      </p:sp>
      <p:sp>
        <p:nvSpPr>
          <p:cNvPr id="4608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6083"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9CE1543-6C10-4DCE-97DA-A41DF818DD12}"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幻灯片图像占位符 1"/>
          <p:cNvSpPr>
            <a:spLocks noGrp="1" noRot="1" noChangeAspect="1"/>
          </p:cNvSpPr>
          <p:nvPr>
            <p:ph type="sldImg"/>
          </p:nvPr>
        </p:nvSpPr>
        <p:spPr bwMode="auto">
          <a:noFill/>
          <a:ln>
            <a:solidFill>
              <a:srgbClr val="000000"/>
            </a:solidFill>
            <a:miter lim="800000"/>
          </a:ln>
        </p:spPr>
      </p:sp>
      <p:sp>
        <p:nvSpPr>
          <p:cNvPr id="4813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813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3BD2C27F-B179-4847-8E48-D61203A77F14}"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p:cNvSpPr>
          <p:nvPr>
            <p:ph type="sldImg"/>
          </p:nvPr>
        </p:nvSpPr>
        <p:spPr bwMode="auto">
          <a:noFill/>
          <a:ln>
            <a:solidFill>
              <a:srgbClr val="000000"/>
            </a:solidFill>
            <a:miter lim="800000"/>
          </a:ln>
        </p:spPr>
      </p:sp>
      <p:sp>
        <p:nvSpPr>
          <p:cNvPr id="50178"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0179"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4E14036D-8487-4249-806F-5182F01FB10A}"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幻灯片图像占位符 1"/>
          <p:cNvSpPr>
            <a:spLocks noGrp="1" noRot="1" noChangeAspect="1"/>
          </p:cNvSpPr>
          <p:nvPr>
            <p:ph type="sldImg"/>
          </p:nvPr>
        </p:nvSpPr>
        <p:spPr bwMode="auto">
          <a:noFill/>
          <a:ln>
            <a:solidFill>
              <a:srgbClr val="000000"/>
            </a:solidFill>
            <a:miter lim="800000"/>
          </a:ln>
        </p:spPr>
      </p:sp>
      <p:sp>
        <p:nvSpPr>
          <p:cNvPr id="52226"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222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41AE6A66-6109-4B51-BE84-4132FC034F75}"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bwMode="auto">
          <a:noFill/>
          <a:ln>
            <a:solidFill>
              <a:srgbClr val="000000"/>
            </a:solidFill>
            <a:miter lim="800000"/>
          </a:ln>
        </p:spPr>
      </p:sp>
      <p:sp>
        <p:nvSpPr>
          <p:cNvPr id="5427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4275"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25562D12-0F69-43FB-9819-B23BA823EAE0}"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p:cNvSpPr>
          <p:nvPr>
            <p:ph type="sldImg"/>
          </p:nvPr>
        </p:nvSpPr>
        <p:spPr bwMode="auto">
          <a:noFill/>
          <a:ln>
            <a:solidFill>
              <a:srgbClr val="000000"/>
            </a:solidFill>
            <a:miter lim="800000"/>
          </a:ln>
        </p:spPr>
      </p:sp>
      <p:sp>
        <p:nvSpPr>
          <p:cNvPr id="5632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6323"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7E98C714-DB97-44AC-A563-EF08A779940D}"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p:cNvSpPr>
            <a:spLocks noGrp="1" noRot="1" noChangeAspect="1"/>
          </p:cNvSpPr>
          <p:nvPr>
            <p:ph type="sldImg"/>
          </p:nvPr>
        </p:nvSpPr>
        <p:spPr bwMode="auto">
          <a:noFill/>
          <a:ln>
            <a:solidFill>
              <a:srgbClr val="000000"/>
            </a:solidFill>
            <a:miter lim="800000"/>
          </a:ln>
        </p:spPr>
      </p:sp>
      <p:sp>
        <p:nvSpPr>
          <p:cNvPr id="5837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837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7705960F-034B-40EB-A259-14E40E90C867}"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幻灯片图像占位符 1"/>
          <p:cNvSpPr>
            <a:spLocks noGrp="1" noRot="1" noChangeAspect="1"/>
          </p:cNvSpPr>
          <p:nvPr>
            <p:ph type="sldImg"/>
          </p:nvPr>
        </p:nvSpPr>
        <p:spPr bwMode="auto">
          <a:noFill/>
          <a:ln>
            <a:solidFill>
              <a:srgbClr val="000000"/>
            </a:solidFill>
            <a:miter lim="800000"/>
          </a:ln>
        </p:spPr>
      </p:sp>
      <p:sp>
        <p:nvSpPr>
          <p:cNvPr id="60418"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0419"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402F92A6-C262-423B-ABC9-89064EBDBE0A}"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幻灯片图像占位符 1"/>
          <p:cNvSpPr>
            <a:spLocks noGrp="1" noRot="1" noChangeAspect="1"/>
          </p:cNvSpPr>
          <p:nvPr>
            <p:ph type="sldImg"/>
          </p:nvPr>
        </p:nvSpPr>
        <p:spPr bwMode="auto">
          <a:noFill/>
          <a:ln>
            <a:solidFill>
              <a:srgbClr val="000000"/>
            </a:solidFill>
            <a:miter lim="800000"/>
          </a:ln>
        </p:spPr>
      </p:sp>
      <p:sp>
        <p:nvSpPr>
          <p:cNvPr id="62466"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246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72023775-E43F-4AE5-9A51-8E509671EDC9}"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幻灯片图像占位符 1"/>
          <p:cNvSpPr>
            <a:spLocks noGrp="1" noRot="1" noChangeAspect="1"/>
          </p:cNvSpPr>
          <p:nvPr>
            <p:ph type="sldImg"/>
          </p:nvPr>
        </p:nvSpPr>
        <p:spPr bwMode="auto">
          <a:noFill/>
          <a:ln>
            <a:solidFill>
              <a:srgbClr val="000000"/>
            </a:solidFill>
            <a:miter lim="800000"/>
          </a:ln>
        </p:spPr>
      </p:sp>
      <p:sp>
        <p:nvSpPr>
          <p:cNvPr id="6451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4515"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5D7A9EB0-D3FC-4262-854C-74265E9DDA5F}"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幻灯片图像占位符 1"/>
          <p:cNvSpPr>
            <a:spLocks noGrp="1" noRot="1" noChangeAspect="1"/>
          </p:cNvSpPr>
          <p:nvPr>
            <p:ph type="sldImg"/>
          </p:nvPr>
        </p:nvSpPr>
        <p:spPr bwMode="auto">
          <a:noFill/>
          <a:ln>
            <a:solidFill>
              <a:srgbClr val="000000"/>
            </a:solidFill>
            <a:miter lim="800000"/>
          </a:ln>
        </p:spPr>
      </p:sp>
      <p:sp>
        <p:nvSpPr>
          <p:cNvPr id="6656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6563"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1CDAC674-5943-4DA5-BC2C-40E5E664EA7D}"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p:cNvSpPr>
          <p:nvPr>
            <p:ph type="sldImg"/>
          </p:nvPr>
        </p:nvSpPr>
        <p:spPr bwMode="auto">
          <a:noFill/>
          <a:ln>
            <a:solidFill>
              <a:srgbClr val="000000"/>
            </a:solidFill>
            <a:miter lim="800000"/>
          </a:ln>
        </p:spPr>
      </p:sp>
      <p:sp>
        <p:nvSpPr>
          <p:cNvPr id="686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861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869FF45D-B120-4448-91B4-BB607B1BF071}"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幻灯片图像占位符 1"/>
          <p:cNvSpPr>
            <a:spLocks noGrp="1" noRot="1" noChangeAspect="1"/>
          </p:cNvSpPr>
          <p:nvPr>
            <p:ph type="sldImg"/>
          </p:nvPr>
        </p:nvSpPr>
        <p:spPr bwMode="auto">
          <a:noFill/>
          <a:ln>
            <a:solidFill>
              <a:srgbClr val="000000"/>
            </a:solidFill>
            <a:miter lim="800000"/>
          </a:ln>
        </p:spPr>
      </p:sp>
      <p:sp>
        <p:nvSpPr>
          <p:cNvPr id="70658"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70659"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2A56B39E-028D-4238-99DD-108D58EFC5B4}"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幻灯片图像占位符 1"/>
          <p:cNvSpPr>
            <a:spLocks noGrp="1" noRot="1" noChangeAspect="1"/>
          </p:cNvSpPr>
          <p:nvPr>
            <p:ph type="sldImg"/>
          </p:nvPr>
        </p:nvSpPr>
        <p:spPr bwMode="auto">
          <a:noFill/>
          <a:ln>
            <a:solidFill>
              <a:srgbClr val="000000"/>
            </a:solidFill>
            <a:miter lim="800000"/>
          </a:ln>
        </p:spPr>
      </p:sp>
      <p:sp>
        <p:nvSpPr>
          <p:cNvPr id="72706"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7270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575EC35B-D9E2-448E-924E-12174842E3A6}"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幻灯片图像占位符 1"/>
          <p:cNvSpPr>
            <a:spLocks noGrp="1" noRot="1" noChangeAspect="1"/>
          </p:cNvSpPr>
          <p:nvPr>
            <p:ph type="sldImg"/>
          </p:nvPr>
        </p:nvSpPr>
        <p:spPr bwMode="auto">
          <a:noFill/>
          <a:ln>
            <a:solidFill>
              <a:srgbClr val="000000"/>
            </a:solidFill>
            <a:miter lim="800000"/>
          </a:ln>
        </p:spPr>
      </p:sp>
      <p:sp>
        <p:nvSpPr>
          <p:cNvPr id="7475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74755"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2145BCF5-194A-46DE-AE2D-886F091F51F5}"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幻灯片图像占位符 1"/>
          <p:cNvSpPr>
            <a:spLocks noGrp="1" noRot="1" noChangeAspect="1"/>
          </p:cNvSpPr>
          <p:nvPr>
            <p:ph type="sldImg"/>
          </p:nvPr>
        </p:nvSpPr>
        <p:spPr bwMode="auto">
          <a:noFill/>
          <a:ln>
            <a:solidFill>
              <a:srgbClr val="000000"/>
            </a:solidFill>
            <a:miter lim="800000"/>
          </a:ln>
        </p:spPr>
      </p:sp>
      <p:sp>
        <p:nvSpPr>
          <p:cNvPr id="76802" name="备注占位符 2"/>
          <p:cNvSpPr>
            <a:spLocks noGrp="1"/>
          </p:cNvSpPr>
          <p:nvPr>
            <p:ph type="body" idx="1"/>
          </p:nvPr>
        </p:nvSpPr>
        <p:spPr bwMode="auto">
          <a:noFill/>
        </p:spPr>
        <p:txBody>
          <a:bodyPr wrap="square" numCol="1" anchor="t" anchorCtr="0" compatLnSpc="1"/>
          <a:lstStyle/>
          <a:p>
            <a:pPr eaLnBrk="1" hangingPunct="1">
              <a:spcBef>
                <a:spcPct val="0"/>
              </a:spcBef>
            </a:pPr>
            <a:r>
              <a:rPr lang="zh-CN" altLang="zh-CN" b="1" smtClean="0"/>
              <a:t>空间热度图：</a:t>
            </a:r>
            <a:r>
              <a:rPr lang="zh-CN" altLang="zh-CN" smtClean="0"/>
              <a:t>空间热度图可利用不同颜色表示场景中顾客密度分布情况，色温越高表示该位置热度越高，即访问该处的客流量越大或者在顾客在此处停留的时间越长。反之，色温越底则表示此处客流密度较低。</a:t>
            </a:r>
            <a:endParaRPr lang="zh-CN" altLang="zh-CN" smtClean="0"/>
          </a:p>
          <a:p>
            <a:pPr eaLnBrk="1" hangingPunct="1">
              <a:spcBef>
                <a:spcPct val="0"/>
              </a:spcBef>
            </a:pPr>
            <a:endParaRPr lang="zh-CN" altLang="en-US" smtClean="0"/>
          </a:p>
        </p:txBody>
      </p:sp>
      <p:sp>
        <p:nvSpPr>
          <p:cNvPr id="76803"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E88E49ED-E7D3-496B-9C2C-0E4CFDF42423}"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幻灯片图像占位符 1"/>
          <p:cNvSpPr>
            <a:spLocks noGrp="1" noRot="1" noChangeAspect="1"/>
          </p:cNvSpPr>
          <p:nvPr>
            <p:ph type="sldImg"/>
          </p:nvPr>
        </p:nvSpPr>
        <p:spPr bwMode="auto">
          <a:noFill/>
          <a:ln>
            <a:solidFill>
              <a:srgbClr val="000000"/>
            </a:solidFill>
            <a:miter lim="800000"/>
          </a:ln>
        </p:spPr>
      </p:sp>
      <p:sp>
        <p:nvSpPr>
          <p:cNvPr id="78850" name="备注占位符 2"/>
          <p:cNvSpPr>
            <a:spLocks noGrp="1"/>
          </p:cNvSpPr>
          <p:nvPr>
            <p:ph type="body" idx="1"/>
          </p:nvPr>
        </p:nvSpPr>
        <p:spPr bwMode="auto">
          <a:noFill/>
        </p:spPr>
        <p:txBody>
          <a:bodyPr wrap="square" numCol="1" anchor="t" anchorCtr="0" compatLnSpc="1"/>
          <a:lstStyle/>
          <a:p>
            <a:pPr eaLnBrk="1" hangingPunct="1">
              <a:spcBef>
                <a:spcPct val="0"/>
              </a:spcBef>
            </a:pPr>
            <a:r>
              <a:rPr lang="zh-CN" altLang="zh-CN" b="1" smtClean="0"/>
              <a:t>时间热度图：</a:t>
            </a:r>
            <a:r>
              <a:rPr lang="zh-CN" altLang="zh-CN" smtClean="0"/>
              <a:t>时间热度图表示场景中客流热度随时间变化的分布和趋势情况，其中横坐标表示时间，纵坐标表示场景中的热度值。</a:t>
            </a:r>
            <a:endParaRPr lang="zh-CN" altLang="zh-CN" smtClean="0"/>
          </a:p>
          <a:p>
            <a:pPr eaLnBrk="1" hangingPunct="1">
              <a:spcBef>
                <a:spcPct val="0"/>
              </a:spcBef>
            </a:pPr>
            <a:endParaRPr lang="zh-CN" altLang="en-US" smtClean="0"/>
          </a:p>
        </p:txBody>
      </p:sp>
      <p:sp>
        <p:nvSpPr>
          <p:cNvPr id="7885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E9FF7499-4BAD-4E7B-970D-864CF82C7695}"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幻灯片图像占位符 1"/>
          <p:cNvSpPr>
            <a:spLocks noGrp="1" noRot="1" noChangeAspect="1"/>
          </p:cNvSpPr>
          <p:nvPr>
            <p:ph type="sldImg"/>
          </p:nvPr>
        </p:nvSpPr>
        <p:spPr bwMode="auto">
          <a:noFill/>
          <a:ln>
            <a:solidFill>
              <a:srgbClr val="000000"/>
            </a:solidFill>
            <a:miter lim="800000"/>
          </a:ln>
        </p:spPr>
      </p:sp>
      <p:sp>
        <p:nvSpPr>
          <p:cNvPr id="80898"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80899"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CECD7554-9D80-4EDA-8319-B5A7E037C819}"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幻灯片图像占位符 1"/>
          <p:cNvSpPr>
            <a:spLocks noGrp="1" noRot="1" noChangeAspect="1"/>
          </p:cNvSpPr>
          <p:nvPr>
            <p:ph type="sldImg"/>
          </p:nvPr>
        </p:nvSpPr>
        <p:spPr bwMode="auto">
          <a:noFill/>
          <a:ln>
            <a:solidFill>
              <a:srgbClr val="000000"/>
            </a:solidFill>
            <a:miter lim="800000"/>
          </a:ln>
        </p:spPr>
      </p:sp>
      <p:sp>
        <p:nvSpPr>
          <p:cNvPr id="82946" name="备注占位符 2"/>
          <p:cNvSpPr>
            <a:spLocks noGrp="1"/>
          </p:cNvSpPr>
          <p:nvPr>
            <p:ph type="body" idx="1"/>
          </p:nvPr>
        </p:nvSpPr>
        <p:spPr bwMode="auto">
          <a:noFill/>
        </p:spPr>
        <p:txBody>
          <a:bodyPr wrap="square" numCol="1" anchor="t" anchorCtr="0" compatLnSpc="1"/>
          <a:lstStyle/>
          <a:p>
            <a:pPr eaLnBrk="1" hangingPunct="1">
              <a:spcBef>
                <a:spcPct val="0"/>
              </a:spcBef>
            </a:pPr>
            <a:r>
              <a:rPr lang="zh-CN" altLang="en-US" smtClean="0"/>
              <a:t>通过与</a:t>
            </a:r>
            <a:r>
              <a:rPr lang="en-US" altLang="zh-CN" smtClean="0"/>
              <a:t>POS</a:t>
            </a:r>
            <a:r>
              <a:rPr lang="zh-CN" altLang="en-US" smtClean="0"/>
              <a:t>的对接，未来的系统，可方便实现对热点商品分析、提袋率分析、销售额分析、客单价分析等数据的商业分析应用。</a:t>
            </a:r>
            <a:endParaRPr lang="en-US" altLang="zh-CN" smtClean="0"/>
          </a:p>
          <a:p>
            <a:pPr eaLnBrk="1" hangingPunct="1">
              <a:spcBef>
                <a:spcPct val="0"/>
              </a:spcBef>
            </a:pPr>
            <a:endParaRPr lang="en-US" altLang="zh-CN" smtClean="0"/>
          </a:p>
          <a:p>
            <a:pPr eaLnBrk="1" hangingPunct="1">
              <a:spcBef>
                <a:spcPct val="0"/>
              </a:spcBef>
            </a:pPr>
            <a:r>
              <a:rPr lang="zh-CN" altLang="en-US" b="1" i="1" smtClean="0">
                <a:solidFill>
                  <a:srgbClr val="FF0000"/>
                </a:solidFill>
              </a:rPr>
              <a:t>目前我们已经实现的有：视频图像的叠加（叠加的信息可方便开</a:t>
            </a:r>
            <a:r>
              <a:rPr lang="en-US" altLang="zh-CN" b="1" i="1" smtClean="0">
                <a:solidFill>
                  <a:srgbClr val="FF0000"/>
                </a:solidFill>
              </a:rPr>
              <a:t>/</a:t>
            </a:r>
            <a:r>
              <a:rPr lang="zh-CN" altLang="en-US" b="1" i="1" smtClean="0">
                <a:solidFill>
                  <a:srgbClr val="FF0000"/>
                </a:solidFill>
              </a:rPr>
              <a:t>关）、关健字的录像快速检索。</a:t>
            </a:r>
            <a:endParaRPr lang="zh-CN" altLang="en-US" b="1" i="1" smtClean="0">
              <a:solidFill>
                <a:srgbClr val="FF0000"/>
              </a:solidFill>
            </a:endParaRPr>
          </a:p>
          <a:p>
            <a:pPr eaLnBrk="1" hangingPunct="1">
              <a:spcBef>
                <a:spcPct val="0"/>
              </a:spcBef>
            </a:pPr>
            <a:endParaRPr lang="zh-CN" altLang="en-US" smtClean="0"/>
          </a:p>
        </p:txBody>
      </p:sp>
      <p:sp>
        <p:nvSpPr>
          <p:cNvPr id="8294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E9E4124F-7EC8-4CC2-BDE8-C54A06E7D108}"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幻灯片图像占位符 1"/>
          <p:cNvSpPr>
            <a:spLocks noGrp="1" noRot="1" noChangeAspect="1"/>
          </p:cNvSpPr>
          <p:nvPr>
            <p:ph type="sldImg"/>
          </p:nvPr>
        </p:nvSpPr>
        <p:spPr bwMode="auto">
          <a:noFill/>
          <a:ln>
            <a:solidFill>
              <a:srgbClr val="000000"/>
            </a:solidFill>
            <a:miter lim="800000"/>
          </a:ln>
        </p:spPr>
      </p:sp>
      <p:sp>
        <p:nvSpPr>
          <p:cNvPr id="8499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84995"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324798E3-A4C4-45BC-9220-AC39E001C684}" type="slidenum">
              <a:rPr lang="zh-CN" altLang="en-US" smtClean="0">
                <a:solidFill>
                  <a:srgbClr val="000000"/>
                </a:solidFill>
                <a:latin typeface="Calibri" panose="020F0502020204030204" pitchFamily="34" charset="0"/>
                <a:ea typeface="宋体" panose="02010600030101010101" pitchFamily="2" charset="-122"/>
              </a:rPr>
            </a:fld>
            <a:endParaRPr lang="zh-CN" altLang="en-US"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幻灯片图像占位符 1"/>
          <p:cNvSpPr>
            <a:spLocks noGrp="1" noRot="1" noChangeAspect="1"/>
          </p:cNvSpPr>
          <p:nvPr>
            <p:ph type="sldImg"/>
          </p:nvPr>
        </p:nvSpPr>
        <p:spPr bwMode="auto">
          <a:noFill/>
          <a:ln>
            <a:solidFill>
              <a:srgbClr val="000000"/>
            </a:solidFill>
            <a:miter lim="800000"/>
          </a:ln>
        </p:spPr>
      </p:sp>
      <p:sp>
        <p:nvSpPr>
          <p:cNvPr id="87042" name="备注占位符 2"/>
          <p:cNvSpPr>
            <a:spLocks noGrp="1"/>
          </p:cNvSpPr>
          <p:nvPr>
            <p:ph type="body" idx="1"/>
          </p:nvPr>
        </p:nvSpPr>
        <p:spPr bwMode="auto">
          <a:noFill/>
        </p:spPr>
        <p:txBody>
          <a:bodyPr wrap="square" numCol="1" anchor="t" anchorCtr="0" compatLnSpc="1"/>
          <a:lstStyle/>
          <a:p>
            <a:pPr eaLnBrk="1" hangingPunct="1">
              <a:spcBef>
                <a:spcPct val="0"/>
              </a:spcBef>
            </a:pPr>
            <a:r>
              <a:rPr lang="zh-CN" altLang="en-US" smtClean="0">
                <a:latin typeface="Arial" panose="020B0604020202020204" pitchFamily="34" charset="0"/>
              </a:rPr>
              <a:t>为满足跨区域机构多地实时视频管理需求，海康威视提供企业大联网系统，为企业提升管理时效性，降低管理成本。</a:t>
            </a:r>
            <a:endParaRPr lang="en-US" altLang="zh-CN" smtClean="0">
              <a:latin typeface="Arial" panose="020B0604020202020204" pitchFamily="34" charset="0"/>
            </a:endParaRPr>
          </a:p>
          <a:p>
            <a:pPr eaLnBrk="1" hangingPunct="1">
              <a:spcBef>
                <a:spcPct val="0"/>
              </a:spcBef>
            </a:pPr>
            <a:r>
              <a:rPr lang="en-US" altLang="zh-CN" smtClean="0">
                <a:latin typeface="Arial" panose="020B0604020202020204" pitchFamily="34" charset="0"/>
              </a:rPr>
              <a:t>iVMS-8700</a:t>
            </a:r>
            <a:r>
              <a:rPr lang="zh-CN" altLang="zh-CN" smtClean="0">
                <a:latin typeface="Arial" panose="020B0604020202020204" pitchFamily="34" charset="0"/>
              </a:rPr>
              <a:t>综合管理平台是自主研发的基于</a:t>
            </a:r>
            <a:r>
              <a:rPr lang="en-US" altLang="zh-CN" smtClean="0">
                <a:latin typeface="Arial" panose="020B0604020202020204" pitchFamily="34" charset="0"/>
              </a:rPr>
              <a:t>SOA</a:t>
            </a:r>
            <a:r>
              <a:rPr lang="zh-CN" altLang="zh-CN" smtClean="0">
                <a:latin typeface="Arial" panose="020B0604020202020204" pitchFamily="34" charset="0"/>
              </a:rPr>
              <a:t>系统架构的集成多系统的联网平台，采用先进的软硬件开发技术，满足系统集中管理、多级联网、信息共享、互联互通、多业务融合等需求</a:t>
            </a:r>
            <a:r>
              <a:rPr lang="zh-CN" altLang="en-US" smtClean="0">
                <a:latin typeface="Arial" panose="020B0604020202020204" pitchFamily="34" charset="0"/>
              </a:rPr>
              <a:t>。</a:t>
            </a:r>
            <a:endParaRPr lang="zh-CN" altLang="zh-CN" smtClean="0">
              <a:latin typeface="Arial" panose="020B0604020202020204" pitchFamily="34" charset="0"/>
            </a:endParaRPr>
          </a:p>
        </p:txBody>
      </p:sp>
      <p:sp>
        <p:nvSpPr>
          <p:cNvPr id="87043"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CE1F493E-A314-40DE-9B48-14C7E5E49116}" type="slidenum">
              <a:rPr lang="zh-CN" altLang="en-US" smtClean="0">
                <a:solidFill>
                  <a:srgbClr val="000000"/>
                </a:solidFill>
                <a:latin typeface="Calibri" panose="020F0502020204030204" pitchFamily="34" charset="0"/>
                <a:ea typeface="宋体" panose="02010600030101010101" pitchFamily="2" charset="-122"/>
              </a:rPr>
            </a:fld>
            <a:endParaRPr lang="en-US" altLang="zh-CN"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幻灯片图像占位符 1"/>
          <p:cNvSpPr>
            <a:spLocks noGrp="1" noRot="1" noChangeAspect="1"/>
          </p:cNvSpPr>
          <p:nvPr>
            <p:ph type="sldImg"/>
          </p:nvPr>
        </p:nvSpPr>
        <p:spPr bwMode="auto">
          <a:noFill/>
          <a:ln>
            <a:solidFill>
              <a:srgbClr val="000000"/>
            </a:solidFill>
            <a:miter lim="800000"/>
          </a:ln>
        </p:spPr>
      </p:sp>
      <p:sp>
        <p:nvSpPr>
          <p:cNvPr id="9011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zh-CN" smtClean="0">
              <a:latin typeface="Arial" panose="020B0604020202020204" pitchFamily="34" charset="0"/>
            </a:endParaRPr>
          </a:p>
        </p:txBody>
      </p:sp>
      <p:sp>
        <p:nvSpPr>
          <p:cNvPr id="90115"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86683DEA-6261-41E0-BEA9-CFEF04F1AF6C}" type="slidenum">
              <a:rPr lang="zh-CN" altLang="en-US" smtClean="0">
                <a:solidFill>
                  <a:srgbClr val="000000"/>
                </a:solidFill>
                <a:latin typeface="Calibri" panose="020F0502020204030204" pitchFamily="34" charset="0"/>
                <a:ea typeface="宋体" panose="02010600030101010101" pitchFamily="2" charset="-122"/>
              </a:rPr>
            </a:fld>
            <a:endParaRPr lang="en-US" altLang="zh-CN"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幻灯片图像占位符 1"/>
          <p:cNvSpPr>
            <a:spLocks noGrp="1" noRot="1" noChangeAspect="1"/>
          </p:cNvSpPr>
          <p:nvPr>
            <p:ph type="sldImg"/>
          </p:nvPr>
        </p:nvSpPr>
        <p:spPr bwMode="auto">
          <a:noFill/>
          <a:ln>
            <a:solidFill>
              <a:srgbClr val="000000"/>
            </a:solidFill>
            <a:miter lim="800000"/>
          </a:ln>
        </p:spPr>
      </p:sp>
      <p:sp>
        <p:nvSpPr>
          <p:cNvPr id="9216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92163"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6C3934BD-C848-4C8F-84A2-42E4C54D162F}" type="slidenum">
              <a:rPr lang="zh-CN" altLang="en-US" smtClean="0">
                <a:solidFill>
                  <a:srgbClr val="000000"/>
                </a:solidFill>
                <a:latin typeface="Calibri" panose="020F0502020204030204" pitchFamily="34" charset="0"/>
                <a:ea typeface="宋体" panose="02010600030101010101" pitchFamily="2" charset="-122"/>
              </a:rPr>
            </a:fld>
            <a:endParaRPr lang="en-US" altLang="zh-CN" smtClean="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880DA48D-67B8-49C1-A680-0CE20E053D7B}"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FD25DAB-9F3D-4459-A8C2-F6437383410C}"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A342710A-011B-4CF3-8CFE-C20769819637}"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C4567E1-81A4-4A8F-8FFA-A6D3676B3042}"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lvl1pPr>
              <a:defRPr/>
            </a:lvl1pPr>
          </a:lstStyle>
          <a:p>
            <a:pPr>
              <a:defRPr/>
            </a:pPr>
            <a:fld id="{632AC3F4-44FE-4864-8020-57B40ED27BF2}"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E772A48-AFE6-4447-86A0-A3E770B3FECF}"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0AAD5438-DCB8-43CC-A8BC-93E8F3250F83}"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53D68E7F-95AC-402C-9224-754879D3F40C}"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9C7A7BDD-106C-472B-A7AE-D4C39636CCF1}"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9964B212-93CD-49D7-8A23-1E70832CCDD2}"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4D1B222C-5D5D-4C93-83C1-7A643AF48CD5}"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CD190C4A-823C-4FC8-8EC5-9CC99119F046}"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1CD7DA02-B015-4763-99A2-9AA9EAC750E0}"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D899E2C4-4F1F-4FBB-B3B9-D47B0C5EA102}"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4B1E97AF-AB3D-4634-9F85-FEBAE85CD0FA}"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757AEABC-E276-4A8E-93A9-305BC0D9ED7A}"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2E75A595-7E8E-48D2-8B93-DAF26F227812}"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81672AF-E5C2-4B4D-9D8E-83F71AB3C00E}"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CCA3765-A085-4E1B-9537-EE44940C3CEF}"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D41E501-A038-4209-B95E-E38BEA63BE1D}"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E0CA2ED4-717B-4425-9F2F-8F9EFCFB6B46}"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705B28C-6CDB-4588-AEC0-D91FB975FD6A}" type="slidenum">
              <a:rPr lang="zh-CN" altLang="en-US"/>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4" name="图片 6"/>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cxnSp>
        <p:nvCxnSpPr>
          <p:cNvPr id="5" name="直接连接符 7"/>
          <p:cNvCxnSpPr>
            <a:cxnSpLocks noChangeShapeType="1"/>
          </p:cNvCxnSpPr>
          <p:nvPr userDrawn="1"/>
        </p:nvCxnSpPr>
        <p:spPr bwMode="auto">
          <a:xfrm flipH="1">
            <a:off x="201613" y="873125"/>
            <a:ext cx="3097212" cy="0"/>
          </a:xfrm>
          <a:prstGeom prst="line">
            <a:avLst/>
          </a:prstGeom>
          <a:noFill/>
          <a:ln w="9525" algn="ctr">
            <a:solidFill>
              <a:srgbClr val="C00000"/>
            </a:solidFill>
            <a:round/>
          </a:ln>
        </p:spPr>
      </p:cxnSp>
      <p:sp>
        <p:nvSpPr>
          <p:cNvPr id="6" name="Rectangle 7"/>
          <p:cNvSpPr>
            <a:spLocks noChangeArrowheads="1"/>
          </p:cNvSpPr>
          <p:nvPr userDrawn="1"/>
        </p:nvSpPr>
        <p:spPr bwMode="auto">
          <a:xfrm>
            <a:off x="-12700" y="835025"/>
            <a:ext cx="215900" cy="71438"/>
          </a:xfrm>
          <a:prstGeom prst="rect">
            <a:avLst/>
          </a:prstGeom>
          <a:solidFill>
            <a:srgbClr val="C00000">
              <a:alpha val="89804"/>
            </a:srgbClr>
          </a:solidFill>
          <a:ln w="9525">
            <a:solidFill>
              <a:schemeClr val="bg1">
                <a:lumMod val="50000"/>
              </a:schemeClr>
            </a:solidFill>
            <a:miter lim="800000"/>
          </a:ln>
        </p:spPr>
        <p:txBody>
          <a:bodyPr wrap="none" anchor="ctr"/>
          <a:lstStyle/>
          <a:p>
            <a:pPr fontAlgn="auto">
              <a:spcBef>
                <a:spcPts val="0"/>
              </a:spcBef>
              <a:spcAft>
                <a:spcPts val="0"/>
              </a:spcAft>
              <a:defRPr/>
            </a:pPr>
            <a:endParaRPr lang="zh-CN" altLang="en-US" kern="0">
              <a:solidFill>
                <a:prstClr val="black"/>
              </a:solidFill>
              <a:latin typeface="+mn-lt"/>
              <a:ea typeface="+mn-ea"/>
              <a:cs typeface="+mn-cs"/>
            </a:endParaRPr>
          </a:p>
        </p:txBody>
      </p:sp>
      <p:sp>
        <p:nvSpPr>
          <p:cNvPr id="7" name="标题 1"/>
          <p:cNvSpPr txBox="1"/>
          <p:nvPr userDrawn="1"/>
        </p:nvSpPr>
        <p:spPr>
          <a:xfrm>
            <a:off x="215900" y="368300"/>
            <a:ext cx="3073400" cy="485775"/>
          </a:xfrm>
          <a:prstGeom prst="rect">
            <a:avLst/>
          </a:prstGeom>
        </p:spPr>
        <p:txBody>
          <a:bodyPr anchor="ctr">
            <a:normAutofit/>
          </a:bodyPr>
          <a:lstStyle>
            <a:lvl1pPr algn="l" defTabSz="914400" rtl="0" eaLnBrk="1" latinLnBrk="0" hangingPunct="1">
              <a:lnSpc>
                <a:spcPct val="90000"/>
              </a:lnSpc>
              <a:spcBef>
                <a:spcPct val="0"/>
              </a:spcBef>
              <a:buNone/>
              <a:defRPr sz="2800" b="1" kern="1200">
                <a:solidFill>
                  <a:schemeClr val="tx1">
                    <a:lumMod val="75000"/>
                    <a:lumOff val="25000"/>
                  </a:schemeClr>
                </a:solidFill>
                <a:latin typeface="微软雅黑" panose="020B0503020204020204" pitchFamily="34" charset="-122"/>
                <a:ea typeface="微软雅黑" panose="020B0503020204020204" pitchFamily="34" charset="-122"/>
                <a:cs typeface="+mj-cs"/>
              </a:defRPr>
            </a:lvl1pPr>
          </a:lstStyle>
          <a:p>
            <a:pPr fontAlgn="auto">
              <a:spcAft>
                <a:spcPts val="0"/>
              </a:spcAft>
              <a:defRPr/>
            </a:pPr>
            <a:r>
              <a:rPr lang="zh-CN" altLang="en-US" dirty="0">
                <a:solidFill>
                  <a:prstClr val="black">
                    <a:lumMod val="75000"/>
                    <a:lumOff val="25000"/>
                  </a:prstClr>
                </a:solidFill>
              </a:rPr>
              <a:t>标题内容</a:t>
            </a:r>
            <a:endParaRPr lang="zh-CN" altLang="en-US" dirty="0">
              <a:solidFill>
                <a:prstClr val="black">
                  <a:lumMod val="75000"/>
                  <a:lumOff val="25000"/>
                </a:prstClr>
              </a:solidFill>
            </a:endParaRPr>
          </a:p>
        </p:txBody>
      </p:sp>
      <p:pic>
        <p:nvPicPr>
          <p:cNvPr id="8" name="Picture 2"/>
          <p:cNvPicPr>
            <a:picLocks noChangeAspect="1" noChangeArrowheads="1"/>
          </p:cNvPicPr>
          <p:nvPr userDrawn="1"/>
        </p:nvPicPr>
        <p:blipFill>
          <a:blip r:embed="rId3"/>
          <a:srcRect/>
          <a:stretch>
            <a:fillRect/>
          </a:stretch>
        </p:blipFill>
        <p:spPr bwMode="auto">
          <a:xfrm>
            <a:off x="-12700" y="0"/>
            <a:ext cx="12204700" cy="6858000"/>
          </a:xfrm>
          <a:prstGeom prst="rect">
            <a:avLst/>
          </a:prstGeom>
          <a:noFill/>
          <a:ln w="9525">
            <a:noFill/>
            <a:miter lim="800000"/>
            <a:headEnd/>
            <a:tailEnd/>
          </a:ln>
        </p:spPr>
      </p:pic>
      <p:sp>
        <p:nvSpPr>
          <p:cNvPr id="2" name="标题 1"/>
          <p:cNvSpPr>
            <a:spLocks noGrp="1"/>
          </p:cNvSpPr>
          <p:nvPr>
            <p:ph type="ctrTitle"/>
          </p:nvPr>
        </p:nvSpPr>
        <p:spPr>
          <a:xfrm>
            <a:off x="1524001"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1"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9" name="日期占位符 3"/>
          <p:cNvSpPr>
            <a:spLocks noGrp="1"/>
          </p:cNvSpPr>
          <p:nvPr>
            <p:ph type="dt" sz="half" idx="10"/>
          </p:nvPr>
        </p:nvSpPr>
        <p:spPr/>
        <p:txBody>
          <a:bodyPr/>
          <a:lstStyle>
            <a:lvl1pPr>
              <a:defRPr/>
            </a:lvl1pPr>
          </a:lstStyle>
          <a:p>
            <a:pPr>
              <a:defRPr/>
            </a:pPr>
            <a:fld id="{D2EEB037-6874-472E-B8A7-1AF826570578}" type="datetimeFigureOut">
              <a:rPr lang="zh-CN" altLang="en-US"/>
            </a:fld>
            <a:endParaRPr lang="zh-CN" altLang="en-US"/>
          </a:p>
        </p:txBody>
      </p:sp>
      <p:sp>
        <p:nvSpPr>
          <p:cNvPr id="10" name="页脚占位符 4"/>
          <p:cNvSpPr>
            <a:spLocks noGrp="1"/>
          </p:cNvSpPr>
          <p:nvPr>
            <p:ph type="ftr" sz="quarter" idx="11"/>
          </p:nvPr>
        </p:nvSpPr>
        <p:spPr/>
        <p:txBody>
          <a:bodyPr/>
          <a:lstStyle>
            <a:lvl1pPr>
              <a:defRPr/>
            </a:lvl1pPr>
          </a:lstStyle>
          <a:p>
            <a:pPr>
              <a:defRPr/>
            </a:pPr>
            <a:endParaRPr lang="zh-CN" altLang="en-US"/>
          </a:p>
        </p:txBody>
      </p:sp>
      <p:sp>
        <p:nvSpPr>
          <p:cNvPr id="11" name="灯片编号占位符 5"/>
          <p:cNvSpPr>
            <a:spLocks noGrp="1"/>
          </p:cNvSpPr>
          <p:nvPr>
            <p:ph type="sldNum" sz="quarter" idx="12"/>
          </p:nvPr>
        </p:nvSpPr>
        <p:spPr/>
        <p:txBody>
          <a:bodyPr/>
          <a:lstStyle>
            <a:lvl1pPr>
              <a:defRPr/>
            </a:lvl1pPr>
          </a:lstStyle>
          <a:p>
            <a:pPr>
              <a:defRPr/>
            </a:pPr>
            <a:fld id="{5ADDD33D-BB80-481C-ADDC-D3BDA4D873EE}" type="slidenum">
              <a:rPr lang="zh-CN" altLang="en-US"/>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2">
            <a:lumMod val="90000"/>
          </a:schemeClr>
        </a:solidFill>
        <a:effectLst/>
      </p:bgPr>
    </p:bg>
    <p:spTree>
      <p:nvGrpSpPr>
        <p:cNvPr id="1" name=""/>
        <p:cNvGrpSpPr/>
        <p:nvPr/>
      </p:nvGrpSpPr>
      <p:grpSpPr>
        <a:xfrm>
          <a:off x="0" y="0"/>
          <a:ext cx="0" cy="0"/>
          <a:chOff x="0" y="0"/>
          <a:chExt cx="0" cy="0"/>
        </a:xfrm>
      </p:grpSpPr>
      <p:pic>
        <p:nvPicPr>
          <p:cNvPr id="4" name="图片 8"/>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cxnSp>
        <p:nvCxnSpPr>
          <p:cNvPr id="5" name="直接连接符 9"/>
          <p:cNvCxnSpPr>
            <a:cxnSpLocks noChangeShapeType="1"/>
          </p:cNvCxnSpPr>
          <p:nvPr userDrawn="1"/>
        </p:nvCxnSpPr>
        <p:spPr bwMode="auto">
          <a:xfrm flipH="1">
            <a:off x="201613" y="873125"/>
            <a:ext cx="3097212" cy="0"/>
          </a:xfrm>
          <a:prstGeom prst="line">
            <a:avLst/>
          </a:prstGeom>
          <a:noFill/>
          <a:ln w="9525" algn="ctr">
            <a:solidFill>
              <a:srgbClr val="C00000"/>
            </a:solidFill>
            <a:round/>
          </a:ln>
        </p:spPr>
      </p:cxnSp>
      <p:sp>
        <p:nvSpPr>
          <p:cNvPr id="6" name="Rectangle 7"/>
          <p:cNvSpPr>
            <a:spLocks noChangeArrowheads="1"/>
          </p:cNvSpPr>
          <p:nvPr userDrawn="1"/>
        </p:nvSpPr>
        <p:spPr bwMode="auto">
          <a:xfrm>
            <a:off x="-12700" y="835025"/>
            <a:ext cx="215900" cy="71438"/>
          </a:xfrm>
          <a:prstGeom prst="rect">
            <a:avLst/>
          </a:prstGeom>
          <a:solidFill>
            <a:srgbClr val="C00000">
              <a:alpha val="89804"/>
            </a:srgbClr>
          </a:solidFill>
          <a:ln w="9525">
            <a:solidFill>
              <a:schemeClr val="bg1">
                <a:lumMod val="50000"/>
              </a:schemeClr>
            </a:solidFill>
            <a:miter lim="800000"/>
          </a:ln>
        </p:spPr>
        <p:txBody>
          <a:bodyPr wrap="none" anchor="ctr"/>
          <a:lstStyle/>
          <a:p>
            <a:pPr fontAlgn="auto">
              <a:spcBef>
                <a:spcPts val="0"/>
              </a:spcBef>
              <a:spcAft>
                <a:spcPts val="0"/>
              </a:spcAft>
              <a:defRPr/>
            </a:pPr>
            <a:endParaRPr lang="zh-CN" altLang="en-US" kern="0">
              <a:solidFill>
                <a:prstClr val="black"/>
              </a:solidFill>
              <a:latin typeface="+mn-lt"/>
              <a:ea typeface="+mn-ea"/>
              <a:cs typeface="+mn-cs"/>
            </a:endParaRPr>
          </a:p>
        </p:txBody>
      </p:sp>
      <p:pic>
        <p:nvPicPr>
          <p:cNvPr id="7" name="Picture 2"/>
          <p:cNvPicPr>
            <a:picLocks noChangeAspect="1" noChangeArrowheads="1"/>
          </p:cNvPicPr>
          <p:nvPr userDrawn="1"/>
        </p:nvPicPr>
        <p:blipFill>
          <a:blip r:embed="rId3"/>
          <a:srcRect/>
          <a:stretch>
            <a:fillRect/>
          </a:stretch>
        </p:blipFill>
        <p:spPr bwMode="auto">
          <a:xfrm>
            <a:off x="0" y="0"/>
            <a:ext cx="12192000" cy="7089775"/>
          </a:xfrm>
          <a:prstGeom prst="rect">
            <a:avLst/>
          </a:prstGeom>
          <a:noFill/>
          <a:ln w="9525">
            <a:noFill/>
            <a:miter lim="800000"/>
            <a:headEnd/>
            <a:tailEnd/>
          </a:ln>
        </p:spPr>
      </p:pic>
      <p:sp>
        <p:nvSpPr>
          <p:cNvPr id="3" name="内容占位符 2"/>
          <p:cNvSpPr>
            <a:spLocks noGrp="1"/>
          </p:cNvSpPr>
          <p:nvPr>
            <p:ph idx="1"/>
          </p:nvPr>
        </p:nvSpPr>
        <p:spPr>
          <a:xfrm>
            <a:off x="723902" y="1231900"/>
            <a:ext cx="10668000" cy="5105400"/>
          </a:xfrm>
        </p:spPr>
        <p:txBody>
          <a:bodyPr>
            <a:normAutofit/>
          </a:bodyPr>
          <a:lstStyle>
            <a:lvl1pPr>
              <a:defRPr sz="20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lvl="0"/>
            <a:r>
              <a:rPr lang="zh-CN" altLang="en-US" dirty="0"/>
              <a:t>单击此处编辑母版文本样式</a:t>
            </a:r>
            <a:endParaRPr lang="zh-CN" altLang="en-US" dirty="0"/>
          </a:p>
        </p:txBody>
      </p:sp>
      <p:sp>
        <p:nvSpPr>
          <p:cNvPr id="8" name="标题 1"/>
          <p:cNvSpPr>
            <a:spLocks noGrp="1"/>
          </p:cNvSpPr>
          <p:nvPr>
            <p:ph type="title"/>
          </p:nvPr>
        </p:nvSpPr>
        <p:spPr>
          <a:xfrm>
            <a:off x="215900" y="368300"/>
            <a:ext cx="3073400" cy="485914"/>
          </a:xfrm>
        </p:spPr>
        <p:txBody>
          <a:bodyPr>
            <a:normAutofit/>
          </a:bodyPr>
          <a:lstStyle>
            <a:lvl1pPr>
              <a:defRPr sz="2800" b="1">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2" name="图片 8"/>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cxnSp>
        <p:nvCxnSpPr>
          <p:cNvPr id="3" name="直接连接符 6"/>
          <p:cNvCxnSpPr>
            <a:cxnSpLocks noChangeShapeType="1"/>
          </p:cNvCxnSpPr>
          <p:nvPr userDrawn="1"/>
        </p:nvCxnSpPr>
        <p:spPr bwMode="auto">
          <a:xfrm flipH="1">
            <a:off x="201613" y="873125"/>
            <a:ext cx="3097212" cy="0"/>
          </a:xfrm>
          <a:prstGeom prst="line">
            <a:avLst/>
          </a:prstGeom>
          <a:noFill/>
          <a:ln w="9525" algn="ctr">
            <a:solidFill>
              <a:srgbClr val="C00000"/>
            </a:solidFill>
            <a:round/>
          </a:ln>
        </p:spPr>
      </p:cxnSp>
      <p:sp>
        <p:nvSpPr>
          <p:cNvPr id="4" name="Rectangle 7"/>
          <p:cNvSpPr>
            <a:spLocks noChangeArrowheads="1"/>
          </p:cNvSpPr>
          <p:nvPr userDrawn="1"/>
        </p:nvSpPr>
        <p:spPr bwMode="auto">
          <a:xfrm>
            <a:off x="-12700" y="835025"/>
            <a:ext cx="215900" cy="71438"/>
          </a:xfrm>
          <a:prstGeom prst="rect">
            <a:avLst/>
          </a:prstGeom>
          <a:solidFill>
            <a:srgbClr val="C00000">
              <a:alpha val="89804"/>
            </a:srgbClr>
          </a:solidFill>
          <a:ln w="9525">
            <a:solidFill>
              <a:schemeClr val="bg1">
                <a:lumMod val="50000"/>
              </a:schemeClr>
            </a:solidFill>
            <a:miter lim="800000"/>
          </a:ln>
        </p:spPr>
        <p:txBody>
          <a:bodyPr wrap="none" anchor="ctr"/>
          <a:lstStyle/>
          <a:p>
            <a:pPr fontAlgn="auto">
              <a:spcBef>
                <a:spcPts val="0"/>
              </a:spcBef>
              <a:spcAft>
                <a:spcPts val="0"/>
              </a:spcAft>
              <a:defRPr/>
            </a:pPr>
            <a:endParaRPr lang="zh-CN" altLang="en-US" kern="0">
              <a:solidFill>
                <a:prstClr val="black"/>
              </a:solidFill>
              <a:latin typeface="+mn-lt"/>
              <a:ea typeface="+mn-ea"/>
              <a:cs typeface="+mn-cs"/>
            </a:endParaRPr>
          </a:p>
        </p:txBody>
      </p:sp>
      <p:pic>
        <p:nvPicPr>
          <p:cNvPr id="5" name="Picture 2"/>
          <p:cNvPicPr>
            <a:picLocks noChangeAspect="1" noChangeArrowheads="1"/>
          </p:cNvPicPr>
          <p:nvPr userDrawn="1"/>
        </p:nvPicPr>
        <p:blipFill>
          <a:blip r:embed="rId3"/>
          <a:srcRect/>
          <a:stretch>
            <a:fillRect/>
          </a:stretch>
        </p:blipFill>
        <p:spPr bwMode="auto">
          <a:xfrm>
            <a:off x="-12700" y="0"/>
            <a:ext cx="12204700" cy="6858000"/>
          </a:xfrm>
          <a:prstGeom prst="rect">
            <a:avLst/>
          </a:prstGeom>
          <a:noFill/>
          <a:ln w="9525">
            <a:noFill/>
            <a:miter lim="800000"/>
            <a:headEnd/>
            <a:tailEnd/>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pic>
        <p:nvPicPr>
          <p:cNvPr id="2" name="图片 8"/>
          <p:cNvPicPr>
            <a:picLocks noChangeAspect="1"/>
          </p:cNvPicPr>
          <p:nvPr userDrawn="1"/>
        </p:nvPicPr>
        <p:blipFill>
          <a:blip r:embed="rId2"/>
          <a:srcRect t="56625" r="73"/>
          <a:stretch>
            <a:fillRect/>
          </a:stretch>
        </p:blipFill>
        <p:spPr bwMode="auto">
          <a:xfrm>
            <a:off x="0" y="4611688"/>
            <a:ext cx="12192000" cy="2246312"/>
          </a:xfrm>
          <a:prstGeom prst="rect">
            <a:avLst/>
          </a:prstGeom>
          <a:noFill/>
          <a:ln w="9525">
            <a:noFill/>
            <a:miter lim="800000"/>
            <a:headEnd/>
            <a:tailEnd/>
          </a:ln>
        </p:spPr>
      </p:pic>
      <p:cxnSp>
        <p:nvCxnSpPr>
          <p:cNvPr id="3" name="直接连接符 6"/>
          <p:cNvCxnSpPr>
            <a:cxnSpLocks noChangeShapeType="1"/>
          </p:cNvCxnSpPr>
          <p:nvPr userDrawn="1"/>
        </p:nvCxnSpPr>
        <p:spPr bwMode="auto">
          <a:xfrm flipH="1">
            <a:off x="201613" y="873125"/>
            <a:ext cx="3097212" cy="0"/>
          </a:xfrm>
          <a:prstGeom prst="line">
            <a:avLst/>
          </a:prstGeom>
          <a:noFill/>
          <a:ln w="9525" algn="ctr">
            <a:solidFill>
              <a:srgbClr val="C00000"/>
            </a:solidFill>
            <a:round/>
          </a:ln>
        </p:spPr>
      </p:cxnSp>
      <p:sp>
        <p:nvSpPr>
          <p:cNvPr id="4" name="Rectangle 7"/>
          <p:cNvSpPr>
            <a:spLocks noChangeArrowheads="1"/>
          </p:cNvSpPr>
          <p:nvPr userDrawn="1"/>
        </p:nvSpPr>
        <p:spPr bwMode="auto">
          <a:xfrm>
            <a:off x="-12700" y="835025"/>
            <a:ext cx="215900" cy="71438"/>
          </a:xfrm>
          <a:prstGeom prst="rect">
            <a:avLst/>
          </a:prstGeom>
          <a:solidFill>
            <a:srgbClr val="C00000">
              <a:alpha val="89804"/>
            </a:srgbClr>
          </a:solidFill>
          <a:ln w="9525">
            <a:solidFill>
              <a:schemeClr val="bg1">
                <a:lumMod val="50000"/>
              </a:schemeClr>
            </a:solidFill>
            <a:miter lim="800000"/>
          </a:ln>
        </p:spPr>
        <p:txBody>
          <a:bodyPr wrap="none" anchor="ctr"/>
          <a:lstStyle/>
          <a:p>
            <a:pPr fontAlgn="auto">
              <a:spcBef>
                <a:spcPts val="0"/>
              </a:spcBef>
              <a:spcAft>
                <a:spcPts val="0"/>
              </a:spcAft>
              <a:defRPr/>
            </a:pPr>
            <a:endParaRPr lang="zh-CN" altLang="en-US" kern="0">
              <a:solidFill>
                <a:prstClr val="black"/>
              </a:solidFill>
              <a:latin typeface="+mn-lt"/>
              <a:ea typeface="+mn-e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cxnSp>
        <p:nvCxnSpPr>
          <p:cNvPr id="2" name="直接连接符 6"/>
          <p:cNvCxnSpPr>
            <a:cxnSpLocks noChangeShapeType="1"/>
          </p:cNvCxnSpPr>
          <p:nvPr userDrawn="1"/>
        </p:nvCxnSpPr>
        <p:spPr bwMode="auto">
          <a:xfrm flipH="1">
            <a:off x="201613" y="873125"/>
            <a:ext cx="3097212" cy="0"/>
          </a:xfrm>
          <a:prstGeom prst="line">
            <a:avLst/>
          </a:prstGeom>
          <a:noFill/>
          <a:ln w="9525" algn="ctr">
            <a:solidFill>
              <a:srgbClr val="C00000"/>
            </a:solidFill>
            <a:round/>
          </a:ln>
        </p:spPr>
      </p:cxnSp>
      <p:sp>
        <p:nvSpPr>
          <p:cNvPr id="3" name="Rectangle 7"/>
          <p:cNvSpPr>
            <a:spLocks noChangeArrowheads="1"/>
          </p:cNvSpPr>
          <p:nvPr userDrawn="1"/>
        </p:nvSpPr>
        <p:spPr bwMode="auto">
          <a:xfrm>
            <a:off x="-12700" y="835025"/>
            <a:ext cx="215900" cy="71438"/>
          </a:xfrm>
          <a:prstGeom prst="rect">
            <a:avLst/>
          </a:prstGeom>
          <a:solidFill>
            <a:srgbClr val="C00000">
              <a:alpha val="89804"/>
            </a:srgbClr>
          </a:solidFill>
          <a:ln w="9525">
            <a:solidFill>
              <a:schemeClr val="bg1">
                <a:lumMod val="50000"/>
              </a:schemeClr>
            </a:solidFill>
            <a:miter lim="800000"/>
          </a:ln>
        </p:spPr>
        <p:txBody>
          <a:bodyPr wrap="none" anchor="ctr"/>
          <a:lstStyle/>
          <a:p>
            <a:pPr fontAlgn="auto">
              <a:spcBef>
                <a:spcPts val="0"/>
              </a:spcBef>
              <a:spcAft>
                <a:spcPts val="0"/>
              </a:spcAft>
              <a:defRPr/>
            </a:pPr>
            <a:endParaRPr lang="zh-CN" altLang="en-US" kern="0">
              <a:solidFill>
                <a:prstClr val="black"/>
              </a:solidFill>
              <a:latin typeface="+mn-lt"/>
              <a:ea typeface="+mn-ea"/>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C8C8159C-477E-4643-BDE6-8E118840CC8F}"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2FE1EC9-0F4D-4487-824E-14E801D93B24}" type="slidenum">
              <a:rPr lang="zh-CN" altLang="en-US"/>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90" y="365129"/>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90"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2"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0661B167-F979-4832-A62D-DECDE2AF2043}"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1E7D7E92-298C-4CDB-AF2E-28A8756F18B7}" type="slidenum">
              <a:rPr lang="zh-CN" altLang="en-US"/>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4" name="图片 5"/>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cxnSp>
        <p:nvCxnSpPr>
          <p:cNvPr id="5" name="直接连接符 8"/>
          <p:cNvCxnSpPr>
            <a:cxnSpLocks noChangeShapeType="1"/>
          </p:cNvCxnSpPr>
          <p:nvPr userDrawn="1"/>
        </p:nvCxnSpPr>
        <p:spPr bwMode="auto">
          <a:xfrm flipH="1">
            <a:off x="201613" y="873125"/>
            <a:ext cx="3097212" cy="0"/>
          </a:xfrm>
          <a:prstGeom prst="line">
            <a:avLst/>
          </a:prstGeom>
          <a:noFill/>
          <a:ln w="9525" algn="ctr">
            <a:solidFill>
              <a:srgbClr val="C00000"/>
            </a:solidFill>
            <a:round/>
          </a:ln>
        </p:spPr>
      </p:cxnSp>
      <p:sp>
        <p:nvSpPr>
          <p:cNvPr id="6" name="Rectangle 7"/>
          <p:cNvSpPr>
            <a:spLocks noChangeArrowheads="1"/>
          </p:cNvSpPr>
          <p:nvPr userDrawn="1"/>
        </p:nvSpPr>
        <p:spPr bwMode="auto">
          <a:xfrm>
            <a:off x="-12700" y="835025"/>
            <a:ext cx="215900" cy="71438"/>
          </a:xfrm>
          <a:prstGeom prst="rect">
            <a:avLst/>
          </a:prstGeom>
          <a:solidFill>
            <a:srgbClr val="C00000">
              <a:alpha val="89804"/>
            </a:srgbClr>
          </a:solidFill>
          <a:ln w="9525">
            <a:solidFill>
              <a:schemeClr val="bg1">
                <a:lumMod val="50000"/>
              </a:schemeClr>
            </a:solidFill>
            <a:miter lim="800000"/>
          </a:ln>
        </p:spPr>
        <p:txBody>
          <a:bodyPr wrap="none" anchor="ctr"/>
          <a:lstStyle/>
          <a:p>
            <a:pPr defTabSz="685165" fontAlgn="auto">
              <a:spcBef>
                <a:spcPts val="0"/>
              </a:spcBef>
              <a:spcAft>
                <a:spcPts val="0"/>
              </a:spcAft>
              <a:defRPr/>
            </a:pPr>
            <a:endParaRPr lang="zh-CN" altLang="en-US" sz="1350" kern="0">
              <a:solidFill>
                <a:prstClr val="black"/>
              </a:solidFill>
              <a:latin typeface="+mn-lt"/>
              <a:ea typeface="+mn-ea"/>
              <a:cs typeface="+mn-cs"/>
            </a:endParaRPr>
          </a:p>
        </p:txBody>
      </p:sp>
      <p:pic>
        <p:nvPicPr>
          <p:cNvPr id="8" name="Picture 2"/>
          <p:cNvPicPr>
            <a:picLocks noChangeAspect="1" noChangeArrowheads="1"/>
          </p:cNvPicPr>
          <p:nvPr userDrawn="1"/>
        </p:nvPicPr>
        <p:blipFill>
          <a:blip r:embed="rId3"/>
          <a:srcRect/>
          <a:stretch>
            <a:fillRect/>
          </a:stretch>
        </p:blipFill>
        <p:spPr bwMode="auto">
          <a:xfrm>
            <a:off x="0" y="0"/>
            <a:ext cx="12192000" cy="6858000"/>
          </a:xfrm>
          <a:prstGeom prst="rect">
            <a:avLst/>
          </a:prstGeom>
          <a:noFill/>
          <a:ln w="9525">
            <a:noFill/>
            <a:miter lim="800000"/>
            <a:headEnd/>
            <a:tailEnd/>
          </a:ln>
        </p:spPr>
      </p:pic>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7" name="内容占位符 2"/>
          <p:cNvSpPr>
            <a:spLocks noGrp="1"/>
          </p:cNvSpPr>
          <p:nvPr>
            <p:ph idx="1"/>
          </p:nvPr>
        </p:nvSpPr>
        <p:spPr>
          <a:xfrm>
            <a:off x="723902" y="1231900"/>
            <a:ext cx="10668000" cy="5105400"/>
          </a:xfrm>
        </p:spPr>
        <p:txBody>
          <a:bodyPr>
            <a:normAutofit/>
          </a:bodyPr>
          <a:lstStyle>
            <a:lvl1pPr>
              <a:defRPr sz="15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日期占位符 2"/>
          <p:cNvSpPr>
            <a:spLocks noGrp="1"/>
          </p:cNvSpPr>
          <p:nvPr>
            <p:ph type="dt" sz="half" idx="10"/>
          </p:nvPr>
        </p:nvSpPr>
        <p:spPr/>
        <p:txBody>
          <a:bodyPr/>
          <a:lstStyle>
            <a:lvl1pPr>
              <a:defRPr/>
            </a:lvl1pPr>
          </a:lstStyle>
          <a:p>
            <a:pPr>
              <a:defRPr/>
            </a:pPr>
            <a:fld id="{22455CB3-9BF3-44B5-AB16-D0B52001B606}" type="datetimeFigureOut">
              <a:rPr lang="zh-CN" altLang="en-US"/>
            </a:fld>
            <a:endParaRPr lang="zh-CN" altLang="en-US"/>
          </a:p>
        </p:txBody>
      </p:sp>
      <p:sp>
        <p:nvSpPr>
          <p:cNvPr id="10" name="页脚占位符 3"/>
          <p:cNvSpPr>
            <a:spLocks noGrp="1"/>
          </p:cNvSpPr>
          <p:nvPr>
            <p:ph type="ftr" sz="quarter" idx="11"/>
          </p:nvPr>
        </p:nvSpPr>
        <p:spPr/>
        <p:txBody>
          <a:bodyPr/>
          <a:lstStyle>
            <a:lvl1pPr>
              <a:defRPr/>
            </a:lvl1pPr>
          </a:lstStyle>
          <a:p>
            <a:pPr>
              <a:defRPr/>
            </a:pPr>
            <a:endParaRPr lang="zh-CN" altLang="en-US"/>
          </a:p>
        </p:txBody>
      </p:sp>
      <p:sp>
        <p:nvSpPr>
          <p:cNvPr id="11" name="灯片编号占位符 4"/>
          <p:cNvSpPr>
            <a:spLocks noGrp="1"/>
          </p:cNvSpPr>
          <p:nvPr>
            <p:ph type="sldNum" sz="quarter" idx="12"/>
          </p:nvPr>
        </p:nvSpPr>
        <p:spPr/>
        <p:txBody>
          <a:bodyPr/>
          <a:lstStyle>
            <a:lvl1pPr>
              <a:defRPr/>
            </a:lvl1pPr>
          </a:lstStyle>
          <a:p>
            <a:pPr>
              <a:defRPr/>
            </a:pPr>
            <a:fld id="{C0A0D6D7-E188-435E-A8D6-921E9BC95DCE}" type="slidenum">
              <a:rPr lang="zh-CN" altLang="en-US"/>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pic>
        <p:nvPicPr>
          <p:cNvPr id="4" name="图片 4"/>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cxnSp>
        <p:nvCxnSpPr>
          <p:cNvPr id="5" name="直接连接符 7"/>
          <p:cNvCxnSpPr>
            <a:cxnSpLocks noChangeShapeType="1"/>
          </p:cNvCxnSpPr>
          <p:nvPr userDrawn="1"/>
        </p:nvCxnSpPr>
        <p:spPr bwMode="auto">
          <a:xfrm flipH="1">
            <a:off x="201613" y="873125"/>
            <a:ext cx="3097212" cy="0"/>
          </a:xfrm>
          <a:prstGeom prst="line">
            <a:avLst/>
          </a:prstGeom>
          <a:noFill/>
          <a:ln w="9525" algn="ctr">
            <a:solidFill>
              <a:srgbClr val="C00000"/>
            </a:solidFill>
            <a:round/>
          </a:ln>
        </p:spPr>
      </p:cxnSp>
      <p:sp>
        <p:nvSpPr>
          <p:cNvPr id="8" name="Rectangle 7"/>
          <p:cNvSpPr>
            <a:spLocks noChangeArrowheads="1"/>
          </p:cNvSpPr>
          <p:nvPr userDrawn="1"/>
        </p:nvSpPr>
        <p:spPr bwMode="auto">
          <a:xfrm>
            <a:off x="-12700" y="835025"/>
            <a:ext cx="215900" cy="71438"/>
          </a:xfrm>
          <a:prstGeom prst="rect">
            <a:avLst/>
          </a:prstGeom>
          <a:solidFill>
            <a:srgbClr val="C00000">
              <a:alpha val="89804"/>
            </a:srgbClr>
          </a:solidFill>
          <a:ln w="9525">
            <a:solidFill>
              <a:schemeClr val="bg1">
                <a:lumMod val="50000"/>
              </a:schemeClr>
            </a:solidFill>
            <a:miter lim="800000"/>
          </a:ln>
        </p:spPr>
        <p:txBody>
          <a:bodyPr wrap="none" anchor="ctr"/>
          <a:lstStyle/>
          <a:p>
            <a:pPr fontAlgn="auto">
              <a:spcBef>
                <a:spcPts val="0"/>
              </a:spcBef>
              <a:spcAft>
                <a:spcPts val="0"/>
              </a:spcAft>
              <a:defRPr/>
            </a:pPr>
            <a:endParaRPr lang="zh-CN" altLang="en-US" kern="0">
              <a:solidFill>
                <a:prstClr val="black"/>
              </a:solidFill>
              <a:latin typeface="+mn-lt"/>
              <a:ea typeface="+mn-ea"/>
              <a:cs typeface="+mn-cs"/>
            </a:endParaRPr>
          </a:p>
        </p:txBody>
      </p:sp>
      <p:pic>
        <p:nvPicPr>
          <p:cNvPr id="9" name="Picture 2"/>
          <p:cNvPicPr>
            <a:picLocks noChangeAspect="1" noChangeArrowheads="1"/>
          </p:cNvPicPr>
          <p:nvPr userDrawn="1"/>
        </p:nvPicPr>
        <p:blipFill>
          <a:blip r:embed="rId3"/>
          <a:srcRect/>
          <a:stretch>
            <a:fillRect/>
          </a:stretch>
        </p:blipFill>
        <p:spPr bwMode="auto">
          <a:xfrm>
            <a:off x="-12700" y="0"/>
            <a:ext cx="12204700" cy="6983413"/>
          </a:xfrm>
          <a:prstGeom prst="rect">
            <a:avLst/>
          </a:prstGeom>
          <a:noFill/>
          <a:ln w="9525">
            <a:noFill/>
            <a:miter lim="800000"/>
            <a:headEnd/>
            <a:tailEnd/>
          </a:ln>
        </p:spPr>
      </p:pic>
      <p:sp>
        <p:nvSpPr>
          <p:cNvPr id="6" name="内容占位符 2"/>
          <p:cNvSpPr>
            <a:spLocks noGrp="1"/>
          </p:cNvSpPr>
          <p:nvPr>
            <p:ph idx="1"/>
          </p:nvPr>
        </p:nvSpPr>
        <p:spPr>
          <a:xfrm>
            <a:off x="723902" y="1231900"/>
            <a:ext cx="10668000" cy="5105400"/>
          </a:xfrm>
        </p:spPr>
        <p:txBody>
          <a:bodyPr>
            <a:normAutofit/>
          </a:bodyPr>
          <a:lstStyle>
            <a:lvl1pPr>
              <a:defRPr sz="20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lvl="0"/>
            <a:r>
              <a:rPr lang="zh-CN" altLang="en-US" dirty="0"/>
              <a:t>单击此处编辑母版文本样式</a:t>
            </a:r>
            <a:endParaRPr lang="zh-CN" altLang="en-US" dirty="0"/>
          </a:p>
        </p:txBody>
      </p:sp>
      <p:sp>
        <p:nvSpPr>
          <p:cNvPr id="7" name="标题 1"/>
          <p:cNvSpPr>
            <a:spLocks noGrp="1"/>
          </p:cNvSpPr>
          <p:nvPr>
            <p:ph type="title"/>
          </p:nvPr>
        </p:nvSpPr>
        <p:spPr>
          <a:xfrm>
            <a:off x="215900" y="368300"/>
            <a:ext cx="3073400" cy="485914"/>
          </a:xfrm>
        </p:spPr>
        <p:txBody>
          <a:bodyPr>
            <a:normAutofit/>
          </a:bodyPr>
          <a:lstStyle>
            <a:lvl1pPr>
              <a:defRPr sz="2800" b="1">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10" name="日期占位符 1"/>
          <p:cNvSpPr>
            <a:spLocks noGrp="1"/>
          </p:cNvSpPr>
          <p:nvPr>
            <p:ph type="dt" sz="half" idx="10"/>
          </p:nvPr>
        </p:nvSpPr>
        <p:spPr/>
        <p:txBody>
          <a:bodyPr/>
          <a:lstStyle>
            <a:lvl1pPr>
              <a:defRPr/>
            </a:lvl1pPr>
          </a:lstStyle>
          <a:p>
            <a:pPr>
              <a:defRPr/>
            </a:pPr>
            <a:fld id="{599B3DD6-C940-4E67-88DF-242ED38ACAFF}" type="datetimeFigureOut">
              <a:rPr lang="zh-CN" altLang="en-US"/>
            </a:fld>
            <a:endParaRPr lang="zh-CN" altLang="en-US"/>
          </a:p>
        </p:txBody>
      </p:sp>
      <p:sp>
        <p:nvSpPr>
          <p:cNvPr id="11" name="页脚占位符 2"/>
          <p:cNvSpPr>
            <a:spLocks noGrp="1"/>
          </p:cNvSpPr>
          <p:nvPr>
            <p:ph type="ftr" sz="quarter" idx="11"/>
          </p:nvPr>
        </p:nvSpPr>
        <p:spPr/>
        <p:txBody>
          <a:bodyPr/>
          <a:lstStyle>
            <a:lvl1pPr>
              <a:defRPr/>
            </a:lvl1pPr>
          </a:lstStyle>
          <a:p>
            <a:pPr>
              <a:defRPr/>
            </a:pPr>
            <a:endParaRPr lang="zh-CN" altLang="en-US"/>
          </a:p>
        </p:txBody>
      </p:sp>
      <p:sp>
        <p:nvSpPr>
          <p:cNvPr id="12" name="灯片编号占位符 3"/>
          <p:cNvSpPr>
            <a:spLocks noGrp="1"/>
          </p:cNvSpPr>
          <p:nvPr>
            <p:ph type="sldNum" sz="quarter" idx="12"/>
          </p:nvPr>
        </p:nvSpPr>
        <p:spPr/>
        <p:txBody>
          <a:bodyPr/>
          <a:lstStyle>
            <a:lvl1pPr>
              <a:defRPr/>
            </a:lvl1pPr>
          </a:lstStyle>
          <a:p>
            <a:pPr>
              <a:defRPr/>
            </a:pPr>
            <a:fld id="{E1D9E985-D439-4E0C-8691-D2B8F728A862}" type="slidenum">
              <a:rPr lang="zh-CN" altLang="en-US"/>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3" y="2130432"/>
            <a:ext cx="103632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3"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7A46164A-692C-455A-9978-46905F31724E}"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4C0A061-2406-4561-BCD7-69A614A3DDBA}" type="slidenum">
              <a:rPr lang="zh-CN" altLang="en-US"/>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FAEE967-79EB-494A-9882-92C38C952AB7}"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89B7483-43D6-4F8B-979F-F9AF8B2790F0}" type="slidenum">
              <a:rPr lang="zh-CN" altLang="en-US"/>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7" y="4406907"/>
            <a:ext cx="10363200" cy="1362075"/>
          </a:xfrm>
        </p:spPr>
        <p:txBody>
          <a:bodyPr anchor="t"/>
          <a:lstStyle>
            <a:lvl1pPr algn="l">
              <a:defRPr sz="5335"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087"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lvl1pPr>
              <a:defRPr/>
            </a:lvl1pPr>
          </a:lstStyle>
          <a:p>
            <a:pPr>
              <a:defRPr/>
            </a:pPr>
            <a:fld id="{6C2CB956-B4D7-4B7B-B5B5-58F6E302D12C}"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F54D0E1-A6CA-445E-97A6-70B98AC48C7D}" type="slidenum">
              <a:rPr lang="zh-CN" altLang="en-US"/>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3" y="1200157"/>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7600" y="1200157"/>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652858F5-E3EB-412F-AE1D-FA50E7E0336A}"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FC8FDF8-9CB1-4F44-924C-03760CFF07E3}" type="slidenum">
              <a:rPr lang="zh-CN" altLang="en-US"/>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1" y="274637"/>
            <a:ext cx="10972800"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7"/>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3369" y="1535117"/>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7585F133-819F-440F-B31F-CDF79D5C3D3D}"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F875BFAC-6DEB-424E-AD82-04F957381CB9}" type="slidenum">
              <a:rPr lang="zh-CN" altLang="en-US"/>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72AB6126-5EAF-48DB-B18B-FCC68A2A85E9}"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251E599B-1F39-43C4-97C6-6C4F6BF6D25B}" type="slidenum">
              <a:rPr lang="zh-CN" altLang="en-US"/>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8ABA3C1B-21AB-429B-BCCE-DA694D3C56D4}"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DD461B69-1D2F-4E6C-9D2C-261DC01020EB}" type="slidenum">
              <a:rPr lang="zh-CN" altLang="en-US"/>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55"/>
            <a:ext cx="4011084" cy="1162051"/>
          </a:xfrm>
        </p:spPr>
        <p:txBody>
          <a:bodyPr anchor="b"/>
          <a:lstStyle>
            <a:lvl1pPr algn="l">
              <a:defRPr sz="2665" b="1"/>
            </a:lvl1pPr>
          </a:lstStyle>
          <a:p>
            <a:r>
              <a:rPr lang="zh-CN" altLang="en-US"/>
              <a:t>单击此处编辑母版标题样式</a:t>
            </a:r>
            <a:endParaRPr lang="zh-CN" altLang="en-US"/>
          </a:p>
        </p:txBody>
      </p:sp>
      <p:sp>
        <p:nvSpPr>
          <p:cNvPr id="3" name="内容占位符 2"/>
          <p:cNvSpPr>
            <a:spLocks noGrp="1"/>
          </p:cNvSpPr>
          <p:nvPr>
            <p:ph idx="1"/>
          </p:nvPr>
        </p:nvSpPr>
        <p:spPr>
          <a:xfrm>
            <a:off x="4766736" y="273058"/>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2" y="1435103"/>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AA557397-DC6C-4849-A783-9200BF75099B}"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78F13624-4CA2-42D5-ACF5-702397B7C9EC}" type="slidenum">
              <a:rPr lang="zh-CN" altLang="en-US"/>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6"/>
            <a:ext cx="7315200" cy="566739"/>
          </a:xfrm>
        </p:spPr>
        <p:txBody>
          <a:bodyPr anchor="b"/>
          <a:lstStyle>
            <a:lvl1pPr algn="l">
              <a:defRPr sz="2665"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rtlCol="0">
            <a:normAutofit/>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lvl="0"/>
            <a:endParaRPr lang="zh-CN" altLang="en-US" noProof="0"/>
          </a:p>
        </p:txBody>
      </p:sp>
      <p:sp>
        <p:nvSpPr>
          <p:cNvPr id="4" name="文本占位符 3"/>
          <p:cNvSpPr>
            <a:spLocks noGrp="1"/>
          </p:cNvSpPr>
          <p:nvPr>
            <p:ph type="body" sz="half" idx="2"/>
          </p:nvPr>
        </p:nvSpPr>
        <p:spPr>
          <a:xfrm>
            <a:off x="2389717" y="5367344"/>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29152387-3644-47D9-ADA8-B1BF8172310D}"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32ADB6B-3648-45F1-8E03-45560A20EDAF}" type="slidenum">
              <a:rPr lang="zh-CN" altLang="en-US"/>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F540B8F-F115-462E-BFB0-0E592B1A216F}"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D2E7FDD-ECAC-43A8-A5A3-DE465251F880}" type="slidenum">
              <a:rPr lang="zh-CN" altLang="en-US"/>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06381"/>
            <a:ext cx="2743200" cy="4387851"/>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3" y="206381"/>
            <a:ext cx="8026400" cy="4387851"/>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2D381692-A066-4706-8BD3-722E86029757}"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F45A0B0-85BF-44EA-B9C9-D09DE58A5004}"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0"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slideLayout" Target="../slideLayouts/slideLayout28.xml"/><Relationship Id="rId7" Type="http://schemas.openxmlformats.org/officeDocument/2006/relationships/slideLayout" Target="../slideLayouts/slideLayout27.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3" Type="http://schemas.openxmlformats.org/officeDocument/2006/relationships/slideLayout" Target="../slideLayouts/slideLayout23.xml"/><Relationship Id="rId2" Type="http://schemas.openxmlformats.org/officeDocument/2006/relationships/slideLayout" Target="../slideLayouts/slideLayout22.xml"/><Relationship Id="rId12" Type="http://schemas.openxmlformats.org/officeDocument/2006/relationships/theme" Target="../theme/theme3.xml"/><Relationship Id="rId11" Type="http://schemas.openxmlformats.org/officeDocument/2006/relationships/slideLayout" Target="../slideLayouts/slideLayout31.xml"/><Relationship Id="rId10" Type="http://schemas.openxmlformats.org/officeDocument/2006/relationships/slideLayout" Target="../slideLayouts/slideLayout30.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p:cNvSpPr>
          <p:nvPr>
            <p:ph type="body" idx="1"/>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A2908649-7DB1-4F21-8178-946238603BDA}" type="datetimeFigureOut">
              <a:rPr lang="zh-CN" altLang="en-US"/>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D0FFFA50-4158-46DB-8F3A-D244971C98D7}"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2pPr>
      <a:lvl3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3pPr>
      <a:lvl4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4pPr>
      <a:lvl5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5pPr>
      <a:lvl6pPr marL="457200" algn="l" rtl="0" fontAlgn="base">
        <a:lnSpc>
          <a:spcPct val="90000"/>
        </a:lnSpc>
        <a:spcBef>
          <a:spcPct val="0"/>
        </a:spcBef>
        <a:spcAft>
          <a:spcPct val="0"/>
        </a:spcAft>
        <a:defRPr sz="4400">
          <a:solidFill>
            <a:schemeClr val="tx1"/>
          </a:solidFill>
          <a:latin typeface="等线 Light"/>
          <a:ea typeface="等线 Light"/>
          <a:cs typeface="等线 Light"/>
        </a:defRPr>
      </a:lvl6pPr>
      <a:lvl7pPr marL="914400" algn="l" rtl="0" fontAlgn="base">
        <a:lnSpc>
          <a:spcPct val="90000"/>
        </a:lnSpc>
        <a:spcBef>
          <a:spcPct val="0"/>
        </a:spcBef>
        <a:spcAft>
          <a:spcPct val="0"/>
        </a:spcAft>
        <a:defRPr sz="4400">
          <a:solidFill>
            <a:schemeClr val="tx1"/>
          </a:solidFill>
          <a:latin typeface="等线 Light"/>
          <a:ea typeface="等线 Light"/>
          <a:cs typeface="等线 Light"/>
        </a:defRPr>
      </a:lvl7pPr>
      <a:lvl8pPr marL="1371600" algn="l" rtl="0" fontAlgn="base">
        <a:lnSpc>
          <a:spcPct val="90000"/>
        </a:lnSpc>
        <a:spcBef>
          <a:spcPct val="0"/>
        </a:spcBef>
        <a:spcAft>
          <a:spcPct val="0"/>
        </a:spcAft>
        <a:defRPr sz="4400">
          <a:solidFill>
            <a:schemeClr val="tx1"/>
          </a:solidFill>
          <a:latin typeface="等线 Light"/>
          <a:ea typeface="等线 Light"/>
          <a:cs typeface="等线 Light"/>
        </a:defRPr>
      </a:lvl8pPr>
      <a:lvl9pPr marL="1828800" algn="l" rtl="0" fontAlgn="base">
        <a:lnSpc>
          <a:spcPct val="90000"/>
        </a:lnSpc>
        <a:spcBef>
          <a:spcPct val="0"/>
        </a:spcBef>
        <a:spcAft>
          <a:spcPct val="0"/>
        </a:spcAft>
        <a:defRPr sz="4400">
          <a:solidFill>
            <a:schemeClr val="tx1"/>
          </a:solidFill>
          <a:latin typeface="等线 Light"/>
          <a:ea typeface="等线 Light"/>
          <a:cs typeface="等线 Light"/>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等线"/>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等线"/>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等线"/>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14" name="标题占位符 1"/>
          <p:cNvSpPr>
            <a:spLocks noGrp="1"/>
          </p:cNvSpPr>
          <p:nvPr>
            <p:ph type="title"/>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3315" name="文本占位符 2"/>
          <p:cNvSpPr>
            <a:spLocks noGrp="1"/>
          </p:cNvSpPr>
          <p:nvPr>
            <p:ph type="body" idx="1"/>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ea typeface="+mn-ea"/>
                <a:cs typeface="+mn-cs"/>
              </a:defRPr>
            </a:lvl1pPr>
          </a:lstStyle>
          <a:p>
            <a:pPr>
              <a:defRPr/>
            </a:pPr>
            <a:fld id="{B983427F-C9A1-46F5-8C9A-7FE18399F3CF}" type="datetimeFigureOut">
              <a:rPr lang="zh-CN" altLang="en-US"/>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ea typeface="+mn-ea"/>
                <a:cs typeface="+mn-cs"/>
              </a:defRPr>
            </a:lvl1pPr>
          </a:lstStyle>
          <a:p>
            <a:pPr>
              <a:defRPr/>
            </a:pPr>
            <a:fld id="{B724E486-5E21-4309-9796-7A0BFFD8317B}"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3554" name="标题占位符 1"/>
          <p:cNvSpPr>
            <a:spLocks noGrp="1"/>
          </p:cNvSpPr>
          <p:nvPr>
            <p:ph type="title"/>
          </p:nvPr>
        </p:nvSpPr>
        <p:spPr bwMode="auto">
          <a:xfrm>
            <a:off x="609600" y="274638"/>
            <a:ext cx="10972800" cy="1143000"/>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23555" name="文本占位符 2"/>
          <p:cNvSpPr>
            <a:spLocks noGrp="1"/>
          </p:cNvSpPr>
          <p:nvPr>
            <p:ph type="body" idx="1"/>
          </p:nvPr>
        </p:nvSpPr>
        <p:spPr bwMode="auto">
          <a:xfrm>
            <a:off x="609600" y="1600200"/>
            <a:ext cx="10972800" cy="4525963"/>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fontAlgn="auto">
              <a:spcBef>
                <a:spcPts val="0"/>
              </a:spcBef>
              <a:spcAft>
                <a:spcPts val="0"/>
              </a:spcAft>
              <a:defRPr sz="1600">
                <a:solidFill>
                  <a:prstClr val="black">
                    <a:tint val="75000"/>
                  </a:prstClr>
                </a:solidFill>
                <a:latin typeface="+mn-lt"/>
                <a:ea typeface="+mn-ea"/>
                <a:cs typeface="+mn-cs"/>
              </a:defRPr>
            </a:lvl1pPr>
          </a:lstStyle>
          <a:p>
            <a:pPr>
              <a:defRPr/>
            </a:pPr>
            <a:fld id="{BFF81E11-CAB2-48D3-A756-9CAECB3799FD}" type="datetimeFigureOut">
              <a:rPr lang="zh-CN" altLang="en-US"/>
            </a:fld>
            <a:endParaRPr lang="zh-CN" altLang="en-US"/>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fontAlgn="auto">
              <a:spcBef>
                <a:spcPts val="0"/>
              </a:spcBef>
              <a:spcAft>
                <a:spcPts val="0"/>
              </a:spcAft>
              <a:defRPr sz="1600">
                <a:solidFill>
                  <a:prstClr val="black">
                    <a:tint val="75000"/>
                  </a:prstClr>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fontAlgn="auto">
              <a:spcBef>
                <a:spcPts val="0"/>
              </a:spcBef>
              <a:spcAft>
                <a:spcPts val="0"/>
              </a:spcAft>
              <a:defRPr sz="1600">
                <a:solidFill>
                  <a:prstClr val="black">
                    <a:tint val="75000"/>
                  </a:prstClr>
                </a:solidFill>
                <a:latin typeface="+mn-lt"/>
                <a:ea typeface="+mn-ea"/>
                <a:cs typeface="+mn-cs"/>
              </a:defRPr>
            </a:lvl1pPr>
          </a:lstStyle>
          <a:p>
            <a:pPr>
              <a:defRPr/>
            </a:pPr>
            <a:fld id="{423D8808-9A5A-41F7-92EC-15DAD44E2747}"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ctr" defTabSz="1217295" rtl="0" eaLnBrk="0" fontAlgn="base" hangingPunct="0">
        <a:spcBef>
          <a:spcPct val="0"/>
        </a:spcBef>
        <a:spcAft>
          <a:spcPct val="0"/>
        </a:spcAft>
        <a:defRPr sz="5800" kern="1200">
          <a:solidFill>
            <a:schemeClr val="tx1"/>
          </a:solidFill>
          <a:latin typeface="+mj-lt"/>
          <a:ea typeface="+mj-ea"/>
          <a:cs typeface="+mj-cs"/>
        </a:defRPr>
      </a:lvl1pPr>
      <a:lvl2pPr algn="ctr" defTabSz="1217295" rtl="0"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2pPr>
      <a:lvl3pPr algn="ctr" defTabSz="1217295" rtl="0"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3pPr>
      <a:lvl4pPr algn="ctr" defTabSz="1217295" rtl="0"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4pPr>
      <a:lvl5pPr algn="ctr" defTabSz="1217295" rtl="0"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5pPr>
      <a:lvl6pPr marL="457200" algn="ctr" defTabSz="1217295" rtl="0" fontAlgn="base">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914400" algn="ctr" defTabSz="1217295" rtl="0" fontAlgn="base">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1371600" algn="ctr" defTabSz="1217295" rtl="0" fontAlgn="base">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1828800" algn="ctr" defTabSz="1217295" rtl="0" fontAlgn="base">
        <a:spcBef>
          <a:spcPct val="0"/>
        </a:spcBef>
        <a:spcAft>
          <a:spcPct val="0"/>
        </a:spcAft>
        <a:defRPr sz="5800">
          <a:solidFill>
            <a:schemeClr val="tx1"/>
          </a:solidFill>
          <a:latin typeface="Calibri" panose="020F0502020204030204" pitchFamily="34" charset="0"/>
          <a:ea typeface="宋体" panose="02010600030101010101" pitchFamily="2" charset="-122"/>
        </a:defRPr>
      </a:lvl9pPr>
    </p:titleStyle>
    <p:bodyStyle>
      <a:lvl1pPr marL="455930" indent="-455930" algn="l" defTabSz="1217295" rtl="0" eaLnBrk="0" fontAlgn="base" hangingPunct="0">
        <a:spcBef>
          <a:spcPct val="20000"/>
        </a:spcBef>
        <a:spcAft>
          <a:spcPct val="0"/>
        </a:spcAft>
        <a:buFont typeface="Arial" panose="020B0604020202020204" pitchFamily="34" charset="0"/>
        <a:buChar char="•"/>
        <a:defRPr sz="4200" kern="1200">
          <a:solidFill>
            <a:schemeClr val="tx1"/>
          </a:solidFill>
          <a:latin typeface="+mn-lt"/>
          <a:ea typeface="+mn-ea"/>
          <a:cs typeface="+mn-cs"/>
        </a:defRPr>
      </a:lvl1pPr>
      <a:lvl2pPr marL="989330" indent="-379730" algn="l" defTabSz="1217295" rtl="0" eaLnBrk="0" fontAlgn="base" hangingPunct="0">
        <a:spcBef>
          <a:spcPct val="20000"/>
        </a:spcBef>
        <a:spcAft>
          <a:spcPct val="0"/>
        </a:spcAft>
        <a:buFont typeface="Arial" panose="020B0604020202020204" pitchFamily="34" charset="0"/>
        <a:buChar char="–"/>
        <a:defRPr sz="3700" kern="1200">
          <a:solidFill>
            <a:schemeClr val="tx1"/>
          </a:solidFill>
          <a:latin typeface="+mn-lt"/>
          <a:ea typeface="+mn-ea"/>
          <a:cs typeface="+mn-cs"/>
        </a:defRPr>
      </a:lvl2pPr>
      <a:lvl3pPr marL="1522730" indent="-303530" algn="l" defTabSz="1217295"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3pPr>
      <a:lvl4pPr marL="2132330" indent="-303530" algn="l" defTabSz="1217295" rtl="0" eaLnBrk="0" fontAlgn="base" hangingPunct="0">
        <a:spcBef>
          <a:spcPct val="20000"/>
        </a:spcBef>
        <a:spcAft>
          <a:spcPct val="0"/>
        </a:spcAft>
        <a:buFont typeface="Arial" panose="020B0604020202020204" pitchFamily="34" charset="0"/>
        <a:buChar char="–"/>
        <a:defRPr sz="2600" kern="1200">
          <a:solidFill>
            <a:schemeClr val="tx1"/>
          </a:solidFill>
          <a:latin typeface="+mn-lt"/>
          <a:ea typeface="+mn-ea"/>
          <a:cs typeface="+mn-cs"/>
        </a:defRPr>
      </a:lvl4pPr>
      <a:lvl5pPr marL="2741930" indent="-303530" algn="l" defTabSz="1217295" rtl="0" eaLnBrk="0" fontAlgn="base" hangingPunct="0">
        <a:spcBef>
          <a:spcPct val="20000"/>
        </a:spcBef>
        <a:spcAft>
          <a:spcPct val="0"/>
        </a:spcAft>
        <a:buFont typeface="Arial" panose="020B0604020202020204" pitchFamily="34" charset="0"/>
        <a:buChar char="»"/>
        <a:defRPr sz="26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3.xml"/><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5.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video" Target="NULL" TargetMode="Externa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5.xml"/><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image" Target="../media/image12.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5.xml"/><Relationship Id="rId2" Type="http://schemas.openxmlformats.org/officeDocument/2006/relationships/image" Target="../media/image16.png"/><Relationship Id="rId1" Type="http://schemas.openxmlformats.org/officeDocument/2006/relationships/image" Target="../media/image15.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5.xml"/><Relationship Id="rId2" Type="http://schemas.openxmlformats.org/officeDocument/2006/relationships/image" Target="../media/image18.png"/><Relationship Id="rId1" Type="http://schemas.openxmlformats.org/officeDocument/2006/relationships/image" Target="../media/image17.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5.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image" Target="../media/image29.png"/><Relationship Id="rId7" Type="http://schemas.openxmlformats.org/officeDocument/2006/relationships/image" Target="../media/image28.png"/><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file:///E:\&#24037;&#20316;&#25991;&#26723;\&#20869;&#37096;&#19994;&#21153;&#25991;&#20214;\&#20449;&#24687;&#21457;&#24067;&#26381;&#21153;&#22120;1.0&#35828;&#26126;&#20070;\&#20449;&#24687;&#21457;&#24067;&#26381;&#21153;&#22120;1.0.0&#35828;&#26126;&#20070;\&#20449;&#24687;&#21457;&#24067;&#26381;&#21153;&#22120;\2015-11-10&#26446;&#20975;\DSC_6724.jpg" TargetMode="External"/><Relationship Id="rId2" Type="http://schemas.openxmlformats.org/officeDocument/2006/relationships/image" Target="../media/image24.jpeg"/><Relationship Id="rId12" Type="http://schemas.openxmlformats.org/officeDocument/2006/relationships/notesSlide" Target="../notesSlides/notesSlide9.xml"/><Relationship Id="rId11" Type="http://schemas.openxmlformats.org/officeDocument/2006/relationships/slideLayout" Target="../slideLayouts/slideLayout15.xml"/><Relationship Id="rId10" Type="http://schemas.openxmlformats.org/officeDocument/2006/relationships/image" Target="../media/image31.png"/><Relationship Id="rId1" Type="http://schemas.openxmlformats.org/officeDocument/2006/relationships/image" Target="../media/image23.pn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15.xml"/><Relationship Id="rId7" Type="http://schemas.openxmlformats.org/officeDocument/2006/relationships/image" Target="../media/image38.png"/><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3" Type="http://schemas.openxmlformats.org/officeDocument/2006/relationships/image" Target="../media/image34.emf"/><Relationship Id="rId2" Type="http://schemas.openxmlformats.org/officeDocument/2006/relationships/image" Target="../media/image33.png"/><Relationship Id="rId1"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5.xml"/><Relationship Id="rId1" Type="http://schemas.openxmlformats.org/officeDocument/2006/relationships/image" Target="../media/image39.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5.xml"/><Relationship Id="rId4" Type="http://schemas.openxmlformats.org/officeDocument/2006/relationships/image" Target="../media/image42.png"/><Relationship Id="rId3" Type="http://schemas.openxmlformats.org/officeDocument/2006/relationships/image" Target="../media/image41.png"/><Relationship Id="rId2" Type="http://schemas.openxmlformats.org/officeDocument/2006/relationships/image" Target="../media/image28.png"/><Relationship Id="rId1" Type="http://schemas.openxmlformats.org/officeDocument/2006/relationships/image" Target="../media/image40.png"/></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15.xml"/><Relationship Id="rId7" Type="http://schemas.openxmlformats.org/officeDocument/2006/relationships/image" Target="../media/image49.jpeg"/><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5.xml"/><Relationship Id="rId1" Type="http://schemas.openxmlformats.org/officeDocument/2006/relationships/image" Target="../media/image50.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5.xml"/><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image" Target="../media/image51.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5.xml"/><Relationship Id="rId2" Type="http://schemas.openxmlformats.org/officeDocument/2006/relationships/image" Target="../media/image55.png"/><Relationship Id="rId1" Type="http://schemas.openxmlformats.org/officeDocument/2006/relationships/image" Target="../media/image54.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5.xml"/><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image" Target="../media/image5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5.xml"/><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image" Target="../media/image59.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5.xml"/><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image" Target="../media/image62.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5.xml"/><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image" Target="../media/image6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9" Type="http://schemas.openxmlformats.org/officeDocument/2006/relationships/notesSlide" Target="../notesSlides/notesSlide23.xml"/><Relationship Id="rId8" Type="http://schemas.openxmlformats.org/officeDocument/2006/relationships/slideLayout" Target="../slideLayouts/slideLayout15.xml"/><Relationship Id="rId7" Type="http://schemas.openxmlformats.org/officeDocument/2006/relationships/image" Target="../media/image74.png"/><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image" Target="../media/image6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75.png"/></Relationships>
</file>

<file path=ppt/slides/_rels/slide26.xml.rels><?xml version="1.0" encoding="UTF-8" standalone="yes"?>
<Relationships xmlns="http://schemas.openxmlformats.org/package/2006/relationships"><Relationship Id="rId9" Type="http://schemas.openxmlformats.org/officeDocument/2006/relationships/image" Target="../media/image84.jpeg"/><Relationship Id="rId8" Type="http://schemas.openxmlformats.org/officeDocument/2006/relationships/image" Target="../media/image83.jpeg"/><Relationship Id="rId7" Type="http://schemas.openxmlformats.org/officeDocument/2006/relationships/image" Target="../media/image82.png"/><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 Id="rId3" Type="http://schemas.openxmlformats.org/officeDocument/2006/relationships/image" Target="../media/image78.emf"/><Relationship Id="rId2" Type="http://schemas.openxmlformats.org/officeDocument/2006/relationships/image" Target="../media/image77.png"/><Relationship Id="rId18" Type="http://schemas.openxmlformats.org/officeDocument/2006/relationships/notesSlide" Target="../notesSlides/notesSlide25.xml"/><Relationship Id="rId17" Type="http://schemas.openxmlformats.org/officeDocument/2006/relationships/slideLayout" Target="../slideLayouts/slideLayout15.xml"/><Relationship Id="rId16" Type="http://schemas.openxmlformats.org/officeDocument/2006/relationships/image" Target="../media/image91.jpeg"/><Relationship Id="rId15" Type="http://schemas.openxmlformats.org/officeDocument/2006/relationships/image" Target="../media/image90.jpeg"/><Relationship Id="rId14" Type="http://schemas.openxmlformats.org/officeDocument/2006/relationships/image" Target="../media/image89.jpeg"/><Relationship Id="rId13" Type="http://schemas.openxmlformats.org/officeDocument/2006/relationships/image" Target="../media/image88.png"/><Relationship Id="rId12" Type="http://schemas.openxmlformats.org/officeDocument/2006/relationships/image" Target="../media/image87.png"/><Relationship Id="rId11" Type="http://schemas.openxmlformats.org/officeDocument/2006/relationships/image" Target="../media/image86.jpeg"/><Relationship Id="rId10" Type="http://schemas.openxmlformats.org/officeDocument/2006/relationships/image" Target="../media/image85.png"/><Relationship Id="rId1" Type="http://schemas.openxmlformats.org/officeDocument/2006/relationships/image" Target="../media/image7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1.xml"/><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575" y="2235200"/>
            <a:ext cx="9790113" cy="2357438"/>
          </a:xfrm>
          <a:prstGeom prst="rect">
            <a:avLst/>
          </a:prstGeom>
          <a:solidFill>
            <a:srgbClr val="BF232E">
              <a:alpha val="89804"/>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6866" name="Rectangle 29"/>
          <p:cNvSpPr>
            <a:spLocks noChangeArrowheads="1"/>
          </p:cNvSpPr>
          <p:nvPr/>
        </p:nvSpPr>
        <p:spPr bwMode="auto">
          <a:xfrm>
            <a:off x="1738313" y="2874963"/>
            <a:ext cx="9113837" cy="368300"/>
          </a:xfrm>
          <a:prstGeom prst="rect">
            <a:avLst/>
          </a:prstGeom>
          <a:noFill/>
          <a:ln w="9525">
            <a:noFill/>
            <a:miter lim="800000"/>
          </a:ln>
        </p:spPr>
        <p:txBody>
          <a:bodyPr anchor="ctr">
            <a:spAutoFit/>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36867" name="Rectangle 34"/>
          <p:cNvSpPr>
            <a:spLocks noChangeArrowheads="1"/>
          </p:cNvSpPr>
          <p:nvPr/>
        </p:nvSpPr>
        <p:spPr bwMode="auto">
          <a:xfrm>
            <a:off x="1738313" y="2874963"/>
            <a:ext cx="9113837" cy="368300"/>
          </a:xfrm>
          <a:prstGeom prst="rect">
            <a:avLst/>
          </a:prstGeom>
          <a:noFill/>
          <a:ln w="9525">
            <a:noFill/>
            <a:miter lim="800000"/>
          </a:ln>
        </p:spPr>
        <p:txBody>
          <a:bodyPr anchor="ctr">
            <a:spAutoFit/>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36868" name="Rectangle 39"/>
          <p:cNvSpPr>
            <a:spLocks noChangeArrowheads="1"/>
          </p:cNvSpPr>
          <p:nvPr/>
        </p:nvSpPr>
        <p:spPr bwMode="auto">
          <a:xfrm>
            <a:off x="1738313" y="2874963"/>
            <a:ext cx="9113837" cy="368300"/>
          </a:xfrm>
          <a:prstGeom prst="rect">
            <a:avLst/>
          </a:prstGeom>
          <a:noFill/>
          <a:ln w="9525">
            <a:noFill/>
            <a:miter lim="800000"/>
          </a:ln>
        </p:spPr>
        <p:txBody>
          <a:bodyPr anchor="ctr">
            <a:spAutoFit/>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36869" name="Rectangle 50"/>
          <p:cNvSpPr>
            <a:spLocks noChangeArrowheads="1"/>
          </p:cNvSpPr>
          <p:nvPr/>
        </p:nvSpPr>
        <p:spPr bwMode="auto">
          <a:xfrm>
            <a:off x="1738313" y="2874963"/>
            <a:ext cx="9113837" cy="368300"/>
          </a:xfrm>
          <a:prstGeom prst="rect">
            <a:avLst/>
          </a:prstGeom>
          <a:noFill/>
          <a:ln w="9525">
            <a:noFill/>
            <a:miter lim="800000"/>
          </a:ln>
        </p:spPr>
        <p:txBody>
          <a:bodyPr anchor="ctr">
            <a:spAutoFit/>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36870" name="Rectangle 57"/>
          <p:cNvSpPr>
            <a:spLocks noChangeArrowheads="1"/>
          </p:cNvSpPr>
          <p:nvPr/>
        </p:nvSpPr>
        <p:spPr bwMode="auto">
          <a:xfrm>
            <a:off x="1738313" y="2874963"/>
            <a:ext cx="9113837" cy="368300"/>
          </a:xfrm>
          <a:prstGeom prst="rect">
            <a:avLst/>
          </a:prstGeom>
          <a:noFill/>
          <a:ln w="9525">
            <a:noFill/>
            <a:miter lim="800000"/>
          </a:ln>
        </p:spPr>
        <p:txBody>
          <a:bodyPr anchor="ctr">
            <a:spAutoFit/>
          </a:bodyPr>
          <a:lstStyle/>
          <a:p>
            <a:endParaRPr lang="zh-CN" altLang="en-US">
              <a:solidFill>
                <a:srgbClr val="000000"/>
              </a:solidFill>
              <a:latin typeface="Calibri" panose="020F0502020204030204" pitchFamily="34" charset="0"/>
              <a:ea typeface="宋体" panose="02010600030101010101" pitchFamily="2" charset="-122"/>
            </a:endParaRPr>
          </a:p>
        </p:txBody>
      </p:sp>
      <p:pic>
        <p:nvPicPr>
          <p:cNvPr id="36871" name="Picture 1"/>
          <p:cNvPicPr>
            <a:picLocks noChangeAspect="1" noChangeArrowheads="1"/>
          </p:cNvPicPr>
          <p:nvPr/>
        </p:nvPicPr>
        <p:blipFill>
          <a:blip r:embed="rId1"/>
          <a:srcRect/>
          <a:stretch>
            <a:fillRect/>
          </a:stretch>
        </p:blipFill>
        <p:spPr bwMode="auto">
          <a:xfrm>
            <a:off x="8783638" y="2235200"/>
            <a:ext cx="4222750" cy="2374900"/>
          </a:xfrm>
          <a:prstGeom prst="rect">
            <a:avLst/>
          </a:prstGeom>
          <a:noFill/>
          <a:ln w="9525">
            <a:noFill/>
            <a:miter lim="800000"/>
            <a:headEnd/>
            <a:tailEnd/>
          </a:ln>
        </p:spPr>
      </p:pic>
      <p:sp>
        <p:nvSpPr>
          <p:cNvPr id="36872" name="文本框 3"/>
          <p:cNvSpPr txBox="1">
            <a:spLocks noChangeArrowheads="1"/>
          </p:cNvSpPr>
          <p:nvPr/>
        </p:nvSpPr>
        <p:spPr bwMode="auto">
          <a:xfrm>
            <a:off x="-28575" y="3000375"/>
            <a:ext cx="9790113" cy="777875"/>
          </a:xfrm>
          <a:prstGeom prst="rect">
            <a:avLst/>
          </a:prstGeom>
          <a:noFill/>
          <a:ln w="9525">
            <a:noFill/>
            <a:miter lim="800000"/>
          </a:ln>
        </p:spPr>
        <p:txBody>
          <a:bodyPr>
            <a:spAutoFit/>
          </a:bodyPr>
          <a:lstStyle/>
          <a:p>
            <a:pPr algn="ctr"/>
            <a:r>
              <a:rPr lang="zh-CN" altLang="en-US" sz="4500" b="1">
                <a:solidFill>
                  <a:srgbClr val="FFFFFF"/>
                </a:solidFill>
                <a:latin typeface="微软雅黑" panose="020B0503020204020204" pitchFamily="34" charset="-122"/>
                <a:ea typeface="微软雅黑" panose="020B0503020204020204" pitchFamily="34" charset="-122"/>
              </a:rPr>
              <a:t>花城</a:t>
            </a:r>
            <a:r>
              <a:rPr lang="en-US" altLang="zh-CN" sz="4500" b="1">
                <a:solidFill>
                  <a:srgbClr val="FFFFFF"/>
                </a:solidFill>
                <a:latin typeface="微软雅黑" panose="020B0503020204020204" pitchFamily="34" charset="-122"/>
                <a:ea typeface="微软雅黑" panose="020B0503020204020204" pitchFamily="34" charset="-122"/>
              </a:rPr>
              <a:t>-</a:t>
            </a:r>
            <a:r>
              <a:rPr lang="zh-CN" altLang="en-US" sz="4500" b="1">
                <a:solidFill>
                  <a:srgbClr val="FFFFFF"/>
                </a:solidFill>
                <a:latin typeface="微软雅黑" panose="020B0503020204020204" pitchFamily="34" charset="-122"/>
                <a:ea typeface="微软雅黑" panose="020B0503020204020204" pitchFamily="34" charset="-122"/>
              </a:rPr>
              <a:t>金沙汇智慧运营解决方案</a:t>
            </a:r>
            <a:r>
              <a:rPr lang="en-US" altLang="zh-CN" sz="4500" b="1">
                <a:solidFill>
                  <a:srgbClr val="FFFFFF"/>
                </a:solidFill>
                <a:latin typeface="微软雅黑" panose="020B0503020204020204" pitchFamily="34" charset="-122"/>
                <a:ea typeface="微软雅黑" panose="020B0503020204020204" pitchFamily="34" charset="-122"/>
              </a:rPr>
              <a:t>V1.0</a:t>
            </a:r>
            <a:endParaRPr lang="en-US" altLang="zh-CN" sz="4500" b="1">
              <a:solidFill>
                <a:srgbClr val="FFFFFF"/>
              </a:solidFill>
              <a:latin typeface="微软雅黑" panose="020B0503020204020204" pitchFamily="34" charset="-122"/>
              <a:ea typeface="微软雅黑" panose="020B0503020204020204" pitchFamily="34" charset="-122"/>
            </a:endParaRPr>
          </a:p>
        </p:txBody>
      </p:sp>
      <p:pic>
        <p:nvPicPr>
          <p:cNvPr id="36873" name="Picture 7" descr="惠州金谷子网络科技有限公司"/>
          <p:cNvPicPr>
            <a:picLocks noChangeAspect="1" noChangeArrowheads="1"/>
          </p:cNvPicPr>
          <p:nvPr/>
        </p:nvPicPr>
        <p:blipFill>
          <a:blip r:embed="rId2"/>
          <a:srcRect/>
          <a:stretch>
            <a:fillRect/>
          </a:stretch>
        </p:blipFill>
        <p:spPr bwMode="auto">
          <a:xfrm>
            <a:off x="9612313" y="7938"/>
            <a:ext cx="2579687" cy="2132012"/>
          </a:xfrm>
          <a:prstGeom prst="rect">
            <a:avLst/>
          </a:prstGeom>
          <a:noFill/>
          <a:ln w="9525">
            <a:noFill/>
            <a:miter lim="800000"/>
            <a:headEnd/>
            <a:tailEnd/>
          </a:ln>
        </p:spPr>
      </p:pic>
      <p:pic>
        <p:nvPicPr>
          <p:cNvPr id="36874" name="图片 2"/>
          <p:cNvPicPr>
            <a:picLocks noChangeAspect="1"/>
          </p:cNvPicPr>
          <p:nvPr/>
        </p:nvPicPr>
        <p:blipFill>
          <a:blip r:embed="rId3"/>
          <a:srcRect/>
          <a:stretch>
            <a:fillRect/>
          </a:stretch>
        </p:blipFill>
        <p:spPr bwMode="auto">
          <a:xfrm>
            <a:off x="9985375" y="5918200"/>
            <a:ext cx="2025650" cy="1139825"/>
          </a:xfrm>
          <a:prstGeom prst="rect">
            <a:avLst/>
          </a:prstGeom>
          <a:noFill/>
          <a:ln w="9525">
            <a:noFill/>
            <a:miter lim="800000"/>
            <a:headEnd/>
            <a:tailEnd/>
          </a:ln>
        </p:spPr>
      </p:pic>
      <p:sp>
        <p:nvSpPr>
          <p:cNvPr id="36875" name="Text Box 12"/>
          <p:cNvSpPr txBox="1">
            <a:spLocks noChangeArrowheads="1"/>
          </p:cNvSpPr>
          <p:nvPr/>
        </p:nvSpPr>
        <p:spPr bwMode="auto">
          <a:xfrm>
            <a:off x="476250" y="498475"/>
            <a:ext cx="2586355" cy="368300"/>
          </a:xfrm>
          <a:prstGeom prst="rect">
            <a:avLst/>
          </a:prstGeom>
          <a:noFill/>
          <a:ln w="9525">
            <a:noFill/>
            <a:miter lim="800000"/>
          </a:ln>
        </p:spPr>
        <p:txBody>
          <a:bodyPr wrap="square">
            <a:spAutoFit/>
          </a:bodyPr>
          <a:lstStyle/>
          <a:p>
            <a:r>
              <a:rPr lang="zh-CN" altLang="en-US">
                <a:solidFill>
                  <a:schemeClr val="folHlink"/>
                </a:solidFill>
                <a:ea typeface="华文细黑" panose="02010600040101010101" pitchFamily="2" charset="-122"/>
              </a:rPr>
              <a:t>科学 </a:t>
            </a:r>
            <a:r>
              <a:rPr lang="zh-CN" altLang="en-US">
                <a:solidFill>
                  <a:schemeClr val="folHlink"/>
                </a:solidFill>
                <a:ea typeface="宋体" panose="02010600030101010101" pitchFamily="2" charset="-122"/>
              </a:rPr>
              <a:t>▪ </a:t>
            </a:r>
            <a:r>
              <a:rPr lang="zh-CN" altLang="en-US">
                <a:solidFill>
                  <a:schemeClr val="folHlink"/>
                </a:solidFill>
                <a:ea typeface="华文细黑" panose="02010600040101010101" pitchFamily="2" charset="-122"/>
              </a:rPr>
              <a:t>艺术 </a:t>
            </a:r>
            <a:r>
              <a:rPr lang="zh-CN" altLang="en-US">
                <a:solidFill>
                  <a:schemeClr val="folHlink"/>
                </a:solidFill>
                <a:ea typeface="宋体" panose="02010600030101010101" pitchFamily="2" charset="-122"/>
              </a:rPr>
              <a:t>▪ </a:t>
            </a:r>
            <a:r>
              <a:rPr lang="zh-CN" altLang="en-US">
                <a:solidFill>
                  <a:schemeClr val="folHlink"/>
                </a:solidFill>
                <a:ea typeface="华文细黑" panose="02010600040101010101" pitchFamily="2" charset="-122"/>
              </a:rPr>
              <a:t>人文</a:t>
            </a:r>
            <a:endParaRPr lang="zh-CN" altLang="en-US">
              <a:solidFill>
                <a:schemeClr val="folHlink"/>
              </a:solidFill>
              <a:ea typeface="华文细黑" panose="02010600040101010101"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文本框 4"/>
          <p:cNvSpPr txBox="1"/>
          <p:nvPr/>
        </p:nvSpPr>
        <p:spPr>
          <a:xfrm>
            <a:off x="2262188" y="4257675"/>
            <a:ext cx="1212850" cy="381000"/>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kumimoji="1" lang="zh-CN" altLang="en-US" sz="1600" b="1" kern="1600" dirty="0">
                <a:solidFill>
                  <a:srgbClr val="FF0000"/>
                </a:solidFill>
                <a:latin typeface="Arial" panose="020B0604020202020204"/>
                <a:ea typeface="微软雅黑" panose="020B0503020204020204" pitchFamily="34" charset="-122"/>
              </a:rPr>
              <a:t>客流统计</a:t>
            </a:r>
            <a:endParaRPr kumimoji="1" lang="zh-CN" altLang="en-US" sz="1600" b="1" kern="1600" dirty="0">
              <a:solidFill>
                <a:srgbClr val="FF0000"/>
              </a:solidFill>
              <a:latin typeface="Arial" panose="020B0604020202020204"/>
              <a:ea typeface="微软雅黑" panose="020B0503020204020204" pitchFamily="34" charset="-122"/>
            </a:endParaRPr>
          </a:p>
        </p:txBody>
      </p:sp>
      <p:sp>
        <p:nvSpPr>
          <p:cNvPr id="84" name="文本框 5"/>
          <p:cNvSpPr txBox="1"/>
          <p:nvPr/>
        </p:nvSpPr>
        <p:spPr>
          <a:xfrm>
            <a:off x="4010025" y="4300538"/>
            <a:ext cx="1306513" cy="31591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信息发布</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5" name="文本框 6"/>
          <p:cNvSpPr txBox="1"/>
          <p:nvPr/>
        </p:nvSpPr>
        <p:spPr>
          <a:xfrm>
            <a:off x="5849938" y="4300538"/>
            <a:ext cx="1306512" cy="31591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热度图分析</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6" name="文本框 7"/>
          <p:cNvSpPr txBox="1"/>
          <p:nvPr/>
        </p:nvSpPr>
        <p:spPr>
          <a:xfrm>
            <a:off x="7480300" y="4300538"/>
            <a:ext cx="1692275" cy="317500"/>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kumimoji="1" lang="en-US" altLang="zh-CN" sz="1335" kern="1600" dirty="0" smtClean="0">
                <a:solidFill>
                  <a:sysClr val="windowText" lastClr="000000">
                    <a:lumMod val="50000"/>
                    <a:lumOff val="50000"/>
                  </a:sysClr>
                </a:solidFill>
                <a:latin typeface="Arial" panose="020B0604020202020204"/>
                <a:ea typeface="微软雅黑" panose="020B0503020204020204" pitchFamily="34" charset="-122"/>
              </a:rPr>
              <a:t>POS</a:t>
            </a: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系</a:t>
            </a:r>
            <a:r>
              <a:rPr kumimoji="1" lang="zh-CN" altLang="en-US" sz="1335" kern="1600" dirty="0" smtClean="0">
                <a:solidFill>
                  <a:sysClr val="windowText" lastClr="000000">
                    <a:lumMod val="50000"/>
                    <a:lumOff val="50000"/>
                  </a:sysClr>
                </a:solidFill>
                <a:latin typeface="Arial" panose="020B0604020202020204"/>
                <a:ea typeface="微软雅黑" panose="020B0503020204020204" pitchFamily="34" charset="-122"/>
              </a:rPr>
              <a:t>统对接</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7" name="文本框 16"/>
          <p:cNvSpPr txBox="1"/>
          <p:nvPr/>
        </p:nvSpPr>
        <p:spPr>
          <a:xfrm>
            <a:off x="2555875" y="2354263"/>
            <a:ext cx="1304925" cy="839787"/>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a:solidFill>
                  <a:srgbClr val="FF0000"/>
                </a:solidFill>
                <a:latin typeface="微软雅黑" panose="020B0503020204020204" pitchFamily="34" charset="-122"/>
                <a:ea typeface="微软雅黑" panose="020B0503020204020204" pitchFamily="34" charset="-122"/>
              </a:rPr>
              <a:t>1</a:t>
            </a:r>
            <a:endParaRPr kumimoji="1" lang="zh-CN" altLang="en-US" sz="3735" b="1" kern="1600" dirty="0">
              <a:solidFill>
                <a:srgbClr val="FF0000"/>
              </a:solidFill>
              <a:latin typeface="Arial" panose="020B0604020202020204"/>
              <a:ea typeface="微软雅黑" panose="020B0503020204020204" pitchFamily="34" charset="-122"/>
            </a:endParaRPr>
          </a:p>
        </p:txBody>
      </p:sp>
      <p:sp>
        <p:nvSpPr>
          <p:cNvPr id="88" name="文本框 17"/>
          <p:cNvSpPr txBox="1"/>
          <p:nvPr/>
        </p:nvSpPr>
        <p:spPr>
          <a:xfrm>
            <a:off x="4387850" y="2354263"/>
            <a:ext cx="1304925" cy="839787"/>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a:solidFill>
                  <a:srgbClr val="646F75"/>
                </a:solidFill>
                <a:latin typeface="微软雅黑" panose="020B0503020204020204" pitchFamily="34" charset="-122"/>
                <a:ea typeface="微软雅黑" panose="020B0503020204020204" pitchFamily="34" charset="-122"/>
              </a:rPr>
              <a:t>2</a:t>
            </a:r>
            <a:endParaRPr kumimoji="1" lang="zh-CN" altLang="en-US" sz="3735" b="1" kern="1600" dirty="0">
              <a:solidFill>
                <a:srgbClr val="646F75"/>
              </a:solidFill>
              <a:latin typeface="Arial" panose="020B0604020202020204"/>
              <a:ea typeface="微软雅黑" panose="020B0503020204020204" pitchFamily="34" charset="-122"/>
            </a:endParaRPr>
          </a:p>
        </p:txBody>
      </p:sp>
      <p:sp>
        <p:nvSpPr>
          <p:cNvPr id="89" name="文本框 18"/>
          <p:cNvSpPr txBox="1"/>
          <p:nvPr/>
        </p:nvSpPr>
        <p:spPr>
          <a:xfrm>
            <a:off x="6262688" y="2354263"/>
            <a:ext cx="747712" cy="839787"/>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a:solidFill>
                  <a:srgbClr val="646F75"/>
                </a:solidFill>
                <a:latin typeface="微软雅黑" panose="020B0503020204020204" pitchFamily="34" charset="-122"/>
                <a:ea typeface="微软雅黑" panose="020B0503020204020204" pitchFamily="34" charset="-122"/>
              </a:rPr>
              <a:t>3</a:t>
            </a:r>
            <a:endParaRPr kumimoji="1" lang="zh-CN" altLang="en-US" sz="3735" b="1" kern="1600" dirty="0">
              <a:solidFill>
                <a:srgbClr val="646F75"/>
              </a:solidFill>
              <a:latin typeface="Arial" panose="020B0604020202020204"/>
              <a:ea typeface="微软雅黑" panose="020B0503020204020204" pitchFamily="34" charset="-122"/>
            </a:endParaRPr>
          </a:p>
        </p:txBody>
      </p:sp>
      <p:sp>
        <p:nvSpPr>
          <p:cNvPr id="90" name="文本框 19"/>
          <p:cNvSpPr txBox="1"/>
          <p:nvPr/>
        </p:nvSpPr>
        <p:spPr>
          <a:xfrm>
            <a:off x="7810500" y="2354263"/>
            <a:ext cx="1031875" cy="76676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smtClean="0">
                <a:solidFill>
                  <a:srgbClr val="646F75"/>
                </a:solidFill>
                <a:latin typeface="微软雅黑" panose="020B0503020204020204" pitchFamily="34" charset="-122"/>
                <a:ea typeface="微软雅黑" panose="020B0503020204020204" pitchFamily="34" charset="-122"/>
              </a:rPr>
              <a:t> 4</a:t>
            </a:r>
            <a:endParaRPr kumimoji="1" lang="zh-CN" altLang="en-US" sz="3735" b="1" kern="1600" dirty="0">
              <a:solidFill>
                <a:srgbClr val="646F75"/>
              </a:solidFill>
              <a:latin typeface="Arial" panose="020B0604020202020204"/>
              <a:ea typeface="微软雅黑" panose="020B0503020204020204" pitchFamily="34" charset="-122"/>
            </a:endParaRPr>
          </a:p>
        </p:txBody>
      </p:sp>
      <p:sp>
        <p:nvSpPr>
          <p:cNvPr id="91" name="圆角矩形 1"/>
          <p:cNvSpPr/>
          <p:nvPr/>
        </p:nvSpPr>
        <p:spPr>
          <a:xfrm>
            <a:off x="4129582"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endParaRPr>
          </a:p>
        </p:txBody>
      </p:sp>
      <p:sp>
        <p:nvSpPr>
          <p:cNvPr id="93" name="圆角矩形 1"/>
          <p:cNvSpPr/>
          <p:nvPr/>
        </p:nvSpPr>
        <p:spPr>
          <a:xfrm>
            <a:off x="5968476"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endParaRPr>
          </a:p>
        </p:txBody>
      </p:sp>
      <p:sp>
        <p:nvSpPr>
          <p:cNvPr id="94" name="圆角矩形 1"/>
          <p:cNvSpPr/>
          <p:nvPr/>
        </p:nvSpPr>
        <p:spPr>
          <a:xfrm>
            <a:off x="2290687"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E60012"/>
          </a:solidFill>
          <a:ln w="25400" cap="flat" cmpd="sng" algn="ctr">
            <a:noFill/>
            <a:prstDash val="solid"/>
          </a:ln>
          <a:effectLst>
            <a:reflection blurRad="6350" stA="39000" endPos="25000" dist="38100" dir="5400000" sy="-100000" algn="bl" rotWithShape="0"/>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endParaRPr>
          </a:p>
        </p:txBody>
      </p:sp>
      <p:cxnSp>
        <p:nvCxnSpPr>
          <p:cNvPr id="38924" name="直接连接符 94"/>
          <p:cNvCxnSpPr>
            <a:cxnSpLocks noChangeShapeType="1"/>
          </p:cNvCxnSpPr>
          <p:nvPr/>
        </p:nvCxnSpPr>
        <p:spPr bwMode="auto">
          <a:xfrm>
            <a:off x="2065338" y="4079875"/>
            <a:ext cx="1482725" cy="0"/>
          </a:xfrm>
          <a:prstGeom prst="line">
            <a:avLst/>
          </a:prstGeom>
          <a:noFill/>
          <a:ln w="9525" algn="ctr">
            <a:solidFill>
              <a:srgbClr val="E60012"/>
            </a:solidFill>
            <a:prstDash val="sysDash"/>
            <a:round/>
          </a:ln>
        </p:spPr>
      </p:cxnSp>
      <p:cxnSp>
        <p:nvCxnSpPr>
          <p:cNvPr id="38925" name="直接连接符 95"/>
          <p:cNvCxnSpPr>
            <a:cxnSpLocks noChangeShapeType="1"/>
          </p:cNvCxnSpPr>
          <p:nvPr/>
        </p:nvCxnSpPr>
        <p:spPr bwMode="auto">
          <a:xfrm>
            <a:off x="3860800" y="4073525"/>
            <a:ext cx="1482725" cy="0"/>
          </a:xfrm>
          <a:prstGeom prst="line">
            <a:avLst/>
          </a:prstGeom>
          <a:noFill/>
          <a:ln w="9525" algn="ctr">
            <a:solidFill>
              <a:srgbClr val="969EA2"/>
            </a:solidFill>
            <a:prstDash val="sysDash"/>
            <a:round/>
          </a:ln>
        </p:spPr>
      </p:cxnSp>
      <p:cxnSp>
        <p:nvCxnSpPr>
          <p:cNvPr id="38926" name="直接连接符 96"/>
          <p:cNvCxnSpPr>
            <a:cxnSpLocks noChangeShapeType="1"/>
          </p:cNvCxnSpPr>
          <p:nvPr/>
        </p:nvCxnSpPr>
        <p:spPr bwMode="auto">
          <a:xfrm>
            <a:off x="5656263" y="4068763"/>
            <a:ext cx="1482725" cy="0"/>
          </a:xfrm>
          <a:prstGeom prst="line">
            <a:avLst/>
          </a:prstGeom>
          <a:noFill/>
          <a:ln w="9525" algn="ctr">
            <a:solidFill>
              <a:srgbClr val="969EA2"/>
            </a:solidFill>
            <a:prstDash val="sysDash"/>
            <a:round/>
          </a:ln>
        </p:spPr>
      </p:cxnSp>
      <p:cxnSp>
        <p:nvCxnSpPr>
          <p:cNvPr id="38927" name="直接连接符 97"/>
          <p:cNvCxnSpPr>
            <a:cxnSpLocks noChangeShapeType="1"/>
          </p:cNvCxnSpPr>
          <p:nvPr/>
        </p:nvCxnSpPr>
        <p:spPr bwMode="auto">
          <a:xfrm>
            <a:off x="7451725" y="4064000"/>
            <a:ext cx="1482725" cy="0"/>
          </a:xfrm>
          <a:prstGeom prst="line">
            <a:avLst/>
          </a:prstGeom>
          <a:noFill/>
          <a:ln w="9525" algn="ctr">
            <a:solidFill>
              <a:srgbClr val="969EA2"/>
            </a:solidFill>
            <a:prstDash val="sysDash"/>
            <a:round/>
          </a:ln>
        </p:spPr>
      </p:cxnSp>
      <p:sp>
        <p:nvSpPr>
          <p:cNvPr id="102" name="标题 101"/>
          <p:cNvSpPr>
            <a:spLocks noGrp="1"/>
          </p:cNvSpPr>
          <p:nvPr>
            <p:ph type="title"/>
          </p:nvPr>
        </p:nvSpPr>
        <p:spPr>
          <a:xfrm>
            <a:off x="215900" y="368300"/>
            <a:ext cx="3073400" cy="485775"/>
          </a:xfrm>
        </p:spPr>
        <p:txBody>
          <a:bodyPr rtlCol="0"/>
          <a:lstStyle/>
          <a:p>
            <a:pPr eaLnBrk="1" fontAlgn="auto" hangingPunct="1">
              <a:spcAft>
                <a:spcPts val="0"/>
              </a:spcAft>
              <a:defRPr/>
            </a:pPr>
            <a:r>
              <a:rPr lang="zh-CN" altLang="en-US" dirty="0"/>
              <a:t>目录</a:t>
            </a:r>
            <a:endParaRPr lang="zh-CN" altLang="en-US" dirty="0"/>
          </a:p>
        </p:txBody>
      </p:sp>
      <p:sp>
        <p:nvSpPr>
          <p:cNvPr id="20" name="圆角矩形 1"/>
          <p:cNvSpPr/>
          <p:nvPr/>
        </p:nvSpPr>
        <p:spPr>
          <a:xfrm>
            <a:off x="9398595"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endParaRPr>
          </a:p>
        </p:txBody>
      </p:sp>
      <p:sp>
        <p:nvSpPr>
          <p:cNvPr id="21" name="圆角矩形 1"/>
          <p:cNvSpPr/>
          <p:nvPr/>
        </p:nvSpPr>
        <p:spPr>
          <a:xfrm>
            <a:off x="7677506" y="2187435"/>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endParaRPr>
          </a:p>
        </p:txBody>
      </p:sp>
      <p:sp>
        <p:nvSpPr>
          <p:cNvPr id="22" name="文本框 19"/>
          <p:cNvSpPr txBox="1"/>
          <p:nvPr/>
        </p:nvSpPr>
        <p:spPr>
          <a:xfrm>
            <a:off x="9232900" y="2355850"/>
            <a:ext cx="1031875" cy="765175"/>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smtClean="0">
                <a:solidFill>
                  <a:srgbClr val="646F75"/>
                </a:solidFill>
                <a:latin typeface="微软雅黑" panose="020B0503020204020204" pitchFamily="34" charset="-122"/>
                <a:ea typeface="微软雅黑" panose="020B0503020204020204" pitchFamily="34" charset="-122"/>
              </a:rPr>
              <a:t>   5</a:t>
            </a:r>
            <a:endParaRPr kumimoji="1" lang="zh-CN" altLang="en-US" sz="3735" b="1" kern="1600" dirty="0">
              <a:solidFill>
                <a:srgbClr val="646F75"/>
              </a:solidFill>
              <a:latin typeface="Arial" panose="020B0604020202020204"/>
              <a:ea typeface="微软雅黑" panose="020B0503020204020204" pitchFamily="34" charset="-122"/>
            </a:endParaRPr>
          </a:p>
        </p:txBody>
      </p:sp>
      <p:cxnSp>
        <p:nvCxnSpPr>
          <p:cNvPr id="38932" name="直接连接符 22"/>
          <p:cNvCxnSpPr>
            <a:cxnSpLocks noChangeShapeType="1"/>
          </p:cNvCxnSpPr>
          <p:nvPr/>
        </p:nvCxnSpPr>
        <p:spPr bwMode="auto">
          <a:xfrm>
            <a:off x="9172575" y="4013200"/>
            <a:ext cx="1482725" cy="0"/>
          </a:xfrm>
          <a:prstGeom prst="line">
            <a:avLst/>
          </a:prstGeom>
          <a:noFill/>
          <a:ln w="9525" algn="ctr">
            <a:solidFill>
              <a:srgbClr val="969EA2"/>
            </a:solidFill>
            <a:prstDash val="sysDash"/>
            <a:round/>
          </a:ln>
        </p:spPr>
      </p:cxnSp>
      <p:sp>
        <p:nvSpPr>
          <p:cNvPr id="38933" name="文本框 7"/>
          <p:cNvSpPr txBox="1">
            <a:spLocks noChangeArrowheads="1"/>
          </p:cNvSpPr>
          <p:nvPr/>
        </p:nvSpPr>
        <p:spPr bwMode="auto">
          <a:xfrm>
            <a:off x="9067800" y="4311650"/>
            <a:ext cx="1692275" cy="330200"/>
          </a:xfrm>
          <a:prstGeom prst="rect">
            <a:avLst/>
          </a:prstGeom>
          <a:noFill/>
          <a:ln w="9525">
            <a:noFill/>
            <a:miter lim="800000"/>
          </a:ln>
        </p:spPr>
        <p:txBody>
          <a:bodyPr>
            <a:spAutoFit/>
          </a:bodyPr>
          <a:lstStyle/>
          <a:p>
            <a:pPr algn="ctr">
              <a:lnSpc>
                <a:spcPct val="120000"/>
              </a:lnSpc>
            </a:pPr>
            <a:r>
              <a:rPr kumimoji="1" lang="zh-CN" altLang="en-US" sz="1300">
                <a:solidFill>
                  <a:srgbClr val="7F7F7F"/>
                </a:solidFill>
                <a:ea typeface="微软雅黑" panose="020B0503020204020204" pitchFamily="34" charset="-122"/>
              </a:rPr>
              <a:t>智慧运营大数据平台</a:t>
            </a:r>
            <a:endParaRPr kumimoji="1" lang="zh-CN" altLang="en-US" sz="1300">
              <a:solidFill>
                <a:srgbClr val="7F7F7F"/>
              </a:solidFill>
              <a:ea typeface="微软雅黑" panose="020B0503020204020204" pitchFamily="34" charset="-122"/>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一</a:t>
            </a:r>
            <a:r>
              <a:rPr lang="en-US" altLang="zh-CN" sz="2400" b="1">
                <a:solidFill>
                  <a:srgbClr val="404040"/>
                </a:solidFill>
                <a:latin typeface="微软雅黑" panose="020B0503020204020204" pitchFamily="34" charset="-122"/>
                <a:ea typeface="微软雅黑" panose="020B0503020204020204" pitchFamily="34" charset="-122"/>
              </a:rPr>
              <a:t> </a:t>
            </a:r>
            <a:r>
              <a:rPr lang="zh-CN" altLang="en-US" sz="2400" b="1">
                <a:solidFill>
                  <a:srgbClr val="404040"/>
                </a:solidFill>
                <a:latin typeface="微软雅黑" panose="020B0503020204020204" pitchFamily="34" charset="-122"/>
                <a:ea typeface="微软雅黑" panose="020B0503020204020204" pitchFamily="34" charset="-122"/>
              </a:rPr>
              <a:t>、客流统计</a:t>
            </a:r>
            <a:endParaRPr lang="zh-CN" altLang="en-US" sz="2400" b="1">
              <a:solidFill>
                <a:srgbClr val="404040"/>
              </a:solidFill>
              <a:latin typeface="微软雅黑" panose="020B0503020204020204" pitchFamily="34" charset="-122"/>
              <a:ea typeface="微软雅黑" panose="020B0503020204020204" pitchFamily="34" charset="-122"/>
            </a:endParaRPr>
          </a:p>
        </p:txBody>
      </p:sp>
      <p:pic>
        <p:nvPicPr>
          <p:cNvPr id="40962" name="图片 27"/>
          <p:cNvPicPr>
            <a:picLocks noChangeAspect="1"/>
          </p:cNvPicPr>
          <p:nvPr/>
        </p:nvPicPr>
        <p:blipFill>
          <a:blip r:embed="rId1"/>
          <a:srcRect l="18378" t="48521" r="21552" b="5534"/>
          <a:stretch>
            <a:fillRect/>
          </a:stretch>
        </p:blipFill>
        <p:spPr bwMode="auto">
          <a:xfrm>
            <a:off x="1619250" y="1670050"/>
            <a:ext cx="4108450" cy="1768475"/>
          </a:xfrm>
          <a:prstGeom prst="rect">
            <a:avLst/>
          </a:prstGeom>
          <a:noFill/>
          <a:ln w="9525">
            <a:noFill/>
            <a:miter lim="800000"/>
            <a:headEnd/>
            <a:tailEnd/>
          </a:ln>
        </p:spPr>
      </p:pic>
      <p:pic>
        <p:nvPicPr>
          <p:cNvPr id="40963" name="Shape">
            <a:hlinkClick r:id="" action="ppaction://media"/>
          </p:cNvPr>
          <p:cNvPicPr>
            <a:picLocks noChangeAspect="1"/>
          </p:cNvPicPr>
          <p:nvPr>
            <a:videoFile r:link="rId2"/>
          </p:nvPr>
        </p:nvPicPr>
        <p:blipFill>
          <a:blip r:embed="rId3"/>
          <a:srcRect/>
          <a:stretch>
            <a:fillRect/>
          </a:stretch>
        </p:blipFill>
        <p:spPr bwMode="auto">
          <a:xfrm>
            <a:off x="6256338" y="4197350"/>
            <a:ext cx="2117725" cy="1692275"/>
          </a:xfrm>
          <a:prstGeom prst="rect">
            <a:avLst/>
          </a:prstGeom>
          <a:noFill/>
          <a:ln w="9525">
            <a:noFill/>
            <a:miter lim="800000"/>
            <a:headEnd/>
            <a:tailEnd/>
          </a:ln>
        </p:spPr>
      </p:pic>
      <p:pic>
        <p:nvPicPr>
          <p:cNvPr id="40964" name="图片 29"/>
          <p:cNvPicPr>
            <a:picLocks noChangeAspect="1"/>
          </p:cNvPicPr>
          <p:nvPr/>
        </p:nvPicPr>
        <p:blipFill>
          <a:blip r:embed="rId4"/>
          <a:srcRect l="12851" t="11011" r="18272" b="17242"/>
          <a:stretch>
            <a:fillRect/>
          </a:stretch>
        </p:blipFill>
        <p:spPr bwMode="auto">
          <a:xfrm>
            <a:off x="1968500" y="3903663"/>
            <a:ext cx="3125788" cy="2049462"/>
          </a:xfrm>
          <a:prstGeom prst="rect">
            <a:avLst/>
          </a:prstGeom>
          <a:noFill/>
          <a:ln w="9525">
            <a:noFill/>
            <a:miter lim="800000"/>
            <a:headEnd/>
            <a:tailEnd/>
          </a:ln>
        </p:spPr>
      </p:pic>
      <p:sp>
        <p:nvSpPr>
          <p:cNvPr id="40965" name="文本框 30"/>
          <p:cNvSpPr txBox="1">
            <a:spLocks noChangeArrowheads="1"/>
          </p:cNvSpPr>
          <p:nvPr/>
        </p:nvSpPr>
        <p:spPr bwMode="auto">
          <a:xfrm>
            <a:off x="6223000" y="6097588"/>
            <a:ext cx="2487613" cy="400050"/>
          </a:xfrm>
          <a:prstGeom prst="rect">
            <a:avLst/>
          </a:prstGeom>
          <a:noFill/>
          <a:ln w="9525">
            <a:noFill/>
            <a:miter lim="800000"/>
          </a:ln>
        </p:spPr>
        <p:txBody>
          <a:bodyPr>
            <a:spAutoFit/>
          </a:bodyPr>
          <a:lstStyle/>
          <a:p>
            <a:r>
              <a:rPr lang="zh-CN" altLang="en-US" sz="2000">
                <a:solidFill>
                  <a:srgbClr val="0D0D0D"/>
                </a:solidFill>
                <a:latin typeface="微软雅黑" panose="020B0503020204020204" pitchFamily="34" charset="-122"/>
                <a:ea typeface="宋体" panose="02010600030101010101" pitchFamily="2" charset="-122"/>
              </a:rPr>
              <a:t>客流统计算法演示</a:t>
            </a:r>
            <a:endParaRPr lang="zh-CN" altLang="en-US" sz="2000">
              <a:solidFill>
                <a:srgbClr val="0D0D0D"/>
              </a:solidFill>
              <a:latin typeface="微软雅黑" panose="020B0503020204020204" pitchFamily="34" charset="-122"/>
              <a:ea typeface="宋体" panose="02010600030101010101" pitchFamily="2" charset="-122"/>
            </a:endParaRPr>
          </a:p>
        </p:txBody>
      </p:sp>
      <p:sp>
        <p:nvSpPr>
          <p:cNvPr id="40966" name="文本框 31"/>
          <p:cNvSpPr txBox="1">
            <a:spLocks noChangeArrowheads="1"/>
          </p:cNvSpPr>
          <p:nvPr/>
        </p:nvSpPr>
        <p:spPr bwMode="auto">
          <a:xfrm>
            <a:off x="8956675" y="6097588"/>
            <a:ext cx="2001838" cy="400050"/>
          </a:xfrm>
          <a:prstGeom prst="rect">
            <a:avLst/>
          </a:prstGeom>
          <a:noFill/>
          <a:ln w="9525">
            <a:noFill/>
            <a:miter lim="800000"/>
          </a:ln>
        </p:spPr>
        <p:txBody>
          <a:bodyPr>
            <a:spAutoFit/>
          </a:bodyPr>
          <a:lstStyle/>
          <a:p>
            <a:r>
              <a:rPr lang="zh-CN" altLang="en-US" sz="2000">
                <a:solidFill>
                  <a:srgbClr val="0D0D0D"/>
                </a:solidFill>
                <a:latin typeface="微软雅黑" panose="020B0503020204020204" pitchFamily="34" charset="-122"/>
                <a:ea typeface="宋体" panose="02010600030101010101" pitchFamily="2" charset="-122"/>
              </a:rPr>
              <a:t>实际显示效果</a:t>
            </a:r>
            <a:endParaRPr lang="zh-CN" altLang="en-US" sz="2000">
              <a:solidFill>
                <a:srgbClr val="0D0D0D"/>
              </a:solidFill>
              <a:latin typeface="微软雅黑" panose="020B0503020204020204" pitchFamily="34" charset="-122"/>
              <a:ea typeface="宋体" panose="02010600030101010101" pitchFamily="2" charset="-122"/>
            </a:endParaRPr>
          </a:p>
        </p:txBody>
      </p:sp>
      <p:pic>
        <p:nvPicPr>
          <p:cNvPr id="40967" name="Shape">
            <a:hlinkClick r:id="" action="ppaction://media"/>
          </p:cNvPr>
          <p:cNvPicPr>
            <a:picLocks noChangeAspect="1"/>
          </p:cNvPicPr>
          <p:nvPr>
            <a:videoFile r:link="rId2"/>
          </p:nvPr>
        </p:nvPicPr>
        <p:blipFill>
          <a:blip r:embed="rId5"/>
          <a:srcRect/>
          <a:stretch>
            <a:fillRect/>
          </a:stretch>
        </p:blipFill>
        <p:spPr bwMode="auto">
          <a:xfrm>
            <a:off x="8710613" y="4211638"/>
            <a:ext cx="2044700" cy="1677987"/>
          </a:xfrm>
          <a:prstGeom prst="rect">
            <a:avLst/>
          </a:prstGeom>
          <a:noFill/>
          <a:ln w="9525">
            <a:noFill/>
            <a:miter lim="800000"/>
            <a:headEnd/>
            <a:tailEnd/>
          </a:ln>
        </p:spPr>
      </p:pic>
      <p:grpSp>
        <p:nvGrpSpPr>
          <p:cNvPr id="40968" name="组合 33"/>
          <p:cNvGrpSpPr/>
          <p:nvPr/>
        </p:nvGrpSpPr>
        <p:grpSpPr bwMode="auto">
          <a:xfrm>
            <a:off x="6211888" y="2281238"/>
            <a:ext cx="4543425" cy="1622425"/>
            <a:chOff x="6212112" y="1659383"/>
            <a:chExt cx="4542972" cy="1622512"/>
          </a:xfrm>
        </p:grpSpPr>
        <p:sp>
          <p:nvSpPr>
            <p:cNvPr id="35" name="文本框 34"/>
            <p:cNvSpPr txBox="1"/>
            <p:nvPr/>
          </p:nvSpPr>
          <p:spPr>
            <a:xfrm>
              <a:off x="6212112" y="1897521"/>
              <a:ext cx="4542972" cy="1384374"/>
            </a:xfrm>
            <a:prstGeom prst="rect">
              <a:avLst/>
            </a:prstGeom>
            <a:noFill/>
            <a:ln>
              <a:solidFill>
                <a:srgbClr val="C55A11"/>
              </a:solidFill>
            </a:ln>
          </p:spPr>
          <p:txBody>
            <a:bodyPr>
              <a:spAutoFit/>
            </a:bodyPr>
            <a:lstStyle/>
            <a:p>
              <a:pPr fontAlgn="auto">
                <a:spcBef>
                  <a:spcPts val="0"/>
                </a:spcBef>
                <a:spcAft>
                  <a:spcPts val="0"/>
                </a:spcAft>
                <a:defRPr/>
              </a:pPr>
              <a:endParaRPr lang="en-US" altLang="zh-CN" sz="2000" dirty="0">
                <a:solidFill>
                  <a:prstClr val="black">
                    <a:lumMod val="95000"/>
                    <a:lumOff val="5000"/>
                  </a:prstClr>
                </a:solidFill>
                <a:latin typeface="微软雅黑" panose="020B0503020204020204" pitchFamily="34" charset="-122"/>
                <a:ea typeface="+mn-ea"/>
                <a:cs typeface="+mn-cs"/>
              </a:endParaRPr>
            </a:p>
            <a:p>
              <a:pPr marL="285750" indent="-285750" fontAlgn="auto">
                <a:spcBef>
                  <a:spcPts val="0"/>
                </a:spcBef>
                <a:spcAft>
                  <a:spcPts val="0"/>
                </a:spcAft>
                <a:buFont typeface="Wingdings" panose="05000000000000000000" pitchFamily="2" charset="2"/>
                <a:buChar char="u"/>
                <a:defRPr/>
              </a:pPr>
              <a:r>
                <a:rPr lang="zh-CN" altLang="en-US" sz="1600" dirty="0">
                  <a:solidFill>
                    <a:prstClr val="black">
                      <a:lumMod val="95000"/>
                      <a:lumOff val="5000"/>
                    </a:prstClr>
                  </a:solidFill>
                  <a:latin typeface="微软雅黑" panose="020B0503020204020204" pitchFamily="34" charset="-122"/>
                  <a:ea typeface="+mn-ea"/>
                  <a:cs typeface="+mn-cs"/>
                </a:rPr>
                <a:t>统计区域内进入、离开、经过人数，产生客流报表</a:t>
              </a:r>
              <a:endParaRPr lang="en-US" altLang="zh-CN" sz="1600" dirty="0">
                <a:solidFill>
                  <a:prstClr val="black">
                    <a:lumMod val="95000"/>
                    <a:lumOff val="5000"/>
                  </a:prstClr>
                </a:solidFill>
                <a:latin typeface="微软雅黑" panose="020B0503020204020204" pitchFamily="34" charset="-122"/>
                <a:ea typeface="+mn-ea"/>
                <a:cs typeface="+mn-cs"/>
              </a:endParaRPr>
            </a:p>
            <a:p>
              <a:pPr marL="285750" indent="-285750" fontAlgn="auto">
                <a:spcBef>
                  <a:spcPts val="0"/>
                </a:spcBef>
                <a:spcAft>
                  <a:spcPts val="0"/>
                </a:spcAft>
                <a:buFont typeface="Wingdings" panose="05000000000000000000" pitchFamily="2" charset="2"/>
                <a:buChar char="u"/>
                <a:defRPr/>
              </a:pPr>
              <a:r>
                <a:rPr lang="zh-CN" altLang="en-US" sz="1600" dirty="0">
                  <a:solidFill>
                    <a:prstClr val="black">
                      <a:lumMod val="95000"/>
                      <a:lumOff val="5000"/>
                    </a:prstClr>
                  </a:solidFill>
                  <a:latin typeface="微软雅黑" panose="020B0503020204020204" pitchFamily="34" charset="-122"/>
                  <a:ea typeface="+mn-ea"/>
                  <a:cs typeface="+mn-cs"/>
                </a:rPr>
                <a:t>高度过滤</a:t>
              </a:r>
              <a:endParaRPr lang="en-US" altLang="zh-CN" sz="1600" dirty="0">
                <a:solidFill>
                  <a:prstClr val="black">
                    <a:lumMod val="95000"/>
                    <a:lumOff val="5000"/>
                  </a:prstClr>
                </a:solidFill>
                <a:latin typeface="微软雅黑" panose="020B0503020204020204" pitchFamily="34" charset="-122"/>
                <a:ea typeface="+mn-ea"/>
                <a:cs typeface="+mn-cs"/>
              </a:endParaRPr>
            </a:p>
            <a:p>
              <a:pPr marL="285750" indent="-285750" fontAlgn="auto">
                <a:spcBef>
                  <a:spcPts val="0"/>
                </a:spcBef>
                <a:spcAft>
                  <a:spcPts val="0"/>
                </a:spcAft>
                <a:buFont typeface="Wingdings" panose="05000000000000000000" pitchFamily="2" charset="2"/>
                <a:buChar char="u"/>
                <a:defRPr/>
              </a:pPr>
              <a:r>
                <a:rPr lang="zh-CN" altLang="en-US" sz="1600" dirty="0">
                  <a:solidFill>
                    <a:prstClr val="black">
                      <a:lumMod val="95000"/>
                      <a:lumOff val="5000"/>
                    </a:prstClr>
                  </a:solidFill>
                  <a:latin typeface="微软雅黑" panose="020B0503020204020204" pitchFamily="34" charset="-122"/>
                  <a:ea typeface="+mn-ea"/>
                  <a:cs typeface="+mn-cs"/>
                </a:rPr>
                <a:t>徘徊人员过滤</a:t>
              </a:r>
              <a:endParaRPr lang="en-US" altLang="zh-CN" sz="1600" dirty="0">
                <a:solidFill>
                  <a:prstClr val="black">
                    <a:lumMod val="95000"/>
                    <a:lumOff val="5000"/>
                  </a:prstClr>
                </a:solidFill>
                <a:latin typeface="微软雅黑" panose="020B0503020204020204" pitchFamily="34" charset="-122"/>
                <a:ea typeface="+mn-ea"/>
                <a:cs typeface="+mn-cs"/>
              </a:endParaRPr>
            </a:p>
          </p:txBody>
        </p:sp>
        <p:sp>
          <p:nvSpPr>
            <p:cNvPr id="36" name="矩形 35"/>
            <p:cNvSpPr/>
            <p:nvPr/>
          </p:nvSpPr>
          <p:spPr>
            <a:xfrm>
              <a:off x="6581962" y="1659383"/>
              <a:ext cx="3587392" cy="436585"/>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a:solidFill>
                    <a:prstClr val="white"/>
                  </a:solidFill>
                  <a:latin typeface="微软雅黑" panose="020B0503020204020204" pitchFamily="34" charset="-122"/>
                </a:rPr>
                <a:t>客流统计</a:t>
              </a:r>
              <a:endParaRPr lang="zh-CN" altLang="en-US" sz="2000" dirty="0">
                <a:solidFill>
                  <a:prstClr val="white"/>
                </a:solidFill>
                <a:latin typeface="微软雅黑" panose="020B0503020204020204" pitchFamily="34" charset="-122"/>
              </a:endParaRPr>
            </a:p>
          </p:txBody>
        </p:sp>
      </p:grpSp>
      <p:sp>
        <p:nvSpPr>
          <p:cNvPr id="40969" name="文本框 36"/>
          <p:cNvSpPr txBox="1">
            <a:spLocks noChangeArrowheads="1"/>
          </p:cNvSpPr>
          <p:nvPr/>
        </p:nvSpPr>
        <p:spPr bwMode="auto">
          <a:xfrm>
            <a:off x="6211888" y="1455738"/>
            <a:ext cx="1946275" cy="522287"/>
          </a:xfrm>
          <a:prstGeom prst="rect">
            <a:avLst/>
          </a:prstGeom>
          <a:noFill/>
          <a:ln w="9525">
            <a:noFill/>
            <a:miter lim="800000"/>
          </a:ln>
        </p:spPr>
        <p:txBody>
          <a:bodyPr>
            <a:spAutoFit/>
          </a:bodyPr>
          <a:lstStyle/>
          <a:p>
            <a:r>
              <a:rPr lang="zh-CN" altLang="en-US" sz="2800" b="1">
                <a:solidFill>
                  <a:srgbClr val="C55A11"/>
                </a:solidFill>
                <a:latin typeface="微软雅黑" panose="020B0503020204020204" pitchFamily="34" charset="-122"/>
                <a:ea typeface="宋体" panose="02010600030101010101" pitchFamily="2" charset="-122"/>
              </a:rPr>
              <a:t>产品功能</a:t>
            </a:r>
            <a:endParaRPr lang="zh-CN" altLang="en-US" sz="2800" b="1">
              <a:solidFill>
                <a:srgbClr val="C55A11"/>
              </a:solidFill>
              <a:latin typeface="微软雅黑" panose="020B0503020204020204" pitchFamily="34" charset="-122"/>
              <a:ea typeface="宋体" panose="02010600030101010101" pitchFamily="2" charset="-122"/>
            </a:endParaRPr>
          </a:p>
        </p:txBody>
      </p:sp>
      <p:sp>
        <p:nvSpPr>
          <p:cNvPr id="38" name="五边形 16"/>
          <p:cNvSpPr/>
          <p:nvPr/>
        </p:nvSpPr>
        <p:spPr>
          <a:xfrm>
            <a:off x="0" y="3946525"/>
            <a:ext cx="815975" cy="1855788"/>
          </a:xfrm>
          <a:prstGeom prst="homePlate">
            <a:avLst/>
          </a:prstGeom>
          <a:solidFill>
            <a:srgbClr val="C55A1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a:solidFill>
                  <a:prstClr val="white"/>
                </a:solidFill>
                <a:latin typeface="微软雅黑" panose="020B0503020204020204" pitchFamily="34" charset="-122"/>
              </a:rPr>
              <a:t>室外</a:t>
            </a:r>
            <a:endParaRPr lang="zh-CN" altLang="en-US" sz="2000" b="1" dirty="0">
              <a:solidFill>
                <a:prstClr val="white"/>
              </a:solidFill>
              <a:latin typeface="微软雅黑" panose="020B0503020204020204" pitchFamily="34" charset="-122"/>
            </a:endParaRPr>
          </a:p>
        </p:txBody>
      </p:sp>
      <p:sp>
        <p:nvSpPr>
          <p:cNvPr id="39" name="五边形 17"/>
          <p:cNvSpPr/>
          <p:nvPr/>
        </p:nvSpPr>
        <p:spPr>
          <a:xfrm>
            <a:off x="0" y="1509713"/>
            <a:ext cx="815975" cy="1854200"/>
          </a:xfrm>
          <a:prstGeom prst="homePlate">
            <a:avLst/>
          </a:prstGeom>
          <a:solidFill>
            <a:srgbClr val="C55A1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a:solidFill>
                  <a:prstClr val="white"/>
                </a:solidFill>
                <a:latin typeface="微软雅黑" panose="020B0503020204020204" pitchFamily="34" charset="-122"/>
              </a:rPr>
              <a:t>室内</a:t>
            </a:r>
            <a:endParaRPr lang="zh-CN" altLang="en-US" sz="2000" b="1" dirty="0">
              <a:solidFill>
                <a:prstClr val="white"/>
              </a:solidFill>
              <a:latin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一</a:t>
            </a:r>
            <a:r>
              <a:rPr lang="en-US" altLang="zh-CN" sz="2400" b="1">
                <a:solidFill>
                  <a:srgbClr val="404040"/>
                </a:solidFill>
                <a:latin typeface="微软雅黑" panose="020B0503020204020204" pitchFamily="34" charset="-122"/>
                <a:ea typeface="微软雅黑" panose="020B0503020204020204" pitchFamily="34" charset="-122"/>
              </a:rPr>
              <a:t> </a:t>
            </a:r>
            <a:r>
              <a:rPr lang="zh-CN" altLang="en-US" sz="2400" b="1">
                <a:solidFill>
                  <a:srgbClr val="404040"/>
                </a:solidFill>
                <a:latin typeface="微软雅黑" panose="020B0503020204020204" pitchFamily="34" charset="-122"/>
                <a:ea typeface="微软雅黑" panose="020B0503020204020204" pitchFamily="34" charset="-122"/>
              </a:rPr>
              <a:t>、客流统计</a:t>
            </a:r>
            <a:r>
              <a:rPr lang="en-US" altLang="zh-CN" sz="2400" b="1">
                <a:solidFill>
                  <a:srgbClr val="404040"/>
                </a:solidFill>
                <a:latin typeface="微软雅黑" panose="020B0503020204020204" pitchFamily="34" charset="-122"/>
                <a:ea typeface="微软雅黑" panose="020B0503020204020204" pitchFamily="34" charset="-122"/>
              </a:rPr>
              <a:t>——</a:t>
            </a:r>
            <a:r>
              <a:rPr lang="zh-CN" altLang="en-US" sz="2400" b="1">
                <a:solidFill>
                  <a:srgbClr val="404040"/>
                </a:solidFill>
                <a:latin typeface="微软雅黑" panose="020B0503020204020204" pitchFamily="34" charset="-122"/>
                <a:ea typeface="微软雅黑" panose="020B0503020204020204" pitchFamily="34" charset="-122"/>
              </a:rPr>
              <a:t>核心技术</a:t>
            </a:r>
            <a:endParaRPr lang="zh-CN" altLang="en-US" sz="2400" b="1">
              <a:solidFill>
                <a:srgbClr val="404040"/>
              </a:solidFill>
              <a:latin typeface="微软雅黑" panose="020B0503020204020204" pitchFamily="34" charset="-122"/>
              <a:ea typeface="微软雅黑" panose="020B0503020204020204" pitchFamily="34" charset="-122"/>
            </a:endParaRPr>
          </a:p>
        </p:txBody>
      </p:sp>
      <p:pic>
        <p:nvPicPr>
          <p:cNvPr id="43010" name="图片 4"/>
          <p:cNvPicPr>
            <a:picLocks noChangeAspect="1" noChangeArrowheads="1"/>
          </p:cNvPicPr>
          <p:nvPr/>
        </p:nvPicPr>
        <p:blipFill>
          <a:blip r:embed="rId1"/>
          <a:srcRect/>
          <a:stretch>
            <a:fillRect/>
          </a:stretch>
        </p:blipFill>
        <p:spPr bwMode="auto">
          <a:xfrm>
            <a:off x="638175" y="3429000"/>
            <a:ext cx="3281363" cy="2459038"/>
          </a:xfrm>
          <a:prstGeom prst="rect">
            <a:avLst/>
          </a:prstGeom>
          <a:noFill/>
          <a:ln w="9525">
            <a:noFill/>
            <a:miter lim="800000"/>
            <a:headEnd/>
            <a:tailEnd/>
          </a:ln>
        </p:spPr>
      </p:pic>
      <p:pic>
        <p:nvPicPr>
          <p:cNvPr id="43011" name="图片 3"/>
          <p:cNvPicPr>
            <a:picLocks noChangeAspect="1" noChangeArrowheads="1"/>
          </p:cNvPicPr>
          <p:nvPr/>
        </p:nvPicPr>
        <p:blipFill>
          <a:blip r:embed="rId2"/>
          <a:srcRect/>
          <a:stretch>
            <a:fillRect/>
          </a:stretch>
        </p:blipFill>
        <p:spPr bwMode="auto">
          <a:xfrm>
            <a:off x="4460875" y="3425825"/>
            <a:ext cx="3275013" cy="2462213"/>
          </a:xfrm>
          <a:prstGeom prst="rect">
            <a:avLst/>
          </a:prstGeom>
          <a:noFill/>
          <a:ln w="9525">
            <a:noFill/>
            <a:miter lim="800000"/>
            <a:headEnd/>
            <a:tailEnd/>
          </a:ln>
        </p:spPr>
      </p:pic>
      <p:pic>
        <p:nvPicPr>
          <p:cNvPr id="43012" name="图片 16"/>
          <p:cNvPicPr>
            <a:picLocks noChangeAspect="1"/>
          </p:cNvPicPr>
          <p:nvPr/>
        </p:nvPicPr>
        <p:blipFill>
          <a:blip r:embed="rId3"/>
          <a:srcRect/>
          <a:stretch>
            <a:fillRect/>
          </a:stretch>
        </p:blipFill>
        <p:spPr bwMode="auto">
          <a:xfrm>
            <a:off x="8275638" y="3424238"/>
            <a:ext cx="3278187" cy="2463800"/>
          </a:xfrm>
          <a:prstGeom prst="rect">
            <a:avLst/>
          </a:prstGeom>
          <a:noFill/>
          <a:ln w="9525">
            <a:noFill/>
            <a:miter lim="800000"/>
            <a:headEnd/>
            <a:tailEnd/>
          </a:ln>
        </p:spPr>
      </p:pic>
      <p:sp>
        <p:nvSpPr>
          <p:cNvPr id="18" name="文本框 17"/>
          <p:cNvSpPr txBox="1"/>
          <p:nvPr/>
        </p:nvSpPr>
        <p:spPr>
          <a:xfrm>
            <a:off x="638175" y="1954213"/>
            <a:ext cx="10915650" cy="1077912"/>
          </a:xfrm>
          <a:prstGeom prst="rect">
            <a:avLst/>
          </a:prstGeom>
          <a:noFill/>
          <a:ln w="12700">
            <a:solidFill>
              <a:schemeClr val="accent4">
                <a:lumMod val="50000"/>
              </a:schemeClr>
            </a:solidFill>
          </a:ln>
        </p:spPr>
        <p:txBody>
          <a:bodyPr>
            <a:spAutoFit/>
          </a:bodyPr>
          <a:lstStyle/>
          <a:p>
            <a:pPr fontAlgn="auto">
              <a:spcBef>
                <a:spcPts val="0"/>
              </a:spcBef>
              <a:spcAft>
                <a:spcPts val="0"/>
              </a:spcAft>
              <a:defRPr/>
            </a:pPr>
            <a:r>
              <a:rPr lang="zh-CN" altLang="en-US" sz="2135" dirty="0">
                <a:solidFill>
                  <a:prstClr val="black"/>
                </a:solidFill>
                <a:latin typeface="微软雅黑" panose="020B0503020204020204" pitchFamily="34" charset="-122"/>
                <a:ea typeface="+mn-ea"/>
                <a:cs typeface="+mn-cs"/>
              </a:rPr>
              <a:t>      基于视差原理，利用双镜头摄取的两幅图像的视差，构建三维场景，在检测到运动目标后，通过计算图像对应点间的位置偏差，获取目标的三维信息，在深度图像中对目标的检测与跟踪，实现高精度的客流统计功能。</a:t>
            </a:r>
            <a:endParaRPr lang="zh-CN" altLang="en-US" sz="2135" dirty="0">
              <a:solidFill>
                <a:prstClr val="black"/>
              </a:solidFill>
              <a:latin typeface="微软雅黑" panose="020B0503020204020204" pitchFamily="34" charset="-122"/>
              <a:ea typeface="+mn-ea"/>
              <a:cs typeface="+mn-cs"/>
            </a:endParaRPr>
          </a:p>
        </p:txBody>
      </p:sp>
      <p:sp>
        <p:nvSpPr>
          <p:cNvPr id="19" name="右箭头 21"/>
          <p:cNvSpPr/>
          <p:nvPr/>
        </p:nvSpPr>
        <p:spPr>
          <a:xfrm>
            <a:off x="3671888" y="4249738"/>
            <a:ext cx="1036637" cy="812800"/>
          </a:xfrm>
          <a:prstGeom prst="rightArrow">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prstClr val="white"/>
              </a:solidFill>
            </a:endParaRPr>
          </a:p>
        </p:txBody>
      </p:sp>
      <p:sp>
        <p:nvSpPr>
          <p:cNvPr id="21" name="右箭头 22"/>
          <p:cNvSpPr/>
          <p:nvPr/>
        </p:nvSpPr>
        <p:spPr>
          <a:xfrm>
            <a:off x="7521575" y="4249738"/>
            <a:ext cx="1036638" cy="812800"/>
          </a:xfrm>
          <a:prstGeom prst="rightArrow">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prstClr val="white"/>
              </a:solidFill>
            </a:endParaRPr>
          </a:p>
        </p:txBody>
      </p:sp>
      <p:sp>
        <p:nvSpPr>
          <p:cNvPr id="43016" name="矩形 21"/>
          <p:cNvSpPr>
            <a:spLocks noChangeArrowheads="1"/>
          </p:cNvSpPr>
          <p:nvPr/>
        </p:nvSpPr>
        <p:spPr bwMode="auto">
          <a:xfrm>
            <a:off x="638175" y="1477963"/>
            <a:ext cx="2727325" cy="461962"/>
          </a:xfrm>
          <a:prstGeom prst="rect">
            <a:avLst/>
          </a:prstGeom>
          <a:noFill/>
          <a:ln w="9525">
            <a:noFill/>
            <a:miter lim="800000"/>
          </a:ln>
        </p:spPr>
        <p:txBody>
          <a:bodyPr anchor="ctr">
            <a:spAutoFit/>
          </a:bodyPr>
          <a:lstStyle/>
          <a:p>
            <a:pPr defTabSz="1217295"/>
            <a:r>
              <a:rPr lang="zh-CN" altLang="en-US" sz="2400" b="1">
                <a:solidFill>
                  <a:srgbClr val="000000"/>
                </a:solidFill>
                <a:latin typeface="Verdana" panose="020B0604030504040204" pitchFamily="34" charset="0"/>
                <a:ea typeface="宋体" panose="02010600030101010101" pitchFamily="2" charset="-122"/>
              </a:rPr>
              <a:t>双目立体视觉技术</a:t>
            </a:r>
            <a:endParaRPr lang="zh-CN" altLang="en-US" sz="2400" b="1">
              <a:solidFill>
                <a:srgbClr val="00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一</a:t>
            </a:r>
            <a:r>
              <a:rPr lang="en-US" altLang="zh-CN" sz="2400" b="1">
                <a:solidFill>
                  <a:srgbClr val="404040"/>
                </a:solidFill>
                <a:latin typeface="微软雅黑" panose="020B0503020204020204" pitchFamily="34" charset="-122"/>
                <a:ea typeface="微软雅黑" panose="020B0503020204020204" pitchFamily="34" charset="-122"/>
              </a:rPr>
              <a:t> </a:t>
            </a:r>
            <a:r>
              <a:rPr lang="zh-CN" altLang="en-US" sz="2400" b="1">
                <a:solidFill>
                  <a:srgbClr val="404040"/>
                </a:solidFill>
                <a:latin typeface="微软雅黑" panose="020B0503020204020204" pitchFamily="34" charset="-122"/>
                <a:ea typeface="微软雅黑" panose="020B0503020204020204" pitchFamily="34" charset="-122"/>
              </a:rPr>
              <a:t>、客流统计</a:t>
            </a:r>
            <a:r>
              <a:rPr lang="en-US" altLang="zh-CN" sz="2400" b="1">
                <a:solidFill>
                  <a:srgbClr val="404040"/>
                </a:solidFill>
                <a:latin typeface="微软雅黑" panose="020B0503020204020204" pitchFamily="34" charset="-122"/>
                <a:ea typeface="微软雅黑" panose="020B0503020204020204" pitchFamily="34" charset="-122"/>
              </a:rPr>
              <a:t>——</a:t>
            </a:r>
            <a:r>
              <a:rPr lang="zh-CN" altLang="en-US" sz="2400" b="1">
                <a:solidFill>
                  <a:srgbClr val="404040"/>
                </a:solidFill>
                <a:latin typeface="微软雅黑" panose="020B0503020204020204" pitchFamily="34" charset="-122"/>
                <a:ea typeface="微软雅黑" panose="020B0503020204020204" pitchFamily="34" charset="-122"/>
              </a:rPr>
              <a:t>核心技术</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38175" y="1920875"/>
            <a:ext cx="10893425" cy="1077913"/>
          </a:xfrm>
          <a:prstGeom prst="rect">
            <a:avLst/>
          </a:prstGeom>
          <a:noFill/>
          <a:ln w="12700">
            <a:solidFill>
              <a:schemeClr val="accent4">
                <a:lumMod val="50000"/>
              </a:schemeClr>
            </a:solidFill>
          </a:ln>
        </p:spPr>
        <p:txBody>
          <a:bodyPr>
            <a:spAutoFit/>
          </a:bodyPr>
          <a:lstStyle/>
          <a:p>
            <a:pPr fontAlgn="auto">
              <a:spcBef>
                <a:spcPts val="0"/>
              </a:spcBef>
              <a:spcAft>
                <a:spcPts val="0"/>
              </a:spcAft>
              <a:defRPr/>
            </a:pPr>
            <a:r>
              <a:rPr lang="zh-CN" altLang="en-US" sz="2135" dirty="0">
                <a:solidFill>
                  <a:prstClr val="black"/>
                </a:solidFill>
                <a:latin typeface="微软雅黑" panose="020B0503020204020204" pitchFamily="34" charset="-122"/>
                <a:ea typeface="+mn-ea"/>
                <a:cs typeface="+mn-cs"/>
              </a:rPr>
              <a:t>       人员在图像画面中出现时摄像机即开始跟踪，直到人员离开图像画面时摄像机才判断是否计数，从而有效过滤徘徊可能导致的重复计数，并且不受拥挤及躯体部分重叠的人员影响，大大提升了其复杂环境下的统计精度。</a:t>
            </a:r>
            <a:endParaRPr lang="zh-CN" altLang="en-US" sz="2135" dirty="0">
              <a:solidFill>
                <a:prstClr val="black"/>
              </a:solidFill>
              <a:latin typeface="微软雅黑" panose="020B0503020204020204" pitchFamily="34" charset="-122"/>
              <a:ea typeface="+mn-ea"/>
              <a:cs typeface="+mn-cs"/>
            </a:endParaRPr>
          </a:p>
        </p:txBody>
      </p:sp>
      <p:sp>
        <p:nvSpPr>
          <p:cNvPr id="45059" name="矩形 3"/>
          <p:cNvSpPr>
            <a:spLocks noChangeArrowheads="1"/>
          </p:cNvSpPr>
          <p:nvPr/>
        </p:nvSpPr>
        <p:spPr bwMode="auto">
          <a:xfrm>
            <a:off x="638175" y="1449388"/>
            <a:ext cx="3471863" cy="460375"/>
          </a:xfrm>
          <a:prstGeom prst="rect">
            <a:avLst/>
          </a:prstGeom>
          <a:noFill/>
          <a:ln w="9525">
            <a:noFill/>
            <a:miter lim="800000"/>
          </a:ln>
        </p:spPr>
        <p:txBody>
          <a:bodyPr anchor="ctr">
            <a:spAutoFit/>
          </a:bodyPr>
          <a:lstStyle/>
          <a:p>
            <a:pPr defTabSz="1217295"/>
            <a:r>
              <a:rPr lang="en-US" altLang="zh-CN" sz="2400" b="1">
                <a:solidFill>
                  <a:srgbClr val="000000"/>
                </a:solidFill>
                <a:latin typeface="Verdana" panose="020B0604030504040204" pitchFamily="34" charset="0"/>
                <a:ea typeface="宋体" panose="02010600030101010101" pitchFamily="2" charset="-122"/>
              </a:rPr>
              <a:t>3D</a:t>
            </a:r>
            <a:r>
              <a:rPr lang="zh-CN" altLang="en-US" sz="2400" b="1">
                <a:solidFill>
                  <a:srgbClr val="000000"/>
                </a:solidFill>
                <a:latin typeface="Verdana" panose="020B0604030504040204" pitchFamily="34" charset="0"/>
                <a:ea typeface="宋体" panose="02010600030101010101" pitchFamily="2" charset="-122"/>
              </a:rPr>
              <a:t>目标检测跟踪技术</a:t>
            </a:r>
            <a:endParaRPr lang="zh-CN" altLang="en-US" sz="2400" b="1">
              <a:solidFill>
                <a:srgbClr val="000000"/>
              </a:solidFill>
              <a:latin typeface="Verdana" panose="020B0604030504040204" pitchFamily="34" charset="0"/>
              <a:ea typeface="宋体" panose="02010600030101010101" pitchFamily="2" charset="-122"/>
            </a:endParaRPr>
          </a:p>
        </p:txBody>
      </p:sp>
      <p:pic>
        <p:nvPicPr>
          <p:cNvPr id="45060" name="图片 4"/>
          <p:cNvPicPr>
            <a:picLocks noChangeAspect="1"/>
          </p:cNvPicPr>
          <p:nvPr/>
        </p:nvPicPr>
        <p:blipFill>
          <a:blip r:embed="rId1"/>
          <a:srcRect/>
          <a:stretch>
            <a:fillRect/>
          </a:stretch>
        </p:blipFill>
        <p:spPr bwMode="auto">
          <a:xfrm>
            <a:off x="638175" y="3429000"/>
            <a:ext cx="3338513" cy="2879725"/>
          </a:xfrm>
          <a:prstGeom prst="rect">
            <a:avLst/>
          </a:prstGeom>
          <a:noFill/>
          <a:ln w="9525">
            <a:noFill/>
            <a:miter lim="800000"/>
            <a:headEnd/>
            <a:tailEnd/>
          </a:ln>
        </p:spPr>
      </p:pic>
      <p:pic>
        <p:nvPicPr>
          <p:cNvPr id="45061" name="图片 5"/>
          <p:cNvPicPr>
            <a:picLocks noChangeAspect="1" noChangeArrowheads="1"/>
          </p:cNvPicPr>
          <p:nvPr/>
        </p:nvPicPr>
        <p:blipFill>
          <a:blip r:embed="rId2"/>
          <a:srcRect/>
          <a:stretch>
            <a:fillRect/>
          </a:stretch>
        </p:blipFill>
        <p:spPr bwMode="auto">
          <a:xfrm>
            <a:off x="4924425" y="3429000"/>
            <a:ext cx="3835400" cy="2879725"/>
          </a:xfrm>
          <a:prstGeom prst="rect">
            <a:avLst/>
          </a:prstGeom>
          <a:noFill/>
          <a:ln w="9525">
            <a:noFill/>
            <a:miter lim="800000"/>
            <a:headEnd/>
            <a:tailEnd/>
          </a:ln>
        </p:spPr>
      </p:pic>
      <p:sp>
        <p:nvSpPr>
          <p:cNvPr id="45062" name="文本框 6"/>
          <p:cNvSpPr txBox="1">
            <a:spLocks noChangeArrowheads="1"/>
          </p:cNvSpPr>
          <p:nvPr/>
        </p:nvSpPr>
        <p:spPr bwMode="auto">
          <a:xfrm>
            <a:off x="3976688" y="3743325"/>
            <a:ext cx="430212" cy="2251075"/>
          </a:xfrm>
          <a:prstGeom prst="rect">
            <a:avLst/>
          </a:prstGeom>
          <a:noFill/>
          <a:ln w="9525">
            <a:noFill/>
            <a:miter lim="800000"/>
          </a:ln>
        </p:spPr>
        <p:txBody>
          <a:bodyPr vert="eaVert">
            <a:spAutoFit/>
          </a:bodyPr>
          <a:lstStyle/>
          <a:p>
            <a:pPr algn="ctr"/>
            <a:r>
              <a:rPr lang="zh-CN" altLang="en-US" sz="1600" b="1">
                <a:solidFill>
                  <a:srgbClr val="595959"/>
                </a:solidFill>
                <a:latin typeface="微软雅黑" panose="020B0503020204020204" pitchFamily="34" charset="-122"/>
                <a:ea typeface="宋体" panose="02010600030101010101" pitchFamily="2" charset="-122"/>
              </a:rPr>
              <a:t>目标跟踪示意图</a:t>
            </a:r>
            <a:endParaRPr lang="zh-CN" altLang="en-US" sz="1600" b="1">
              <a:solidFill>
                <a:srgbClr val="595959"/>
              </a:solidFill>
              <a:latin typeface="微软雅黑" panose="020B0503020204020204" pitchFamily="34" charset="-122"/>
              <a:ea typeface="宋体" panose="02010600030101010101" pitchFamily="2" charset="-122"/>
            </a:endParaRPr>
          </a:p>
        </p:txBody>
      </p:sp>
      <p:sp>
        <p:nvSpPr>
          <p:cNvPr id="45063" name="文本框 7"/>
          <p:cNvSpPr txBox="1">
            <a:spLocks noChangeArrowheads="1"/>
          </p:cNvSpPr>
          <p:nvPr/>
        </p:nvSpPr>
        <p:spPr bwMode="auto">
          <a:xfrm>
            <a:off x="9045575" y="4248150"/>
            <a:ext cx="2486025" cy="2308225"/>
          </a:xfrm>
          <a:prstGeom prst="rect">
            <a:avLst/>
          </a:prstGeom>
          <a:noFill/>
          <a:ln w="12700">
            <a:noFill/>
            <a:miter lim="800000"/>
          </a:ln>
        </p:spPr>
        <p:txBody>
          <a:bodyPr>
            <a:spAutoFit/>
          </a:bodyPr>
          <a:lstStyle/>
          <a:p>
            <a:r>
              <a:rPr lang="zh-CN" altLang="en-US" sz="2400">
                <a:solidFill>
                  <a:srgbClr val="595959"/>
                </a:solidFill>
                <a:latin typeface="微软雅黑" panose="020B0503020204020204" pitchFamily="34" charset="-122"/>
                <a:ea typeface="宋体" panose="02010600030101010101" pitchFamily="2" charset="-122"/>
              </a:rPr>
              <a:t>       可对只在门口经过但未进入的人员进行检测，提供进店率数据，实现潜客分析。</a:t>
            </a:r>
            <a:endParaRPr lang="zh-CN" altLang="en-US" sz="2400">
              <a:solidFill>
                <a:srgbClr val="595959"/>
              </a:solidFill>
              <a:latin typeface="微软雅黑" panose="020B0503020204020204" pitchFamily="34" charset="-122"/>
              <a:ea typeface="宋体" panose="02010600030101010101" pitchFamily="2"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一</a:t>
            </a:r>
            <a:r>
              <a:rPr lang="en-US" altLang="zh-CN" sz="2400" b="1">
                <a:solidFill>
                  <a:srgbClr val="404040"/>
                </a:solidFill>
                <a:latin typeface="微软雅黑" panose="020B0503020204020204" pitchFamily="34" charset="-122"/>
                <a:ea typeface="微软雅黑" panose="020B0503020204020204" pitchFamily="34" charset="-122"/>
              </a:rPr>
              <a:t> </a:t>
            </a:r>
            <a:r>
              <a:rPr lang="zh-CN" altLang="en-US" sz="2400" b="1">
                <a:solidFill>
                  <a:srgbClr val="404040"/>
                </a:solidFill>
                <a:latin typeface="微软雅黑" panose="020B0503020204020204" pitchFamily="34" charset="-122"/>
                <a:ea typeface="微软雅黑" panose="020B0503020204020204" pitchFamily="34" charset="-122"/>
              </a:rPr>
              <a:t>、客流统计</a:t>
            </a:r>
            <a:r>
              <a:rPr lang="en-US" altLang="zh-CN" sz="2400" b="1">
                <a:solidFill>
                  <a:srgbClr val="404040"/>
                </a:solidFill>
                <a:latin typeface="微软雅黑" panose="020B0503020204020204" pitchFamily="34" charset="-122"/>
                <a:ea typeface="微软雅黑" panose="020B0503020204020204" pitchFamily="34" charset="-122"/>
              </a:rPr>
              <a:t>——</a:t>
            </a:r>
            <a:r>
              <a:rPr lang="zh-CN" altLang="en-US" sz="2400" b="1">
                <a:solidFill>
                  <a:srgbClr val="404040"/>
                </a:solidFill>
                <a:latin typeface="微软雅黑" panose="020B0503020204020204" pitchFamily="34" charset="-122"/>
                <a:ea typeface="微软雅黑" panose="020B0503020204020204" pitchFamily="34" charset="-122"/>
              </a:rPr>
              <a:t>核心技术</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38175" y="1920875"/>
            <a:ext cx="10893425" cy="1077913"/>
          </a:xfrm>
          <a:prstGeom prst="rect">
            <a:avLst/>
          </a:prstGeom>
          <a:noFill/>
          <a:ln w="12700">
            <a:solidFill>
              <a:schemeClr val="accent4">
                <a:lumMod val="50000"/>
              </a:schemeClr>
            </a:solidFill>
          </a:ln>
        </p:spPr>
        <p:txBody>
          <a:bodyPr>
            <a:spAutoFit/>
          </a:bodyPr>
          <a:lstStyle/>
          <a:p>
            <a:pPr fontAlgn="auto">
              <a:spcBef>
                <a:spcPts val="0"/>
              </a:spcBef>
              <a:spcAft>
                <a:spcPts val="0"/>
              </a:spcAft>
              <a:defRPr/>
            </a:pPr>
            <a:r>
              <a:rPr lang="zh-CN" altLang="en-US" sz="2135" dirty="0">
                <a:solidFill>
                  <a:prstClr val="black"/>
                </a:solidFill>
                <a:latin typeface="微软雅黑" panose="020B0503020204020204" pitchFamily="34" charset="-122"/>
                <a:ea typeface="+mn-ea"/>
                <a:cs typeface="+mn-cs"/>
              </a:rPr>
              <a:t>       有了目标的高度信息之后便可以自定义设置需要过滤计数的人员高度，例如身高低于</a:t>
            </a:r>
            <a:r>
              <a:rPr lang="en-US" altLang="zh-CN" sz="2135" dirty="0">
                <a:solidFill>
                  <a:prstClr val="black"/>
                </a:solidFill>
                <a:latin typeface="微软雅黑" panose="020B0503020204020204" pitchFamily="34" charset="-122"/>
                <a:ea typeface="+mn-ea"/>
                <a:cs typeface="+mn-cs"/>
              </a:rPr>
              <a:t>1.2</a:t>
            </a:r>
            <a:r>
              <a:rPr lang="zh-CN" altLang="en-US" sz="2135" dirty="0">
                <a:solidFill>
                  <a:prstClr val="black"/>
                </a:solidFill>
                <a:latin typeface="微软雅黑" panose="020B0503020204020204" pitchFamily="34" charset="-122"/>
                <a:ea typeface="+mn-ea"/>
                <a:cs typeface="+mn-cs"/>
              </a:rPr>
              <a:t>米的儿童摄像机可以不对其进行计数，从而客流数据可以与门票收益、客户购买力等进行关联，具有参考意义。</a:t>
            </a:r>
            <a:endParaRPr lang="zh-CN" altLang="en-US" sz="2135" dirty="0">
              <a:solidFill>
                <a:prstClr val="black"/>
              </a:solidFill>
              <a:latin typeface="微软雅黑" panose="020B0503020204020204" pitchFamily="34" charset="-122"/>
              <a:ea typeface="+mn-ea"/>
              <a:cs typeface="+mn-cs"/>
            </a:endParaRPr>
          </a:p>
        </p:txBody>
      </p:sp>
      <p:sp>
        <p:nvSpPr>
          <p:cNvPr id="47107" name="矩形 3"/>
          <p:cNvSpPr>
            <a:spLocks noChangeArrowheads="1"/>
          </p:cNvSpPr>
          <p:nvPr/>
        </p:nvSpPr>
        <p:spPr bwMode="auto">
          <a:xfrm>
            <a:off x="638175" y="1449388"/>
            <a:ext cx="3471863" cy="460375"/>
          </a:xfrm>
          <a:prstGeom prst="rect">
            <a:avLst/>
          </a:prstGeom>
          <a:noFill/>
          <a:ln w="9525">
            <a:noFill/>
            <a:miter lim="800000"/>
          </a:ln>
        </p:spPr>
        <p:txBody>
          <a:bodyPr anchor="ctr">
            <a:spAutoFit/>
          </a:bodyPr>
          <a:lstStyle/>
          <a:p>
            <a:pPr defTabSz="1217295"/>
            <a:r>
              <a:rPr lang="zh-CN" altLang="en-US" sz="2400" b="1">
                <a:solidFill>
                  <a:srgbClr val="000000"/>
                </a:solidFill>
                <a:latin typeface="Verdana" panose="020B0604030504040204" pitchFamily="34" charset="0"/>
                <a:ea typeface="宋体" panose="02010600030101010101" pitchFamily="2" charset="-122"/>
              </a:rPr>
              <a:t>高度过滤技术</a:t>
            </a:r>
            <a:endParaRPr lang="zh-CN" altLang="en-US" sz="2400" b="1">
              <a:solidFill>
                <a:srgbClr val="000000"/>
              </a:solidFill>
              <a:latin typeface="Verdana" panose="020B0604030504040204" pitchFamily="34" charset="0"/>
              <a:ea typeface="宋体" panose="02010600030101010101" pitchFamily="2" charset="-122"/>
            </a:endParaRPr>
          </a:p>
        </p:txBody>
      </p:sp>
      <p:pic>
        <p:nvPicPr>
          <p:cNvPr id="47108" name="图片 4"/>
          <p:cNvPicPr>
            <a:picLocks noChangeAspect="1"/>
          </p:cNvPicPr>
          <p:nvPr/>
        </p:nvPicPr>
        <p:blipFill>
          <a:blip r:embed="rId1"/>
          <a:srcRect/>
          <a:stretch>
            <a:fillRect/>
          </a:stretch>
        </p:blipFill>
        <p:spPr bwMode="auto">
          <a:xfrm>
            <a:off x="638175" y="3429000"/>
            <a:ext cx="3646488" cy="2735263"/>
          </a:xfrm>
          <a:prstGeom prst="rect">
            <a:avLst/>
          </a:prstGeom>
          <a:noFill/>
          <a:ln w="9525">
            <a:noFill/>
            <a:miter lim="800000"/>
            <a:headEnd/>
            <a:tailEnd/>
          </a:ln>
        </p:spPr>
      </p:pic>
      <p:sp>
        <p:nvSpPr>
          <p:cNvPr id="47109" name="文本框 5"/>
          <p:cNvSpPr txBox="1">
            <a:spLocks noChangeArrowheads="1"/>
          </p:cNvSpPr>
          <p:nvPr/>
        </p:nvSpPr>
        <p:spPr bwMode="auto">
          <a:xfrm>
            <a:off x="8450263" y="4462463"/>
            <a:ext cx="3081337" cy="1200150"/>
          </a:xfrm>
          <a:prstGeom prst="rect">
            <a:avLst/>
          </a:prstGeom>
          <a:noFill/>
          <a:ln w="12700">
            <a:noFill/>
            <a:miter lim="800000"/>
          </a:ln>
        </p:spPr>
        <p:txBody>
          <a:bodyPr>
            <a:spAutoFit/>
          </a:bodyPr>
          <a:lstStyle/>
          <a:p>
            <a:r>
              <a:rPr lang="zh-CN" altLang="en-US" sz="2400">
                <a:solidFill>
                  <a:srgbClr val="595959"/>
                </a:solidFill>
                <a:latin typeface="微软雅黑" panose="020B0503020204020204" pitchFamily="34" charset="-122"/>
                <a:ea typeface="宋体" panose="02010600030101010101" pitchFamily="2" charset="-122"/>
              </a:rPr>
              <a:t>设置了过滤高度后，低于该高度的人员变不再进行计数</a:t>
            </a:r>
            <a:endParaRPr lang="zh-CN" altLang="en-US" sz="2400">
              <a:solidFill>
                <a:srgbClr val="595959"/>
              </a:solidFill>
              <a:latin typeface="微软雅黑" panose="020B0503020204020204" pitchFamily="34" charset="-122"/>
              <a:ea typeface="宋体" panose="02010600030101010101" pitchFamily="2" charset="-122"/>
            </a:endParaRPr>
          </a:p>
        </p:txBody>
      </p:sp>
      <p:pic>
        <p:nvPicPr>
          <p:cNvPr id="47110" name="图片 6"/>
          <p:cNvPicPr>
            <a:picLocks noChangeAspect="1"/>
          </p:cNvPicPr>
          <p:nvPr/>
        </p:nvPicPr>
        <p:blipFill>
          <a:blip r:embed="rId2"/>
          <a:srcRect/>
          <a:stretch>
            <a:fillRect/>
          </a:stretch>
        </p:blipFill>
        <p:spPr bwMode="auto">
          <a:xfrm>
            <a:off x="4691063" y="3429000"/>
            <a:ext cx="3646487" cy="27352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一</a:t>
            </a:r>
            <a:r>
              <a:rPr lang="en-US" altLang="zh-CN" sz="2400" b="1">
                <a:solidFill>
                  <a:srgbClr val="404040"/>
                </a:solidFill>
                <a:latin typeface="微软雅黑" panose="020B0503020204020204" pitchFamily="34" charset="-122"/>
                <a:ea typeface="微软雅黑" panose="020B0503020204020204" pitchFamily="34" charset="-122"/>
              </a:rPr>
              <a:t> </a:t>
            </a:r>
            <a:r>
              <a:rPr lang="zh-CN" altLang="en-US" sz="2400" b="1">
                <a:solidFill>
                  <a:srgbClr val="404040"/>
                </a:solidFill>
                <a:latin typeface="微软雅黑" panose="020B0503020204020204" pitchFamily="34" charset="-122"/>
                <a:ea typeface="微软雅黑" panose="020B0503020204020204" pitchFamily="34" charset="-122"/>
              </a:rPr>
              <a:t>、客流统计</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49154" name="内容占位符 2"/>
          <p:cNvSpPr txBox="1"/>
          <p:nvPr/>
        </p:nvSpPr>
        <p:spPr bwMode="auto">
          <a:xfrm>
            <a:off x="334963" y="1112838"/>
            <a:ext cx="11522075" cy="5340350"/>
          </a:xfrm>
          <a:prstGeom prst="rect">
            <a:avLst/>
          </a:prstGeom>
          <a:noFill/>
          <a:ln w="9525">
            <a:noFill/>
            <a:miter lim="800000"/>
          </a:ln>
        </p:spPr>
        <p:txBody>
          <a:bodyPr/>
          <a:lstStyle/>
          <a:p>
            <a:pPr>
              <a:lnSpc>
                <a:spcPct val="90000"/>
              </a:lnSpc>
              <a:spcBef>
                <a:spcPts val="1000"/>
              </a:spcBef>
              <a:buClr>
                <a:srgbClr val="FF0000"/>
              </a:buClr>
              <a:buFont typeface="Arial" panose="020B0604020202020204" pitchFamily="34" charset="0"/>
              <a:buNone/>
            </a:pPr>
            <a:endParaRPr lang="zh-CN" altLang="en-US" sz="2400" b="1">
              <a:solidFill>
                <a:srgbClr val="404040"/>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7072573" y="2437408"/>
            <a:ext cx="4400025" cy="3391859"/>
            <a:chOff x="1686434" y="1374415"/>
            <a:chExt cx="7860631" cy="5281154"/>
          </a:xfrm>
          <a:solidFill>
            <a:srgbClr val="C0504D"/>
          </a:solidFill>
        </p:grpSpPr>
        <p:sp>
          <p:nvSpPr>
            <p:cNvPr id="5" name="任意多边形 4"/>
            <p:cNvSpPr/>
            <p:nvPr/>
          </p:nvSpPr>
          <p:spPr>
            <a:xfrm>
              <a:off x="1686434" y="1374415"/>
              <a:ext cx="7860631" cy="5281154"/>
            </a:xfrm>
            <a:custGeom>
              <a:avLst/>
              <a:gdLst>
                <a:gd name="connsiteX0" fmla="*/ 354490 w 7860631"/>
                <a:gd name="connsiteY0" fmla="*/ 0 h 5281154"/>
                <a:gd name="connsiteX1" fmla="*/ 7506141 w 7860631"/>
                <a:gd name="connsiteY1" fmla="*/ 0 h 5281154"/>
                <a:gd name="connsiteX2" fmla="*/ 7860631 w 7860631"/>
                <a:gd name="connsiteY2" fmla="*/ 354490 h 5281154"/>
                <a:gd name="connsiteX3" fmla="*/ 7860631 w 7860631"/>
                <a:gd name="connsiteY3" fmla="*/ 4171689 h 5281154"/>
                <a:gd name="connsiteX4" fmla="*/ 7506141 w 7860631"/>
                <a:gd name="connsiteY4" fmla="*/ 4526179 h 5281154"/>
                <a:gd name="connsiteX5" fmla="*/ 4686144 w 7860631"/>
                <a:gd name="connsiteY5" fmla="*/ 4526179 h 5281154"/>
                <a:gd name="connsiteX6" fmla="*/ 4686144 w 7860631"/>
                <a:gd name="connsiteY6" fmla="*/ 5080491 h 5281154"/>
                <a:gd name="connsiteX7" fmla="*/ 6752080 w 7860631"/>
                <a:gd name="connsiteY7" fmla="*/ 5080491 h 5281154"/>
                <a:gd name="connsiteX8" fmla="*/ 6752080 w 7860631"/>
                <a:gd name="connsiteY8" fmla="*/ 5281154 h 5281154"/>
                <a:gd name="connsiteX9" fmla="*/ 1108548 w 7860631"/>
                <a:gd name="connsiteY9" fmla="*/ 5281154 h 5281154"/>
                <a:gd name="connsiteX10" fmla="*/ 1108548 w 7860631"/>
                <a:gd name="connsiteY10" fmla="*/ 5080491 h 5281154"/>
                <a:gd name="connsiteX11" fmla="*/ 3174484 w 7860631"/>
                <a:gd name="connsiteY11" fmla="*/ 5080491 h 5281154"/>
                <a:gd name="connsiteX12" fmla="*/ 3174484 w 7860631"/>
                <a:gd name="connsiteY12" fmla="*/ 4526179 h 5281154"/>
                <a:gd name="connsiteX13" fmla="*/ 354490 w 7860631"/>
                <a:gd name="connsiteY13" fmla="*/ 4526179 h 5281154"/>
                <a:gd name="connsiteX14" fmla="*/ 0 w 7860631"/>
                <a:gd name="connsiteY14" fmla="*/ 4171689 h 5281154"/>
                <a:gd name="connsiteX15" fmla="*/ 0 w 7860631"/>
                <a:gd name="connsiteY15" fmla="*/ 354490 h 5281154"/>
                <a:gd name="connsiteX16" fmla="*/ 354490 w 7860631"/>
                <a:gd name="connsiteY16" fmla="*/ 0 h 5281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0631" h="5281154">
                  <a:moveTo>
                    <a:pt x="354490" y="0"/>
                  </a:moveTo>
                  <a:lnTo>
                    <a:pt x="7506141" y="0"/>
                  </a:lnTo>
                  <a:cubicBezTo>
                    <a:pt x="7701920" y="0"/>
                    <a:pt x="7860631" y="158711"/>
                    <a:pt x="7860631" y="354490"/>
                  </a:cubicBezTo>
                  <a:lnTo>
                    <a:pt x="7860631" y="4171689"/>
                  </a:lnTo>
                  <a:cubicBezTo>
                    <a:pt x="7860631" y="4367468"/>
                    <a:pt x="7701920" y="4526179"/>
                    <a:pt x="7506141" y="4526179"/>
                  </a:cubicBezTo>
                  <a:lnTo>
                    <a:pt x="4686144" y="4526179"/>
                  </a:lnTo>
                  <a:lnTo>
                    <a:pt x="4686144" y="5080491"/>
                  </a:lnTo>
                  <a:lnTo>
                    <a:pt x="6752080" y="5080491"/>
                  </a:lnTo>
                  <a:lnTo>
                    <a:pt x="6752080" y="5281154"/>
                  </a:lnTo>
                  <a:lnTo>
                    <a:pt x="1108548" y="5281154"/>
                  </a:lnTo>
                  <a:lnTo>
                    <a:pt x="1108548" y="5080491"/>
                  </a:lnTo>
                  <a:lnTo>
                    <a:pt x="3174484" y="5080491"/>
                  </a:lnTo>
                  <a:lnTo>
                    <a:pt x="3174484" y="4526179"/>
                  </a:lnTo>
                  <a:lnTo>
                    <a:pt x="354490" y="4526179"/>
                  </a:lnTo>
                  <a:cubicBezTo>
                    <a:pt x="158711" y="4526179"/>
                    <a:pt x="0" y="4367468"/>
                    <a:pt x="0" y="4171689"/>
                  </a:cubicBezTo>
                  <a:lnTo>
                    <a:pt x="0" y="354490"/>
                  </a:lnTo>
                  <a:cubicBezTo>
                    <a:pt x="0" y="158711"/>
                    <a:pt x="158711" y="0"/>
                    <a:pt x="354490" y="0"/>
                  </a:cubicBezTo>
                  <a:close/>
                </a:path>
              </a:pathLst>
            </a:custGeom>
            <a:grpFill/>
            <a:ln w="38100" cap="flat" cmpd="sng" algn="ctr">
              <a:solidFill>
                <a:srgbClr val="9A5858"/>
              </a:solidFill>
              <a:prstDash val="solid"/>
            </a:ln>
            <a:effectLst/>
          </p:spPr>
          <p:txBody>
            <a:bodyPr anchor="ctr"/>
            <a:lstStyle/>
            <a:p>
              <a:pPr algn="ctr" defTabSz="1218565" fontAlgn="auto">
                <a:spcBef>
                  <a:spcPts val="0"/>
                </a:spcBef>
                <a:spcAft>
                  <a:spcPts val="0"/>
                </a:spcAft>
                <a:defRPr/>
              </a:pPr>
              <a:r>
                <a:rPr lang="zh-CN" altLang="en-US" sz="2400" kern="0" dirty="0">
                  <a:solidFill>
                    <a:srgbClr val="000000"/>
                  </a:solidFill>
                  <a:latin typeface="微软雅黑" panose="020B0503020204020204" pitchFamily="34" charset="-122"/>
                  <a:ea typeface="微软雅黑" panose="020B0503020204020204" pitchFamily="34" charset="-122"/>
                  <a:cs typeface="+mn-cs"/>
                </a:rPr>
                <a:t>客户端</a:t>
              </a:r>
              <a:endParaRPr lang="zh-CN" altLang="en-US" sz="2400" kern="0" dirty="0">
                <a:solidFill>
                  <a:srgbClr val="000000"/>
                </a:solidFill>
                <a:latin typeface="微软雅黑" panose="020B0503020204020204" pitchFamily="34" charset="-122"/>
                <a:ea typeface="微软雅黑" panose="020B0503020204020204" pitchFamily="34" charset="-122"/>
                <a:cs typeface="+mn-cs"/>
              </a:endParaRPr>
            </a:p>
          </p:txBody>
        </p:sp>
        <p:pic>
          <p:nvPicPr>
            <p:cNvPr id="6" name="123_20140826115316244">
              <a:hlinkClick r:id="" action="ppaction://media"/>
            </p:cNvPr>
            <p:cNvPicPr>
              <a:picLocks noChangeAspect="1"/>
            </p:cNvPicPr>
            <p:nvPr/>
          </p:nvPicPr>
          <p:blipFill>
            <a:blip r:embed="rId1"/>
            <a:stretch>
              <a:fillRect/>
            </a:stretch>
          </p:blipFill>
          <p:spPr>
            <a:xfrm>
              <a:off x="1901970" y="1550878"/>
              <a:ext cx="7411452" cy="4199564"/>
            </a:xfrm>
            <a:prstGeom prst="rect">
              <a:avLst/>
            </a:prstGeom>
            <a:grpFill/>
            <a:ln>
              <a:solidFill>
                <a:srgbClr val="9A5858"/>
              </a:solidFill>
            </a:ln>
          </p:spPr>
        </p:pic>
      </p:grpSp>
      <p:sp>
        <p:nvSpPr>
          <p:cNvPr id="7" name="泪滴形 6"/>
          <p:cNvSpPr/>
          <p:nvPr/>
        </p:nvSpPr>
        <p:spPr>
          <a:xfrm rot="16200000" flipH="1">
            <a:off x="6527800" y="1079500"/>
            <a:ext cx="912813" cy="912813"/>
          </a:xfrm>
          <a:prstGeom prst="teardrop">
            <a:avLst/>
          </a:prstGeom>
          <a:solidFill>
            <a:srgbClr val="C0504D"/>
          </a:solidFill>
          <a:ln w="25400" cap="flat" cmpd="sng" algn="ctr">
            <a:noFill/>
            <a:prstDash val="solid"/>
          </a:ln>
          <a:effectLst/>
        </p:spPr>
        <p:txBody>
          <a:bodyPr vert="vert270" lIns="91228" tIns="45605" rIns="91228" bIns="45605" anchor="ctr"/>
          <a:lstStyle/>
          <a:p>
            <a:pPr algn="ctr" defTabSz="1218565" fontAlgn="auto">
              <a:spcBef>
                <a:spcPts val="0"/>
              </a:spcBef>
              <a:spcAft>
                <a:spcPts val="0"/>
              </a:spcAft>
              <a:defRPr/>
            </a:pPr>
            <a:endParaRPr lang="zh-CN" altLang="en-US" sz="4800" kern="0" dirty="0">
              <a:solidFill>
                <a:srgbClr val="000000"/>
              </a:solidFill>
              <a:latin typeface="微软雅黑" panose="020B0503020204020204" pitchFamily="34" charset="-122"/>
              <a:ea typeface="微软雅黑" panose="020B0503020204020204" pitchFamily="34" charset="-122"/>
              <a:cs typeface="+mn-cs"/>
            </a:endParaRPr>
          </a:p>
        </p:txBody>
      </p:sp>
      <p:sp>
        <p:nvSpPr>
          <p:cNvPr id="8" name="圆角矩形 7"/>
          <p:cNvSpPr/>
          <p:nvPr/>
        </p:nvSpPr>
        <p:spPr>
          <a:xfrm>
            <a:off x="6392863" y="1935163"/>
            <a:ext cx="777875" cy="2165350"/>
          </a:xfrm>
          <a:prstGeom prst="roundRect">
            <a:avLst/>
          </a:prstGeom>
          <a:noFill/>
          <a:ln w="25400" cap="flat" cmpd="sng" algn="ctr">
            <a:noFill/>
            <a:prstDash val="solid"/>
          </a:ln>
          <a:effectLst/>
        </p:spPr>
        <p:txBody>
          <a:bodyPr lIns="91228" tIns="45605" rIns="91228" bIns="45605" anchor="ctr"/>
          <a:lstStyle/>
          <a:p>
            <a:pPr algn="ctr" defTabSz="1218565" fontAlgn="auto">
              <a:spcBef>
                <a:spcPts val="0"/>
              </a:spcBef>
              <a:spcAft>
                <a:spcPts val="0"/>
              </a:spcAft>
              <a:defRPr/>
            </a:pPr>
            <a:r>
              <a:rPr lang="zh-CN" altLang="en-US" sz="2400" b="1" kern="0" dirty="0">
                <a:solidFill>
                  <a:srgbClr val="000000"/>
                </a:solidFill>
                <a:latin typeface="微软雅黑" panose="020B0503020204020204" pitchFamily="34" charset="-122"/>
                <a:ea typeface="微软雅黑" panose="020B0503020204020204" pitchFamily="34" charset="-122"/>
                <a:cs typeface="+mn-cs"/>
              </a:rPr>
              <a:t>实时客流</a:t>
            </a:r>
            <a:endParaRPr lang="zh-CN" altLang="en-US" sz="2400" b="1" kern="0" dirty="0">
              <a:solidFill>
                <a:srgbClr val="000000"/>
              </a:solidFill>
              <a:latin typeface="微软雅黑" panose="020B0503020204020204" pitchFamily="34" charset="-122"/>
              <a:ea typeface="微软雅黑" panose="020B0503020204020204" pitchFamily="34" charset="-122"/>
              <a:cs typeface="+mn-cs"/>
            </a:endParaRPr>
          </a:p>
        </p:txBody>
      </p:sp>
      <p:cxnSp>
        <p:nvCxnSpPr>
          <p:cNvPr id="9" name="直接连接符 8"/>
          <p:cNvCxnSpPr>
            <a:cxnSpLocks noChangeShapeType="1"/>
          </p:cNvCxnSpPr>
          <p:nvPr/>
        </p:nvCxnSpPr>
        <p:spPr bwMode="auto">
          <a:xfrm flipH="1">
            <a:off x="6546850" y="1985963"/>
            <a:ext cx="0" cy="1966912"/>
          </a:xfrm>
          <a:prstGeom prst="line">
            <a:avLst/>
          </a:prstGeom>
          <a:noFill/>
          <a:ln w="28575" algn="ctr">
            <a:solidFill>
              <a:srgbClr val="9A5858"/>
            </a:solidFill>
            <a:round/>
          </a:ln>
        </p:spPr>
      </p:cxnSp>
      <p:sp>
        <p:nvSpPr>
          <p:cNvPr id="10" name="泪滴形 9"/>
          <p:cNvSpPr/>
          <p:nvPr/>
        </p:nvSpPr>
        <p:spPr>
          <a:xfrm rot="4476844" flipH="1">
            <a:off x="11176000" y="5373688"/>
            <a:ext cx="911225" cy="911225"/>
          </a:xfrm>
          <a:prstGeom prst="teardrop">
            <a:avLst/>
          </a:prstGeom>
          <a:solidFill>
            <a:srgbClr val="C0504D"/>
          </a:solidFill>
          <a:ln w="25400" cap="flat" cmpd="sng" algn="ctr">
            <a:solidFill>
              <a:srgbClr val="9A5858"/>
            </a:solidFill>
            <a:prstDash val="solid"/>
          </a:ln>
          <a:effectLst/>
        </p:spPr>
        <p:txBody>
          <a:bodyPr vert="vert270" lIns="91228" tIns="45605" rIns="91228" bIns="45605" anchor="ctr"/>
          <a:lstStyle/>
          <a:p>
            <a:pPr algn="ctr" defTabSz="1218565" fontAlgn="auto">
              <a:spcBef>
                <a:spcPts val="0"/>
              </a:spcBef>
              <a:spcAft>
                <a:spcPts val="0"/>
              </a:spcAft>
              <a:defRPr/>
            </a:pPr>
            <a:endParaRPr lang="zh-CN" altLang="en-US" sz="4800" kern="0" dirty="0">
              <a:solidFill>
                <a:srgbClr val="000000"/>
              </a:solidFill>
              <a:latin typeface="微软雅黑" panose="020B0503020204020204" pitchFamily="34" charset="-122"/>
              <a:ea typeface="微软雅黑" panose="020B0503020204020204" pitchFamily="34" charset="-122"/>
              <a:cs typeface="+mn-cs"/>
            </a:endParaRPr>
          </a:p>
        </p:txBody>
      </p:sp>
      <p:sp>
        <p:nvSpPr>
          <p:cNvPr id="11" name="圆角矩形 10"/>
          <p:cNvSpPr/>
          <p:nvPr/>
        </p:nvSpPr>
        <p:spPr>
          <a:xfrm>
            <a:off x="11315700" y="2968625"/>
            <a:ext cx="777875" cy="2166938"/>
          </a:xfrm>
          <a:prstGeom prst="roundRect">
            <a:avLst/>
          </a:prstGeom>
          <a:noFill/>
          <a:ln w="25400" cap="flat" cmpd="sng" algn="ctr">
            <a:noFill/>
            <a:prstDash val="solid"/>
          </a:ln>
          <a:effectLst/>
        </p:spPr>
        <p:txBody>
          <a:bodyPr lIns="91228" tIns="45605" rIns="91228" bIns="45605" anchor="ctr"/>
          <a:lstStyle/>
          <a:p>
            <a:pPr algn="ctr" defTabSz="1218565" fontAlgn="auto">
              <a:spcBef>
                <a:spcPts val="0"/>
              </a:spcBef>
              <a:spcAft>
                <a:spcPts val="0"/>
              </a:spcAft>
              <a:defRPr/>
            </a:pPr>
            <a:r>
              <a:rPr lang="zh-CN" altLang="en-US" sz="2400" b="1" kern="0" dirty="0">
                <a:solidFill>
                  <a:srgbClr val="000000"/>
                </a:solidFill>
                <a:latin typeface="微软雅黑" panose="020B0503020204020204" pitchFamily="34" charset="-122"/>
                <a:ea typeface="微软雅黑" panose="020B0503020204020204" pitchFamily="34" charset="-122"/>
                <a:cs typeface="+mn-cs"/>
              </a:rPr>
              <a:t>统计报表</a:t>
            </a:r>
            <a:endParaRPr lang="zh-CN" altLang="en-US" sz="2400" b="1" kern="0" dirty="0">
              <a:solidFill>
                <a:srgbClr val="000000"/>
              </a:solidFill>
              <a:latin typeface="微软雅黑" panose="020B0503020204020204" pitchFamily="34" charset="-122"/>
              <a:ea typeface="微软雅黑" panose="020B0503020204020204" pitchFamily="34" charset="-122"/>
              <a:cs typeface="+mn-cs"/>
            </a:endParaRPr>
          </a:p>
        </p:txBody>
      </p:sp>
      <p:cxnSp>
        <p:nvCxnSpPr>
          <p:cNvPr id="12" name="直接连接符 11"/>
          <p:cNvCxnSpPr>
            <a:cxnSpLocks noChangeShapeType="1"/>
          </p:cNvCxnSpPr>
          <p:nvPr/>
        </p:nvCxnSpPr>
        <p:spPr bwMode="auto">
          <a:xfrm flipH="1">
            <a:off x="11952288" y="3333750"/>
            <a:ext cx="0" cy="1965325"/>
          </a:xfrm>
          <a:prstGeom prst="line">
            <a:avLst/>
          </a:prstGeom>
          <a:noFill/>
          <a:ln w="28575" algn="ctr">
            <a:solidFill>
              <a:srgbClr val="9A5858"/>
            </a:solidFill>
            <a:round/>
          </a:ln>
        </p:spPr>
      </p:cxnSp>
      <p:sp>
        <p:nvSpPr>
          <p:cNvPr id="13" name="矩形 12"/>
          <p:cNvSpPr>
            <a:spLocks noChangeArrowheads="1"/>
          </p:cNvSpPr>
          <p:nvPr/>
        </p:nvSpPr>
        <p:spPr bwMode="auto">
          <a:xfrm>
            <a:off x="3983038" y="2020888"/>
            <a:ext cx="2325687" cy="4549775"/>
          </a:xfrm>
          <a:prstGeom prst="rect">
            <a:avLst/>
          </a:prstGeom>
          <a:solidFill>
            <a:srgbClr val="C0504D"/>
          </a:solidFill>
          <a:ln w="25400" algn="ctr">
            <a:noFill/>
            <a:miter lim="800000"/>
          </a:ln>
        </p:spPr>
        <p:txBody>
          <a:bodyPr lIns="121681" tIns="60840" rIns="121681" bIns="60840" anchor="ctr"/>
          <a:lstStyle/>
          <a:p>
            <a:pPr marL="285750" indent="-285750">
              <a:buFont typeface="Wingdings" panose="05000000000000000000" pitchFamily="2" charset="2"/>
              <a:buChar char="n"/>
            </a:pPr>
            <a:r>
              <a:rPr lang="zh-CN" altLang="en-US" sz="2000">
                <a:solidFill>
                  <a:srgbClr val="FFFFFF"/>
                </a:solidFill>
                <a:latin typeface="微软雅黑" panose="020B0503020204020204" pitchFamily="34" charset="-122"/>
                <a:ea typeface="微软雅黑" panose="020B0503020204020204" pitchFamily="34" charset="-122"/>
              </a:rPr>
              <a:t>实时监测统计人员流量，并进行人员超限告警，提醒保安人员关注或提前做好人流管控。</a:t>
            </a:r>
            <a:endParaRPr lang="en-US" altLang="zh-CN" sz="2000">
              <a:solidFill>
                <a:srgbClr val="FFFFFF"/>
              </a:solidFill>
              <a:latin typeface="微软雅黑" panose="020B0503020204020204" pitchFamily="34" charset="-122"/>
              <a:ea typeface="微软雅黑" panose="020B0503020204020204" pitchFamily="34" charset="-122"/>
            </a:endParaRPr>
          </a:p>
          <a:p>
            <a:pPr marL="285750" indent="-285750">
              <a:lnSpc>
                <a:spcPts val="600"/>
              </a:lnSpc>
              <a:buFont typeface="Wingdings" panose="05000000000000000000" pitchFamily="2" charset="2"/>
              <a:buChar char="n"/>
            </a:pPr>
            <a:endParaRPr lang="en-US" altLang="zh-CN" sz="2000">
              <a:solidFill>
                <a:srgbClr val="FFFFFF"/>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zh-CN" altLang="en-US" sz="2000">
                <a:solidFill>
                  <a:srgbClr val="FFFFFF"/>
                </a:solidFill>
                <a:latin typeface="微软雅黑" panose="020B0503020204020204" pitchFamily="34" charset="-122"/>
                <a:ea typeface="微软雅黑" panose="020B0503020204020204" pitchFamily="34" charset="-122"/>
              </a:rPr>
              <a:t>根据历史报表，对于高峰期时间段，为合理安排展安保人员等提供数据支撑。</a:t>
            </a:r>
            <a:endParaRPr lang="en-US" altLang="zh-CN" sz="2000">
              <a:solidFill>
                <a:srgbClr val="FFFFFF"/>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2"/>
          <a:srcRect t="13976" b="18004"/>
          <a:stretch>
            <a:fillRect/>
          </a:stretch>
        </p:blipFill>
        <p:spPr bwMode="auto">
          <a:xfrm>
            <a:off x="5041900" y="1289050"/>
            <a:ext cx="1249363" cy="623888"/>
          </a:xfrm>
          <a:prstGeom prst="rect">
            <a:avLst/>
          </a:prstGeom>
          <a:noFill/>
          <a:ln w="9525">
            <a:noFill/>
            <a:miter lim="800000"/>
            <a:headEnd/>
            <a:tailEnd/>
          </a:ln>
        </p:spPr>
      </p:pic>
      <p:pic>
        <p:nvPicPr>
          <p:cNvPr id="15" name="图片 14"/>
          <p:cNvPicPr>
            <a:picLocks noChangeAspect="1"/>
          </p:cNvPicPr>
          <p:nvPr/>
        </p:nvPicPr>
        <p:blipFill>
          <a:blip r:embed="rId3"/>
          <a:srcRect l="12851" t="11011" r="18272" b="17242"/>
          <a:stretch>
            <a:fillRect/>
          </a:stretch>
        </p:blipFill>
        <p:spPr bwMode="auto">
          <a:xfrm>
            <a:off x="3673475" y="1352550"/>
            <a:ext cx="1131888" cy="611188"/>
          </a:xfrm>
          <a:prstGeom prst="rect">
            <a:avLst/>
          </a:prstGeom>
          <a:noFill/>
          <a:ln w="9525">
            <a:noFill/>
            <a:miter lim="800000"/>
            <a:headEnd/>
            <a:tailEnd/>
          </a:ln>
        </p:spPr>
      </p:pic>
      <p:grpSp>
        <p:nvGrpSpPr>
          <p:cNvPr id="16" name="组合 15"/>
          <p:cNvGrpSpPr/>
          <p:nvPr/>
        </p:nvGrpSpPr>
        <p:grpSpPr bwMode="auto">
          <a:xfrm>
            <a:off x="166688" y="2019300"/>
            <a:ext cx="3336925" cy="2114550"/>
            <a:chOff x="220715" y="798663"/>
            <a:chExt cx="2502632" cy="1584985"/>
          </a:xfrm>
        </p:grpSpPr>
        <p:sp>
          <p:nvSpPr>
            <p:cNvPr id="49173" name="文本框 4"/>
            <p:cNvSpPr txBox="1">
              <a:spLocks noChangeArrowheads="1"/>
            </p:cNvSpPr>
            <p:nvPr/>
          </p:nvSpPr>
          <p:spPr bwMode="auto">
            <a:xfrm>
              <a:off x="725987" y="798663"/>
              <a:ext cx="1997360" cy="1584985"/>
            </a:xfrm>
            <a:prstGeom prst="rect">
              <a:avLst/>
            </a:prstGeom>
            <a:noFill/>
            <a:ln w="12700">
              <a:solidFill>
                <a:srgbClr val="00B0F0"/>
              </a:solidFill>
              <a:miter lim="800000"/>
            </a:ln>
          </p:spPr>
          <p:txBody>
            <a:bodyPr/>
            <a:lstStyle/>
            <a:p>
              <a:pPr defTabSz="1217295"/>
              <a:endParaRPr lang="zh-CN" altLang="en-US" sz="1600">
                <a:solidFill>
                  <a:srgbClr val="000000"/>
                </a:solidFill>
                <a:latin typeface="微软雅黑" panose="020B0503020204020204" pitchFamily="34" charset="-122"/>
                <a:ea typeface="微软雅黑" panose="020B0503020204020204" pitchFamily="34" charset="-122"/>
              </a:endParaRPr>
            </a:p>
          </p:txBody>
        </p:sp>
        <p:sp>
          <p:nvSpPr>
            <p:cNvPr id="18" name="矩形 17"/>
            <p:cNvSpPr/>
            <p:nvPr/>
          </p:nvSpPr>
          <p:spPr>
            <a:xfrm>
              <a:off x="220715" y="973583"/>
              <a:ext cx="631016" cy="930524"/>
            </a:xfrm>
            <a:prstGeom prst="rect">
              <a:avLst/>
            </a:prstGeom>
          </p:spPr>
          <p:txBody>
            <a:bodyPr>
              <a:spAutoFit/>
            </a:bodyPr>
            <a:lstStyle/>
            <a:p>
              <a:pPr defTabSz="1217930" fontAlgn="auto">
                <a:spcBef>
                  <a:spcPts val="0"/>
                </a:spcBef>
                <a:spcAft>
                  <a:spcPts val="0"/>
                </a:spcAft>
                <a:defRPr/>
              </a:pPr>
              <a:r>
                <a:rPr lang="zh-CN" altLang="en-US" sz="1865" b="1" dirty="0">
                  <a:solidFill>
                    <a:srgbClr val="000000"/>
                  </a:solidFill>
                  <a:latin typeface="微软雅黑" panose="020B0503020204020204" pitchFamily="34" charset="-122"/>
                  <a:ea typeface="微软雅黑" panose="020B0503020204020204" pitchFamily="34" charset="-122"/>
                  <a:cs typeface="+mn-cs"/>
                </a:rPr>
                <a:t>双目立体视觉技术</a:t>
              </a:r>
              <a:endParaRPr lang="zh-CN" altLang="en-US" sz="1865" b="1" dirty="0">
                <a:solidFill>
                  <a:srgbClr val="000000"/>
                </a:solidFill>
                <a:latin typeface="微软雅黑" panose="020B0503020204020204" pitchFamily="34" charset="-122"/>
                <a:ea typeface="微软雅黑" panose="020B0503020204020204" pitchFamily="34" charset="-122"/>
                <a:cs typeface="+mn-cs"/>
              </a:endParaRPr>
            </a:p>
          </p:txBody>
        </p:sp>
        <p:sp>
          <p:nvSpPr>
            <p:cNvPr id="49175" name="TextBox 18"/>
            <p:cNvSpPr txBox="1">
              <a:spLocks noChangeArrowheads="1"/>
            </p:cNvSpPr>
            <p:nvPr/>
          </p:nvSpPr>
          <p:spPr bwMode="auto">
            <a:xfrm>
              <a:off x="725987" y="970904"/>
              <a:ext cx="1997360" cy="1269578"/>
            </a:xfrm>
            <a:prstGeom prst="rect">
              <a:avLst/>
            </a:prstGeom>
            <a:noFill/>
            <a:ln w="9525">
              <a:noFill/>
              <a:miter lim="800000"/>
            </a:ln>
          </p:spPr>
          <p:txBody>
            <a:bodyPr>
              <a:spAutoFit/>
            </a:bodyPr>
            <a:lstStyle/>
            <a:p>
              <a:pPr marL="379730" indent="-379730" defTabSz="1217295">
                <a:lnSpc>
                  <a:spcPct val="130000"/>
                </a:lnSpc>
                <a:buFont typeface="Arial" panose="020B0604020202020204" pitchFamily="34" charset="0"/>
                <a:buChar char="•"/>
              </a:pPr>
              <a:r>
                <a:rPr lang="zh-CN" altLang="en-US" sz="1600" b="1">
                  <a:solidFill>
                    <a:srgbClr val="C00000"/>
                  </a:solidFill>
                  <a:latin typeface="微软雅黑" panose="020B0503020204020204" pitchFamily="34" charset="-122"/>
                  <a:ea typeface="微软雅黑" panose="020B0503020204020204" pitchFamily="34" charset="-122"/>
                </a:rPr>
                <a:t>视差原理</a:t>
              </a:r>
              <a:r>
                <a:rPr lang="zh-CN" altLang="en-US" sz="1600">
                  <a:solidFill>
                    <a:srgbClr val="000000"/>
                  </a:solidFill>
                  <a:latin typeface="微软雅黑" panose="020B0503020204020204" pitchFamily="34" charset="-122"/>
                  <a:ea typeface="微软雅黑" panose="020B0503020204020204" pitchFamily="34" charset="-122"/>
                </a:rPr>
                <a:t>：两图时差，计算对应点的位偏</a:t>
              </a:r>
              <a:endParaRPr lang="en-US" altLang="zh-CN" sz="1600">
                <a:solidFill>
                  <a:srgbClr val="000000"/>
                </a:solidFill>
                <a:latin typeface="微软雅黑" panose="020B0503020204020204" pitchFamily="34" charset="-122"/>
                <a:ea typeface="微软雅黑" panose="020B0503020204020204" pitchFamily="34" charset="-122"/>
              </a:endParaRPr>
            </a:p>
            <a:p>
              <a:pPr marL="379730" indent="-379730" defTabSz="1217295">
                <a:lnSpc>
                  <a:spcPct val="130000"/>
                </a:lnSpc>
                <a:buFont typeface="Arial" panose="020B0604020202020204" pitchFamily="34" charset="0"/>
                <a:buChar char="•"/>
              </a:pPr>
              <a:r>
                <a:rPr lang="zh-CN" altLang="en-US" sz="1600" b="1">
                  <a:solidFill>
                    <a:srgbClr val="C00000"/>
                  </a:solidFill>
                  <a:latin typeface="微软雅黑" panose="020B0503020204020204" pitchFamily="34" charset="-122"/>
                  <a:ea typeface="微软雅黑" panose="020B0503020204020204" pitchFamily="34" charset="-122"/>
                </a:rPr>
                <a:t>目标三维信息</a:t>
              </a:r>
              <a:endParaRPr lang="en-US" altLang="zh-CN" sz="1600" b="1">
                <a:solidFill>
                  <a:srgbClr val="C00000"/>
                </a:solidFill>
                <a:latin typeface="微软雅黑" panose="020B0503020204020204" pitchFamily="34" charset="-122"/>
                <a:ea typeface="微软雅黑" panose="020B0503020204020204" pitchFamily="34" charset="-122"/>
              </a:endParaRPr>
            </a:p>
            <a:p>
              <a:pPr marL="379730" indent="-379730" defTabSz="1217295">
                <a:lnSpc>
                  <a:spcPct val="130000"/>
                </a:lnSpc>
                <a:buFont typeface="Arial" panose="020B0604020202020204" pitchFamily="34" charset="0"/>
                <a:buChar char="•"/>
              </a:pPr>
              <a:r>
                <a:rPr lang="zh-CN" altLang="en-US" sz="1600">
                  <a:solidFill>
                    <a:srgbClr val="000000"/>
                  </a:solidFill>
                  <a:latin typeface="微软雅黑" panose="020B0503020204020204" pitchFamily="34" charset="-122"/>
                  <a:ea typeface="微软雅黑" panose="020B0503020204020204" pitchFamily="34" charset="-122"/>
                </a:rPr>
                <a:t>对目标检测和跟踪，实现高精度的客流统计</a:t>
              </a:r>
              <a:endParaRPr lang="zh-CN" altLang="en-US" sz="1600">
                <a:solidFill>
                  <a:srgbClr val="000000"/>
                </a:solidFill>
                <a:latin typeface="微软雅黑" panose="020B0503020204020204" pitchFamily="34" charset="-122"/>
                <a:ea typeface="微软雅黑" panose="020B0503020204020204" pitchFamily="34" charset="-122"/>
              </a:endParaRPr>
            </a:p>
          </p:txBody>
        </p:sp>
      </p:grpSp>
      <p:sp>
        <p:nvSpPr>
          <p:cNvPr id="21" name="文本框 4"/>
          <p:cNvSpPr txBox="1">
            <a:spLocks noChangeArrowheads="1"/>
          </p:cNvSpPr>
          <p:nvPr/>
        </p:nvSpPr>
        <p:spPr bwMode="auto">
          <a:xfrm>
            <a:off x="822325" y="4235450"/>
            <a:ext cx="2681288" cy="2335213"/>
          </a:xfrm>
          <a:prstGeom prst="rect">
            <a:avLst/>
          </a:prstGeom>
          <a:noFill/>
          <a:ln w="12700">
            <a:solidFill>
              <a:srgbClr val="00B0F0"/>
            </a:solidFill>
            <a:miter lim="800000"/>
          </a:ln>
        </p:spPr>
        <p:txBody>
          <a:bodyPr/>
          <a:lstStyle/>
          <a:p>
            <a:pPr marL="379730" indent="-379730" defTabSz="1217295">
              <a:lnSpc>
                <a:spcPct val="130000"/>
              </a:lnSpc>
              <a:buFont typeface="Arial" panose="020B0604020202020204" pitchFamily="34" charset="0"/>
              <a:buChar char="•"/>
            </a:pPr>
            <a:r>
              <a:rPr lang="zh-CN" altLang="en-US" sz="1600">
                <a:solidFill>
                  <a:srgbClr val="000000"/>
                </a:solidFill>
                <a:latin typeface="微软雅黑" panose="020B0503020204020204" pitchFamily="34" charset="-122"/>
                <a:ea typeface="微软雅黑" panose="020B0503020204020204" pitchFamily="34" charset="-122"/>
              </a:rPr>
              <a:t>出现时跟踪、离开时才判断是否计数，</a:t>
            </a:r>
            <a:r>
              <a:rPr lang="zh-CN" altLang="en-US" sz="1600" b="1">
                <a:solidFill>
                  <a:srgbClr val="C00000"/>
                </a:solidFill>
                <a:latin typeface="微软雅黑" panose="020B0503020204020204" pitchFamily="34" charset="-122"/>
                <a:ea typeface="微软雅黑" panose="020B0503020204020204" pitchFamily="34" charset="-122"/>
              </a:rPr>
              <a:t>有效过滤徘徊</a:t>
            </a:r>
            <a:r>
              <a:rPr lang="zh-CN" altLang="en-US" sz="1600">
                <a:solidFill>
                  <a:srgbClr val="000000"/>
                </a:solidFill>
                <a:latin typeface="微软雅黑" panose="020B0503020204020204" pitchFamily="34" charset="-122"/>
                <a:ea typeface="微软雅黑" panose="020B0503020204020204" pitchFamily="34" charset="-122"/>
              </a:rPr>
              <a:t>导致的重复计数</a:t>
            </a:r>
            <a:endParaRPr lang="en-US" altLang="zh-CN" sz="1600">
              <a:solidFill>
                <a:srgbClr val="000000"/>
              </a:solidFill>
              <a:latin typeface="微软雅黑" panose="020B0503020204020204" pitchFamily="34" charset="-122"/>
              <a:ea typeface="微软雅黑" panose="020B0503020204020204" pitchFamily="34" charset="-122"/>
            </a:endParaRPr>
          </a:p>
          <a:p>
            <a:pPr marL="379730" indent="-379730" defTabSz="1217295">
              <a:lnSpc>
                <a:spcPct val="130000"/>
              </a:lnSpc>
              <a:buFont typeface="Arial" panose="020B0604020202020204" pitchFamily="34" charset="0"/>
              <a:buChar char="•"/>
            </a:pPr>
            <a:r>
              <a:rPr lang="zh-CN" altLang="en-US" sz="1600" b="1">
                <a:solidFill>
                  <a:srgbClr val="C00000"/>
                </a:solidFill>
                <a:latin typeface="微软雅黑" panose="020B0503020204020204" pitchFamily="34" charset="-122"/>
                <a:ea typeface="微软雅黑" panose="020B0503020204020204" pitchFamily="34" charset="-122"/>
              </a:rPr>
              <a:t>不受拥挤及躯体部分重叠</a:t>
            </a:r>
            <a:r>
              <a:rPr lang="zh-CN" altLang="en-US" sz="1600">
                <a:solidFill>
                  <a:srgbClr val="000000"/>
                </a:solidFill>
                <a:latin typeface="微软雅黑" panose="020B0503020204020204" pitchFamily="34" charset="-122"/>
                <a:ea typeface="微软雅黑" panose="020B0503020204020204" pitchFamily="34" charset="-122"/>
              </a:rPr>
              <a:t>的人员影响，大大提升了其复杂环境下的统计精度。</a:t>
            </a:r>
            <a:endParaRPr lang="zh-CN" altLang="en-US" sz="1600">
              <a:solidFill>
                <a:srgbClr val="000000"/>
              </a:solidFill>
              <a:latin typeface="微软雅黑" panose="020B0503020204020204" pitchFamily="34" charset="-122"/>
              <a:ea typeface="微软雅黑" panose="020B0503020204020204" pitchFamily="34" charset="-122"/>
            </a:endParaRPr>
          </a:p>
        </p:txBody>
      </p:sp>
      <p:sp>
        <p:nvSpPr>
          <p:cNvPr id="22" name="矩形 21"/>
          <p:cNvSpPr/>
          <p:nvPr/>
        </p:nvSpPr>
        <p:spPr>
          <a:xfrm>
            <a:off x="142875" y="4270375"/>
            <a:ext cx="815975" cy="1816100"/>
          </a:xfrm>
          <a:prstGeom prst="rect">
            <a:avLst/>
          </a:prstGeom>
        </p:spPr>
        <p:txBody>
          <a:bodyPr>
            <a:spAutoFit/>
          </a:bodyPr>
          <a:lstStyle/>
          <a:p>
            <a:pPr defTabSz="1217930" fontAlgn="auto">
              <a:spcBef>
                <a:spcPts val="0"/>
              </a:spcBef>
              <a:spcAft>
                <a:spcPts val="0"/>
              </a:spcAft>
              <a:defRPr/>
            </a:pPr>
            <a:r>
              <a:rPr lang="en-US" altLang="zh-CN" sz="1865" b="1" dirty="0">
                <a:solidFill>
                  <a:srgbClr val="000000"/>
                </a:solidFill>
                <a:latin typeface="微软雅黑" panose="020B0503020204020204" pitchFamily="34" charset="-122"/>
                <a:ea typeface="微软雅黑" panose="020B0503020204020204" pitchFamily="34" charset="-122"/>
                <a:cs typeface="+mn-cs"/>
              </a:rPr>
              <a:t>3D</a:t>
            </a:r>
            <a:r>
              <a:rPr lang="zh-CN" altLang="en-US" sz="1865" b="1" dirty="0">
                <a:solidFill>
                  <a:srgbClr val="000000"/>
                </a:solidFill>
                <a:latin typeface="微软雅黑" panose="020B0503020204020204" pitchFamily="34" charset="-122"/>
                <a:ea typeface="微软雅黑" panose="020B0503020204020204" pitchFamily="34" charset="-122"/>
                <a:cs typeface="+mn-cs"/>
              </a:rPr>
              <a:t>目标检测跟踪技术</a:t>
            </a:r>
            <a:endParaRPr lang="zh-CN" altLang="en-US" sz="1865" b="1" dirty="0">
              <a:solidFill>
                <a:srgbClr val="000000"/>
              </a:solidFill>
              <a:latin typeface="微软雅黑" panose="020B0503020204020204" pitchFamily="34" charset="-122"/>
              <a:ea typeface="微软雅黑" panose="020B0503020204020204" pitchFamily="34" charset="-122"/>
              <a:cs typeface="+mn-cs"/>
            </a:endParaRPr>
          </a:p>
          <a:p>
            <a:pPr defTabSz="1217930" fontAlgn="auto">
              <a:spcBef>
                <a:spcPts val="0"/>
              </a:spcBef>
              <a:spcAft>
                <a:spcPts val="0"/>
              </a:spcAft>
              <a:defRPr/>
            </a:pPr>
            <a:endParaRPr lang="zh-CN" altLang="en-US" sz="1865" b="1" dirty="0">
              <a:solidFill>
                <a:srgbClr val="000000"/>
              </a:solidFill>
              <a:latin typeface="微软雅黑" panose="020B0503020204020204" pitchFamily="34" charset="-122"/>
              <a:ea typeface="微软雅黑" panose="020B0503020204020204" pitchFamily="34" charset="-122"/>
              <a:cs typeface="+mn-cs"/>
            </a:endParaRPr>
          </a:p>
        </p:txBody>
      </p:sp>
      <p:sp>
        <p:nvSpPr>
          <p:cNvPr id="23" name="右箭头 22"/>
          <p:cNvSpPr/>
          <p:nvPr/>
        </p:nvSpPr>
        <p:spPr>
          <a:xfrm>
            <a:off x="3503613" y="2565400"/>
            <a:ext cx="401637" cy="768350"/>
          </a:xfrm>
          <a:prstGeom prst="rightArrow">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930" fontAlgn="auto">
              <a:spcBef>
                <a:spcPts val="0"/>
              </a:spcBef>
              <a:spcAft>
                <a:spcPts val="0"/>
              </a:spcAft>
              <a:defRPr/>
            </a:pP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24" name="右箭头 23"/>
          <p:cNvSpPr/>
          <p:nvPr/>
        </p:nvSpPr>
        <p:spPr>
          <a:xfrm>
            <a:off x="3503613" y="4810125"/>
            <a:ext cx="401637" cy="768350"/>
          </a:xfrm>
          <a:prstGeom prst="rightArrow">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930" fontAlgn="auto">
              <a:spcBef>
                <a:spcPts val="0"/>
              </a:spcBef>
              <a:spcAft>
                <a:spcPts val="0"/>
              </a:spcAft>
              <a:defRPr/>
            </a:pPr>
            <a:endParaRPr lang="zh-CN" altLang="en-US" sz="2400" dirty="0">
              <a:solidFill>
                <a:srgbClr val="FFFFFF"/>
              </a:solidFill>
              <a:latin typeface="微软雅黑" panose="020B0503020204020204" pitchFamily="34" charset="-122"/>
              <a:ea typeface="微软雅黑" panose="020B0503020204020204" pitchFamily="34" charset="-122"/>
            </a:endParaRPr>
          </a:p>
        </p:txBody>
      </p:sp>
      <p:grpSp>
        <p:nvGrpSpPr>
          <p:cNvPr id="49170" name="组合 24"/>
          <p:cNvGrpSpPr/>
          <p:nvPr/>
        </p:nvGrpSpPr>
        <p:grpSpPr bwMode="auto">
          <a:xfrm>
            <a:off x="12536488" y="1903413"/>
            <a:ext cx="5813425" cy="4568825"/>
            <a:chOff x="4749811" y="1463691"/>
            <a:chExt cx="4293737" cy="3425556"/>
          </a:xfrm>
        </p:grpSpPr>
        <p:pic>
          <p:nvPicPr>
            <p:cNvPr id="49171" name="图片 25"/>
            <p:cNvPicPr>
              <a:picLocks noChangeAspect="1"/>
            </p:cNvPicPr>
            <p:nvPr/>
          </p:nvPicPr>
          <p:blipFill>
            <a:blip r:embed="rId4"/>
            <a:srcRect/>
            <a:stretch>
              <a:fillRect/>
            </a:stretch>
          </p:blipFill>
          <p:spPr bwMode="auto">
            <a:xfrm>
              <a:off x="4750089" y="1463691"/>
              <a:ext cx="4293459" cy="3425556"/>
            </a:xfrm>
            <a:prstGeom prst="rect">
              <a:avLst/>
            </a:prstGeom>
            <a:noFill/>
            <a:ln w="9525">
              <a:noFill/>
              <a:miter lim="800000"/>
              <a:headEnd/>
              <a:tailEnd/>
            </a:ln>
          </p:spPr>
        </p:pic>
        <p:sp>
          <p:nvSpPr>
            <p:cNvPr id="27" name="矩形 26"/>
            <p:cNvSpPr/>
            <p:nvPr/>
          </p:nvSpPr>
          <p:spPr>
            <a:xfrm>
              <a:off x="4749811" y="3607341"/>
              <a:ext cx="644881" cy="128190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930" fontAlgn="auto">
                <a:spcBef>
                  <a:spcPts val="0"/>
                </a:spcBef>
                <a:spcAft>
                  <a:spcPts val="0"/>
                </a:spcAft>
                <a:defRPr/>
              </a:pPr>
              <a:endParaRPr lang="zh-CN" altLang="en-US" sz="2400"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21"/>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22"/>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0"/>
                                  </p:stCondLst>
                                  <p:childTnLst>
                                    <p:set>
                                      <p:cBhvr>
                                        <p:cTn id="15" dur="1" fill="hold">
                                          <p:stCondLst>
                                            <p:cond delay="499"/>
                                          </p:stCondLst>
                                        </p:cTn>
                                        <p:tgtEl>
                                          <p:spTgt spid="14"/>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0"/>
                                  </p:stCondLst>
                                  <p:childTnLst>
                                    <p:set>
                                      <p:cBhvr>
                                        <p:cTn id="18" dur="1" fill="hold">
                                          <p:stCondLst>
                                            <p:cond delay="499"/>
                                          </p:stCondLst>
                                        </p:cTn>
                                        <p:tgtEl>
                                          <p:spTgt spid="15"/>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grpId="0" nodeType="afterEffect">
                                  <p:stCondLst>
                                    <p:cond delay="0"/>
                                  </p:stCondLst>
                                  <p:childTnLst>
                                    <p:set>
                                      <p:cBhvr>
                                        <p:cTn id="21" dur="1" fill="hold">
                                          <p:stCondLst>
                                            <p:cond delay="499"/>
                                          </p:stCondLst>
                                        </p:cTn>
                                        <p:tgtEl>
                                          <p:spTgt spid="23"/>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grpId="0" nodeType="afterEffect">
                                  <p:stCondLst>
                                    <p:cond delay="0"/>
                                  </p:stCondLst>
                                  <p:childTnLst>
                                    <p:set>
                                      <p:cBhvr>
                                        <p:cTn id="24" dur="1" fill="hold">
                                          <p:stCondLst>
                                            <p:cond delay="499"/>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499"/>
                                          </p:stCondLst>
                                        </p:cTn>
                                        <p:tgtEl>
                                          <p:spTgt spid="4"/>
                                        </p:tgtEl>
                                        <p:attrNameLst>
                                          <p:attrName>style.visibility</p:attrName>
                                        </p:attrNameLst>
                                      </p:cBhvr>
                                      <p:to>
                                        <p:strVal val="visible"/>
                                      </p:to>
                                    </p:set>
                                  </p:childTnLst>
                                </p:cTn>
                              </p:par>
                            </p:childTnLst>
                          </p:cTn>
                        </p:par>
                        <p:par>
                          <p:cTn id="34" fill="hold">
                            <p:stCondLst>
                              <p:cond delay="500"/>
                            </p:stCondLst>
                            <p:childTnLst>
                              <p:par>
                                <p:cTn id="35" presetID="1" presetClass="entr" presetSubtype="0" fill="hold" nodeType="afterEffect">
                                  <p:stCondLst>
                                    <p:cond delay="0"/>
                                  </p:stCondLst>
                                  <p:childTnLst>
                                    <p:set>
                                      <p:cBhvr>
                                        <p:cTn id="36" dur="1" fill="hold">
                                          <p:stCondLst>
                                            <p:cond delay="499"/>
                                          </p:stCondLst>
                                        </p:cTn>
                                        <p:tgtEl>
                                          <p:spTgt spid="7"/>
                                        </p:tgtEl>
                                        <p:attrNameLst>
                                          <p:attrName>style.visibility</p:attrName>
                                        </p:attrNameLst>
                                      </p:cBhvr>
                                      <p:to>
                                        <p:strVal val="visible"/>
                                      </p:to>
                                    </p:set>
                                  </p:childTnLst>
                                </p:cTn>
                              </p:par>
                            </p:childTnLst>
                          </p:cTn>
                        </p:par>
                        <p:par>
                          <p:cTn id="37" fill="hold">
                            <p:stCondLst>
                              <p:cond delay="1000"/>
                            </p:stCondLst>
                            <p:childTnLst>
                              <p:par>
                                <p:cTn id="38" presetID="1" presetClass="entr" presetSubtype="0" fill="hold" grpId="0" nodeType="afterEffect">
                                  <p:stCondLst>
                                    <p:cond delay="0"/>
                                  </p:stCondLst>
                                  <p:childTnLst>
                                    <p:set>
                                      <p:cBhvr>
                                        <p:cTn id="39" dur="1" fill="hold">
                                          <p:stCondLst>
                                            <p:cond delay="499"/>
                                          </p:stCondLst>
                                        </p:cTn>
                                        <p:tgtEl>
                                          <p:spTgt spid="8"/>
                                        </p:tgtEl>
                                        <p:attrNameLst>
                                          <p:attrName>style.visibility</p:attrName>
                                        </p:attrNameLst>
                                      </p:cBhvr>
                                      <p:to>
                                        <p:strVal val="visible"/>
                                      </p:to>
                                    </p:set>
                                  </p:childTnLst>
                                </p:cTn>
                              </p:par>
                            </p:childTnLst>
                          </p:cTn>
                        </p:par>
                        <p:par>
                          <p:cTn id="40" fill="hold">
                            <p:stCondLst>
                              <p:cond delay="1500"/>
                            </p:stCondLst>
                            <p:childTnLst>
                              <p:par>
                                <p:cTn id="41" presetID="1" presetClass="entr" presetSubtype="0" fill="hold" nodeType="afterEffect">
                                  <p:stCondLst>
                                    <p:cond delay="0"/>
                                  </p:stCondLst>
                                  <p:childTnLst>
                                    <p:set>
                                      <p:cBhvr>
                                        <p:cTn id="42" dur="1" fill="hold">
                                          <p:stCondLst>
                                            <p:cond delay="499"/>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2" presetClass="entr" presetSubtype="4"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par>
                          <p:cTn id="54" fill="hold">
                            <p:stCondLst>
                              <p:cond delay="1000"/>
                            </p:stCondLst>
                            <p:childTnLst>
                              <p:par>
                                <p:cTn id="55" presetID="2" presetClass="entr" presetSubtype="4" fill="hold"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ppt_x"/>
                                          </p:val>
                                        </p:tav>
                                        <p:tav tm="100000">
                                          <p:val>
                                            <p:strVal val="#ppt_x"/>
                                          </p:val>
                                        </p:tav>
                                      </p:tavLst>
                                    </p:anim>
                                    <p:anim calcmode="lin" valueType="num">
                                      <p:cBhvr additive="base">
                                        <p:cTn id="5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11" grpId="0" autoUpdateAnimBg="0"/>
      <p:bldP spid="13" grpId="0" animBg="1" autoUpdateAnimBg="0"/>
      <p:bldP spid="21" grpId="0" animBg="1" autoUpdateAnimBg="0"/>
      <p:bldP spid="22" grpId="0" autoUpdateAnimBg="0"/>
      <p:bldP spid="23" grpId="0" animBg="1" autoUpdateAnimBg="0"/>
      <p:bldP spid="24"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文本框 4"/>
          <p:cNvSpPr txBox="1"/>
          <p:nvPr/>
        </p:nvSpPr>
        <p:spPr>
          <a:xfrm>
            <a:off x="2262188" y="4257675"/>
            <a:ext cx="1212850" cy="333375"/>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客流统计</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4" name="文本框 5"/>
          <p:cNvSpPr txBox="1"/>
          <p:nvPr/>
        </p:nvSpPr>
        <p:spPr>
          <a:xfrm>
            <a:off x="4010025" y="4300538"/>
            <a:ext cx="1306513" cy="31591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kumimoji="1" lang="zh-CN" altLang="en-US" sz="1335" kern="1600" dirty="0">
                <a:solidFill>
                  <a:srgbClr val="FF0000"/>
                </a:solidFill>
                <a:latin typeface="Arial" panose="020B0604020202020204"/>
                <a:ea typeface="微软雅黑" panose="020B0503020204020204" pitchFamily="34" charset="-122"/>
              </a:rPr>
              <a:t>信息发布</a:t>
            </a:r>
            <a:endParaRPr kumimoji="1" lang="zh-CN" altLang="en-US" sz="1335" kern="1600" dirty="0">
              <a:solidFill>
                <a:srgbClr val="FF0000"/>
              </a:solidFill>
              <a:latin typeface="Arial" panose="020B0604020202020204"/>
              <a:ea typeface="微软雅黑" panose="020B0503020204020204" pitchFamily="34" charset="-122"/>
            </a:endParaRPr>
          </a:p>
        </p:txBody>
      </p:sp>
      <p:sp>
        <p:nvSpPr>
          <p:cNvPr id="85" name="文本框 6"/>
          <p:cNvSpPr txBox="1"/>
          <p:nvPr/>
        </p:nvSpPr>
        <p:spPr>
          <a:xfrm>
            <a:off x="5849938" y="4300538"/>
            <a:ext cx="1306512" cy="31591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热度图分析</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6" name="文本框 7"/>
          <p:cNvSpPr txBox="1"/>
          <p:nvPr/>
        </p:nvSpPr>
        <p:spPr>
          <a:xfrm>
            <a:off x="7480300" y="4300538"/>
            <a:ext cx="1692275" cy="317500"/>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kumimoji="1" lang="en-US" altLang="zh-CN" sz="1335" kern="1600" dirty="0" smtClean="0">
                <a:solidFill>
                  <a:sysClr val="windowText" lastClr="000000">
                    <a:lumMod val="50000"/>
                    <a:lumOff val="50000"/>
                  </a:sysClr>
                </a:solidFill>
                <a:latin typeface="Arial" panose="020B0604020202020204"/>
                <a:ea typeface="微软雅黑" panose="020B0503020204020204" pitchFamily="34" charset="-122"/>
              </a:rPr>
              <a:t>POS</a:t>
            </a: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系</a:t>
            </a:r>
            <a:r>
              <a:rPr kumimoji="1" lang="zh-CN" altLang="en-US" sz="1335" kern="1600" dirty="0" smtClean="0">
                <a:solidFill>
                  <a:sysClr val="windowText" lastClr="000000">
                    <a:lumMod val="50000"/>
                    <a:lumOff val="50000"/>
                  </a:sysClr>
                </a:solidFill>
                <a:latin typeface="Arial" panose="020B0604020202020204"/>
                <a:ea typeface="微软雅黑" panose="020B0503020204020204" pitchFamily="34" charset="-122"/>
              </a:rPr>
              <a:t>统对接</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7" name="文本框 16"/>
          <p:cNvSpPr txBox="1"/>
          <p:nvPr/>
        </p:nvSpPr>
        <p:spPr>
          <a:xfrm>
            <a:off x="2555875" y="2354263"/>
            <a:ext cx="1304925" cy="76676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a:solidFill>
                  <a:srgbClr val="646F75"/>
                </a:solidFill>
                <a:latin typeface="微软雅黑" panose="020B0503020204020204" pitchFamily="34" charset="-122"/>
                <a:ea typeface="微软雅黑" panose="020B0503020204020204" pitchFamily="34" charset="-122"/>
              </a:rPr>
              <a:t>1</a:t>
            </a:r>
            <a:endParaRPr lang="zh-CN" altLang="en-US" sz="3735" b="1" kern="1600" dirty="0">
              <a:solidFill>
                <a:srgbClr val="646F75"/>
              </a:solidFill>
              <a:latin typeface="微软雅黑" panose="020B0503020204020204" pitchFamily="34" charset="-122"/>
              <a:ea typeface="微软雅黑" panose="020B0503020204020204" pitchFamily="34" charset="-122"/>
            </a:endParaRPr>
          </a:p>
        </p:txBody>
      </p:sp>
      <p:sp>
        <p:nvSpPr>
          <p:cNvPr id="88" name="文本框 17"/>
          <p:cNvSpPr txBox="1"/>
          <p:nvPr/>
        </p:nvSpPr>
        <p:spPr>
          <a:xfrm>
            <a:off x="4387850" y="2354263"/>
            <a:ext cx="1304925" cy="76676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a:solidFill>
                  <a:srgbClr val="FF0000"/>
                </a:solidFill>
                <a:latin typeface="微软雅黑" panose="020B0503020204020204" pitchFamily="34" charset="-122"/>
                <a:ea typeface="微软雅黑" panose="020B0503020204020204" pitchFamily="34" charset="-122"/>
              </a:rPr>
              <a:t>2</a:t>
            </a:r>
            <a:endParaRPr kumimoji="1" lang="zh-CN" altLang="en-US" sz="3735" b="1" kern="1600" dirty="0">
              <a:solidFill>
                <a:srgbClr val="FF0000"/>
              </a:solidFill>
              <a:latin typeface="Arial" panose="020B0604020202020204"/>
              <a:ea typeface="微软雅黑" panose="020B0503020204020204" pitchFamily="34" charset="-122"/>
            </a:endParaRPr>
          </a:p>
        </p:txBody>
      </p:sp>
      <p:sp>
        <p:nvSpPr>
          <p:cNvPr id="89" name="文本框 18"/>
          <p:cNvSpPr txBox="1"/>
          <p:nvPr/>
        </p:nvSpPr>
        <p:spPr>
          <a:xfrm>
            <a:off x="6262688" y="2354263"/>
            <a:ext cx="747712" cy="839787"/>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a:solidFill>
                  <a:srgbClr val="646F75"/>
                </a:solidFill>
                <a:latin typeface="微软雅黑" panose="020B0503020204020204" pitchFamily="34" charset="-122"/>
                <a:ea typeface="微软雅黑" panose="020B0503020204020204" pitchFamily="34" charset="-122"/>
              </a:rPr>
              <a:t>3</a:t>
            </a:r>
            <a:endParaRPr kumimoji="1" lang="zh-CN" altLang="en-US" sz="3735" b="1" kern="1600" dirty="0">
              <a:solidFill>
                <a:srgbClr val="646F75"/>
              </a:solidFill>
              <a:latin typeface="Arial" panose="020B0604020202020204"/>
              <a:ea typeface="微软雅黑" panose="020B0503020204020204" pitchFamily="34" charset="-122"/>
            </a:endParaRPr>
          </a:p>
        </p:txBody>
      </p:sp>
      <p:sp>
        <p:nvSpPr>
          <p:cNvPr id="90" name="文本框 19"/>
          <p:cNvSpPr txBox="1"/>
          <p:nvPr/>
        </p:nvSpPr>
        <p:spPr>
          <a:xfrm>
            <a:off x="7810500" y="2354263"/>
            <a:ext cx="1031875" cy="76676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smtClean="0">
                <a:solidFill>
                  <a:srgbClr val="646F75"/>
                </a:solidFill>
                <a:latin typeface="微软雅黑" panose="020B0503020204020204" pitchFamily="34" charset="-122"/>
                <a:ea typeface="微软雅黑" panose="020B0503020204020204" pitchFamily="34" charset="-122"/>
              </a:rPr>
              <a:t> 4</a:t>
            </a:r>
            <a:endParaRPr kumimoji="1" lang="zh-CN" altLang="en-US" sz="3735" b="1" kern="1600" dirty="0">
              <a:solidFill>
                <a:srgbClr val="646F75"/>
              </a:solidFill>
              <a:latin typeface="Arial" panose="020B0604020202020204"/>
              <a:ea typeface="微软雅黑" panose="020B0503020204020204" pitchFamily="34" charset="-122"/>
            </a:endParaRPr>
          </a:p>
        </p:txBody>
      </p:sp>
      <p:sp>
        <p:nvSpPr>
          <p:cNvPr id="91" name="圆角矩形 1"/>
          <p:cNvSpPr/>
          <p:nvPr/>
        </p:nvSpPr>
        <p:spPr>
          <a:xfrm>
            <a:off x="4129582"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E60012"/>
          </a:solidFill>
          <a:ln w="25400" cap="flat" cmpd="sng" algn="ctr">
            <a:noFill/>
            <a:prstDash val="solid"/>
          </a:ln>
          <a:effectLst>
            <a:reflection blurRad="6350" stA="39000" endPos="25000" dist="38100" dir="5400000" sy="-100000" algn="bl" rotWithShape="0"/>
          </a:effectLst>
        </p:spPr>
        <p:txBody>
          <a:bodyPr anchor="ct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cs typeface="+mn-cs"/>
            </a:endParaRPr>
          </a:p>
        </p:txBody>
      </p:sp>
      <p:sp>
        <p:nvSpPr>
          <p:cNvPr id="93" name="圆角矩形 1"/>
          <p:cNvSpPr/>
          <p:nvPr/>
        </p:nvSpPr>
        <p:spPr>
          <a:xfrm>
            <a:off x="5968476"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endParaRPr>
          </a:p>
        </p:txBody>
      </p:sp>
      <p:sp>
        <p:nvSpPr>
          <p:cNvPr id="94" name="圆角矩形 1"/>
          <p:cNvSpPr/>
          <p:nvPr/>
        </p:nvSpPr>
        <p:spPr>
          <a:xfrm>
            <a:off x="2290687"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cs typeface="+mn-cs"/>
            </a:endParaRPr>
          </a:p>
        </p:txBody>
      </p:sp>
      <p:cxnSp>
        <p:nvCxnSpPr>
          <p:cNvPr id="51212" name="直接连接符 96"/>
          <p:cNvCxnSpPr>
            <a:cxnSpLocks noChangeShapeType="1"/>
          </p:cNvCxnSpPr>
          <p:nvPr/>
        </p:nvCxnSpPr>
        <p:spPr bwMode="auto">
          <a:xfrm>
            <a:off x="5656263" y="4068763"/>
            <a:ext cx="1482725" cy="0"/>
          </a:xfrm>
          <a:prstGeom prst="line">
            <a:avLst/>
          </a:prstGeom>
          <a:noFill/>
          <a:ln w="9525" algn="ctr">
            <a:solidFill>
              <a:srgbClr val="969EA2"/>
            </a:solidFill>
            <a:prstDash val="sysDash"/>
            <a:round/>
          </a:ln>
        </p:spPr>
      </p:cxnSp>
      <p:cxnSp>
        <p:nvCxnSpPr>
          <p:cNvPr id="51213" name="直接连接符 97"/>
          <p:cNvCxnSpPr>
            <a:cxnSpLocks noChangeShapeType="1"/>
          </p:cNvCxnSpPr>
          <p:nvPr/>
        </p:nvCxnSpPr>
        <p:spPr bwMode="auto">
          <a:xfrm>
            <a:off x="7451725" y="4064000"/>
            <a:ext cx="1482725" cy="0"/>
          </a:xfrm>
          <a:prstGeom prst="line">
            <a:avLst/>
          </a:prstGeom>
          <a:noFill/>
          <a:ln w="9525" algn="ctr">
            <a:solidFill>
              <a:srgbClr val="969EA2"/>
            </a:solidFill>
            <a:prstDash val="sysDash"/>
            <a:round/>
          </a:ln>
        </p:spPr>
      </p:cxnSp>
      <p:sp>
        <p:nvSpPr>
          <p:cNvPr id="102" name="标题 101"/>
          <p:cNvSpPr>
            <a:spLocks noGrp="1"/>
          </p:cNvSpPr>
          <p:nvPr>
            <p:ph type="title"/>
          </p:nvPr>
        </p:nvSpPr>
        <p:spPr>
          <a:xfrm>
            <a:off x="215900" y="368300"/>
            <a:ext cx="3073400" cy="485775"/>
          </a:xfrm>
        </p:spPr>
        <p:txBody>
          <a:bodyPr rtlCol="0"/>
          <a:lstStyle/>
          <a:p>
            <a:pPr eaLnBrk="1" fontAlgn="auto" hangingPunct="1">
              <a:spcAft>
                <a:spcPts val="0"/>
              </a:spcAft>
              <a:defRPr/>
            </a:pPr>
            <a:r>
              <a:rPr lang="zh-CN" altLang="en-US" dirty="0"/>
              <a:t>目录</a:t>
            </a:r>
            <a:endParaRPr lang="zh-CN" altLang="en-US" dirty="0"/>
          </a:p>
        </p:txBody>
      </p:sp>
      <p:sp>
        <p:nvSpPr>
          <p:cNvPr id="20" name="圆角矩形 1"/>
          <p:cNvSpPr/>
          <p:nvPr/>
        </p:nvSpPr>
        <p:spPr>
          <a:xfrm>
            <a:off x="9398595"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endParaRPr>
          </a:p>
        </p:txBody>
      </p:sp>
      <p:sp>
        <p:nvSpPr>
          <p:cNvPr id="21" name="圆角矩形 1"/>
          <p:cNvSpPr/>
          <p:nvPr/>
        </p:nvSpPr>
        <p:spPr>
          <a:xfrm>
            <a:off x="7677506" y="2187435"/>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endParaRPr>
          </a:p>
        </p:txBody>
      </p:sp>
      <p:sp>
        <p:nvSpPr>
          <p:cNvPr id="22" name="文本框 19"/>
          <p:cNvSpPr txBox="1"/>
          <p:nvPr/>
        </p:nvSpPr>
        <p:spPr>
          <a:xfrm>
            <a:off x="9232900" y="2355850"/>
            <a:ext cx="1031875" cy="765175"/>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smtClean="0">
                <a:solidFill>
                  <a:srgbClr val="646F75"/>
                </a:solidFill>
                <a:latin typeface="微软雅黑" panose="020B0503020204020204" pitchFamily="34" charset="-122"/>
                <a:ea typeface="微软雅黑" panose="020B0503020204020204" pitchFamily="34" charset="-122"/>
              </a:rPr>
              <a:t>   5</a:t>
            </a:r>
            <a:endParaRPr kumimoji="1" lang="zh-CN" altLang="en-US" sz="3735" b="1" kern="1600" dirty="0">
              <a:solidFill>
                <a:srgbClr val="646F75"/>
              </a:solidFill>
              <a:latin typeface="Arial" panose="020B0604020202020204"/>
              <a:ea typeface="微软雅黑" panose="020B0503020204020204" pitchFamily="34" charset="-122"/>
            </a:endParaRPr>
          </a:p>
        </p:txBody>
      </p:sp>
      <p:cxnSp>
        <p:nvCxnSpPr>
          <p:cNvPr id="51218" name="直接连接符 22"/>
          <p:cNvCxnSpPr>
            <a:cxnSpLocks noChangeShapeType="1"/>
          </p:cNvCxnSpPr>
          <p:nvPr/>
        </p:nvCxnSpPr>
        <p:spPr bwMode="auto">
          <a:xfrm>
            <a:off x="9172575" y="4013200"/>
            <a:ext cx="1482725" cy="0"/>
          </a:xfrm>
          <a:prstGeom prst="line">
            <a:avLst/>
          </a:prstGeom>
          <a:noFill/>
          <a:ln w="9525" algn="ctr">
            <a:solidFill>
              <a:srgbClr val="969EA2"/>
            </a:solidFill>
            <a:prstDash val="sysDash"/>
            <a:round/>
          </a:ln>
        </p:spPr>
      </p:cxnSp>
      <p:sp>
        <p:nvSpPr>
          <p:cNvPr id="51219" name="文本框 7"/>
          <p:cNvSpPr txBox="1">
            <a:spLocks noChangeArrowheads="1"/>
          </p:cNvSpPr>
          <p:nvPr/>
        </p:nvSpPr>
        <p:spPr bwMode="auto">
          <a:xfrm>
            <a:off x="9067800" y="4311650"/>
            <a:ext cx="1692275" cy="311150"/>
          </a:xfrm>
          <a:prstGeom prst="rect">
            <a:avLst/>
          </a:prstGeom>
          <a:noFill/>
          <a:ln w="9525">
            <a:noFill/>
            <a:miter lim="800000"/>
          </a:ln>
        </p:spPr>
        <p:txBody>
          <a:bodyPr>
            <a:spAutoFit/>
          </a:bodyPr>
          <a:lstStyle/>
          <a:p>
            <a:pPr algn="ctr">
              <a:lnSpc>
                <a:spcPct val="120000"/>
              </a:lnSpc>
            </a:pPr>
            <a:r>
              <a:rPr kumimoji="1" lang="zh-CN" altLang="en-US" sz="1200">
                <a:solidFill>
                  <a:srgbClr val="7F7F7F"/>
                </a:solidFill>
                <a:ea typeface="宋体" panose="02010600030101010101" pitchFamily="2" charset="-122"/>
              </a:rPr>
              <a:t>智慧运营大数据平台</a:t>
            </a:r>
            <a:endParaRPr kumimoji="1" lang="zh-CN" altLang="en-US" sz="1200">
              <a:solidFill>
                <a:srgbClr val="7F7F7F"/>
              </a:solidFill>
              <a:ea typeface="宋体" panose="02010600030101010101" pitchFamily="2" charset="-122"/>
            </a:endParaRPr>
          </a:p>
        </p:txBody>
      </p:sp>
      <p:cxnSp>
        <p:nvCxnSpPr>
          <p:cNvPr id="51220" name="直接连接符 24"/>
          <p:cNvCxnSpPr>
            <a:cxnSpLocks noChangeShapeType="1"/>
          </p:cNvCxnSpPr>
          <p:nvPr/>
        </p:nvCxnSpPr>
        <p:spPr bwMode="auto">
          <a:xfrm>
            <a:off x="3860800" y="4081463"/>
            <a:ext cx="1482725" cy="0"/>
          </a:xfrm>
          <a:prstGeom prst="line">
            <a:avLst/>
          </a:prstGeom>
          <a:noFill/>
          <a:ln w="9525" algn="ctr">
            <a:solidFill>
              <a:srgbClr val="E60012"/>
            </a:solidFill>
            <a:prstDash val="sysDash"/>
            <a:round/>
          </a:ln>
        </p:spPr>
      </p:cxnSp>
      <p:cxnSp>
        <p:nvCxnSpPr>
          <p:cNvPr id="51221" name="直接连接符 25"/>
          <p:cNvCxnSpPr>
            <a:cxnSpLocks noChangeShapeType="1"/>
          </p:cNvCxnSpPr>
          <p:nvPr/>
        </p:nvCxnSpPr>
        <p:spPr bwMode="auto">
          <a:xfrm>
            <a:off x="2065338" y="4081463"/>
            <a:ext cx="1482725" cy="0"/>
          </a:xfrm>
          <a:prstGeom prst="line">
            <a:avLst/>
          </a:prstGeom>
          <a:noFill/>
          <a:ln w="9525" algn="ctr">
            <a:solidFill>
              <a:srgbClr val="969EA2"/>
            </a:solidFill>
            <a:prstDash val="sysDash"/>
            <a:round/>
          </a:ln>
        </p:spPr>
      </p:cxn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二、信息发布</a:t>
            </a:r>
            <a:r>
              <a:rPr lang="en-US" altLang="zh-CN" sz="2400" b="1">
                <a:solidFill>
                  <a:srgbClr val="404040"/>
                </a:solidFill>
                <a:latin typeface="微软雅黑" panose="020B0503020204020204" pitchFamily="34" charset="-122"/>
                <a:ea typeface="微软雅黑" panose="020B0503020204020204" pitchFamily="34" charset="-122"/>
              </a:rPr>
              <a:t>——</a:t>
            </a:r>
            <a:r>
              <a:rPr lang="zh-CN" altLang="en-US" sz="2400" b="1">
                <a:solidFill>
                  <a:srgbClr val="404040"/>
                </a:solidFill>
                <a:latin typeface="微软雅黑" panose="020B0503020204020204" pitchFamily="34" charset="-122"/>
                <a:ea typeface="微软雅黑" panose="020B0503020204020204" pitchFamily="34" charset="-122"/>
              </a:rPr>
              <a:t>架构</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9" name="矩形 8"/>
          <p:cNvSpPr/>
          <p:nvPr/>
        </p:nvSpPr>
        <p:spPr>
          <a:xfrm>
            <a:off x="952500" y="3902075"/>
            <a:ext cx="8285163" cy="2746375"/>
          </a:xfrm>
          <a:prstGeom prst="rect">
            <a:avLst/>
          </a:prstGeom>
          <a:solidFill>
            <a:schemeClr val="bg1">
              <a:alpha val="70000"/>
            </a:schemeClr>
          </a:solidFill>
          <a:ln>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3251" name="矩形 9"/>
          <p:cNvSpPr>
            <a:spLocks noChangeArrowheads="1"/>
          </p:cNvSpPr>
          <p:nvPr/>
        </p:nvSpPr>
        <p:spPr bwMode="auto">
          <a:xfrm>
            <a:off x="968375" y="2355850"/>
            <a:ext cx="1854200" cy="338138"/>
          </a:xfrm>
          <a:prstGeom prst="rect">
            <a:avLst/>
          </a:prstGeom>
          <a:noFill/>
          <a:ln w="9525">
            <a:noFill/>
            <a:miter lim="800000"/>
          </a:ln>
        </p:spPr>
        <p:txBody>
          <a:bodyPr>
            <a:spAutoFit/>
          </a:bodyPr>
          <a:lstStyle/>
          <a:p>
            <a:r>
              <a:rPr lang="zh-CN" altLang="en-US" sz="1600">
                <a:latin typeface="微软雅黑" panose="020B0503020204020204" pitchFamily="34" charset="-122"/>
                <a:ea typeface="微软雅黑" panose="020B0503020204020204" pitchFamily="34" charset="-122"/>
              </a:rPr>
              <a:t>DS-D60S服务器</a:t>
            </a:r>
            <a:endParaRPr lang="zh-CN" altLang="en-US" sz="1600">
              <a:latin typeface="微软雅黑" panose="020B0503020204020204" pitchFamily="34" charset="-122"/>
              <a:ea typeface="微软雅黑" panose="020B0503020204020204" pitchFamily="34" charset="-122"/>
            </a:endParaRPr>
          </a:p>
        </p:txBody>
      </p:sp>
      <p:pic>
        <p:nvPicPr>
          <p:cNvPr id="53252" name="图片 10"/>
          <p:cNvPicPr>
            <a:picLocks noChangeAspect="1"/>
          </p:cNvPicPr>
          <p:nvPr/>
        </p:nvPicPr>
        <p:blipFill>
          <a:blip r:embed="rId1"/>
          <a:srcRect t="3517" b="4341"/>
          <a:stretch>
            <a:fillRect/>
          </a:stretch>
        </p:blipFill>
        <p:spPr bwMode="auto">
          <a:xfrm>
            <a:off x="4170363" y="1435100"/>
            <a:ext cx="1341437" cy="946150"/>
          </a:xfrm>
          <a:prstGeom prst="rect">
            <a:avLst/>
          </a:prstGeom>
          <a:noFill/>
          <a:ln w="9525">
            <a:noFill/>
            <a:miter lim="800000"/>
            <a:headEnd/>
            <a:tailEnd/>
          </a:ln>
        </p:spPr>
      </p:pic>
      <p:sp>
        <p:nvSpPr>
          <p:cNvPr id="53253" name="矩形 11"/>
          <p:cNvSpPr>
            <a:spLocks noChangeArrowheads="1"/>
          </p:cNvSpPr>
          <p:nvPr/>
        </p:nvSpPr>
        <p:spPr bwMode="auto">
          <a:xfrm>
            <a:off x="4206875" y="2439988"/>
            <a:ext cx="1328738" cy="338137"/>
          </a:xfrm>
          <a:prstGeom prst="rect">
            <a:avLst/>
          </a:prstGeom>
          <a:noFill/>
          <a:ln w="9525">
            <a:noFill/>
            <a:miter lim="800000"/>
          </a:ln>
        </p:spPr>
        <p:txBody>
          <a:bodyPr>
            <a:spAutoFit/>
          </a:bodyPr>
          <a:lstStyle/>
          <a:p>
            <a:r>
              <a:rPr lang="zh-CN" altLang="en-US" sz="1600">
                <a:latin typeface="微软雅黑" panose="020B0503020204020204" pitchFamily="34" charset="-122"/>
                <a:ea typeface="微软雅黑" panose="020B0503020204020204" pitchFamily="34" charset="-122"/>
              </a:rPr>
              <a:t>管理客户端</a:t>
            </a:r>
            <a:endParaRPr lang="zh-CN" altLang="en-US" sz="1600">
              <a:latin typeface="微软雅黑" panose="020B0503020204020204" pitchFamily="34" charset="-122"/>
              <a:ea typeface="微软雅黑" panose="020B0503020204020204" pitchFamily="34" charset="-122"/>
            </a:endParaRPr>
          </a:p>
        </p:txBody>
      </p:sp>
      <p:sp>
        <p:nvSpPr>
          <p:cNvPr id="13" name="Line 131"/>
          <p:cNvSpPr>
            <a:spLocks noChangeShapeType="1"/>
          </p:cNvSpPr>
          <p:nvPr/>
        </p:nvSpPr>
        <p:spPr bwMode="auto">
          <a:xfrm flipV="1">
            <a:off x="239713" y="3317875"/>
            <a:ext cx="9413875" cy="36513"/>
          </a:xfrm>
          <a:prstGeom prst="line">
            <a:avLst/>
          </a:prstGeom>
          <a:noFill/>
          <a:ln w="9525">
            <a:solidFill>
              <a:schemeClr val="tx1"/>
            </a:solidFill>
            <a:prstDash val="dash"/>
            <a:round/>
          </a:ln>
        </p:spPr>
        <p:txBody>
          <a:bodyPr lIns="81639" tIns="40820" rIns="81639" bIns="40820"/>
          <a:lstStyle/>
          <a:p>
            <a:pPr algn="ctr" fontAlgn="auto">
              <a:lnSpc>
                <a:spcPct val="140000"/>
              </a:lnSpc>
              <a:spcBef>
                <a:spcPts val="0"/>
              </a:spcBef>
              <a:spcAft>
                <a:spcPts val="0"/>
              </a:spcAft>
              <a:buClr>
                <a:srgbClr val="000000"/>
              </a:buClr>
              <a:buSzPct val="70000"/>
              <a:buFont typeface="Wingdings" panose="05000000000000000000" pitchFamily="2" charset="2"/>
              <a:buNone/>
              <a:defRPr/>
            </a:pPr>
            <a:endParaRPr lang="zh-CN" altLang="en-US" sz="1400">
              <a:solidFill>
                <a:srgbClr val="000000"/>
              </a:solidFill>
              <a:latin typeface="+mn-ea"/>
              <a:ea typeface="+mn-ea"/>
              <a:cs typeface="+mn-cs"/>
            </a:endParaRPr>
          </a:p>
        </p:txBody>
      </p:sp>
      <p:pic>
        <p:nvPicPr>
          <p:cNvPr id="53255" name="DSC_6724.jpg" descr="E:\工作文档\内部业务文件\信息发布服务器1.0说明书\信息发布服务器1.0.0说明书\信息发布服务器\2015-11-10李凯\DSC_6724.jpg"/>
          <p:cNvPicPr>
            <a:picLocks noChangeAspect="1" noChangeArrowheads="1"/>
          </p:cNvPicPr>
          <p:nvPr/>
        </p:nvPicPr>
        <p:blipFill>
          <a:blip r:embed="rId2" r:link="rId3"/>
          <a:srcRect/>
          <a:stretch>
            <a:fillRect/>
          </a:stretch>
        </p:blipFill>
        <p:spPr bwMode="auto">
          <a:xfrm>
            <a:off x="952500" y="1673225"/>
            <a:ext cx="1971675" cy="703263"/>
          </a:xfrm>
          <a:prstGeom prst="rect">
            <a:avLst/>
          </a:prstGeom>
          <a:noFill/>
          <a:ln w="9525">
            <a:noFill/>
            <a:miter lim="800000"/>
            <a:headEnd/>
            <a:tailEnd/>
          </a:ln>
        </p:spPr>
      </p:pic>
      <p:pic>
        <p:nvPicPr>
          <p:cNvPr id="53256" name="图片 14"/>
          <p:cNvPicPr>
            <a:picLocks noChangeAspect="1"/>
          </p:cNvPicPr>
          <p:nvPr/>
        </p:nvPicPr>
        <p:blipFill>
          <a:blip r:embed="rId1"/>
          <a:srcRect t="3517" b="4341"/>
          <a:stretch>
            <a:fillRect/>
          </a:stretch>
        </p:blipFill>
        <p:spPr bwMode="auto">
          <a:xfrm>
            <a:off x="6459538" y="1479550"/>
            <a:ext cx="1341437" cy="946150"/>
          </a:xfrm>
          <a:prstGeom prst="rect">
            <a:avLst/>
          </a:prstGeom>
          <a:noFill/>
          <a:ln w="9525">
            <a:noFill/>
            <a:miter lim="800000"/>
            <a:headEnd/>
            <a:tailEnd/>
          </a:ln>
        </p:spPr>
      </p:pic>
      <p:sp>
        <p:nvSpPr>
          <p:cNvPr id="53257" name="矩形 15"/>
          <p:cNvSpPr>
            <a:spLocks noChangeArrowheads="1"/>
          </p:cNvSpPr>
          <p:nvPr/>
        </p:nvSpPr>
        <p:spPr bwMode="auto">
          <a:xfrm>
            <a:off x="6562725" y="2449513"/>
            <a:ext cx="1352550" cy="339725"/>
          </a:xfrm>
          <a:prstGeom prst="rect">
            <a:avLst/>
          </a:prstGeom>
          <a:noFill/>
          <a:ln w="9525">
            <a:noFill/>
            <a:miter lim="800000"/>
          </a:ln>
        </p:spPr>
        <p:txBody>
          <a:bodyPr>
            <a:spAutoFit/>
          </a:bodyPr>
          <a:lstStyle/>
          <a:p>
            <a:r>
              <a:rPr lang="zh-CN" altLang="en-US" sz="1600">
                <a:latin typeface="微软雅黑" panose="020B0503020204020204" pitchFamily="34" charset="-122"/>
                <a:ea typeface="微软雅黑" panose="020B0503020204020204" pitchFamily="34" charset="-122"/>
              </a:rPr>
              <a:t>管理客户端</a:t>
            </a:r>
            <a:endParaRPr lang="zh-CN" altLang="en-US" sz="1600">
              <a:latin typeface="微软雅黑" panose="020B0503020204020204" pitchFamily="34" charset="-122"/>
              <a:ea typeface="微软雅黑" panose="020B0503020204020204" pitchFamily="34" charset="-122"/>
            </a:endParaRPr>
          </a:p>
        </p:txBody>
      </p:sp>
      <p:sp>
        <p:nvSpPr>
          <p:cNvPr id="17" name="云形 16"/>
          <p:cNvSpPr/>
          <p:nvPr/>
        </p:nvSpPr>
        <p:spPr>
          <a:xfrm>
            <a:off x="1385888" y="3122613"/>
            <a:ext cx="3243262" cy="560387"/>
          </a:xfrm>
          <a:prstGeom prst="cloud">
            <a:avLst/>
          </a:prstGeom>
          <a:solidFill>
            <a:schemeClr val="accent1">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r>
              <a:rPr lang="zh-CN" altLang="en-US" sz="2000" dirty="0">
                <a:latin typeface="楷体" panose="02010609060101010101" pitchFamily="49" charset="-122"/>
                <a:ea typeface="楷体" panose="02010609060101010101" pitchFamily="49" charset="-122"/>
              </a:rPr>
              <a:t>局域网</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公网</a:t>
            </a:r>
            <a:endParaRPr lang="zh-CN" altLang="en-US" sz="2000" dirty="0">
              <a:latin typeface="楷体" panose="02010609060101010101" pitchFamily="49" charset="-122"/>
              <a:ea typeface="楷体" panose="02010609060101010101" pitchFamily="49" charset="-122"/>
            </a:endParaRPr>
          </a:p>
        </p:txBody>
      </p:sp>
      <p:sp>
        <p:nvSpPr>
          <p:cNvPr id="18" name="左大括号 17"/>
          <p:cNvSpPr/>
          <p:nvPr/>
        </p:nvSpPr>
        <p:spPr>
          <a:xfrm rot="16200000">
            <a:off x="4814888" y="-1220788"/>
            <a:ext cx="560388" cy="8285163"/>
          </a:xfrm>
          <a:prstGeom prst="leftBrace">
            <a:avLst>
              <a:gd name="adj1" fmla="val 24409"/>
              <a:gd name="adj2" fmla="val 22260"/>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53260" name="文本框 18"/>
          <p:cNvSpPr txBox="1">
            <a:spLocks noChangeArrowheads="1"/>
          </p:cNvSpPr>
          <p:nvPr/>
        </p:nvSpPr>
        <p:spPr bwMode="auto">
          <a:xfrm>
            <a:off x="8331200" y="1835150"/>
            <a:ext cx="1377950" cy="460375"/>
          </a:xfrm>
          <a:prstGeom prst="rect">
            <a:avLst/>
          </a:prstGeom>
          <a:noFill/>
          <a:ln w="9525">
            <a:noFill/>
            <a:miter lim="800000"/>
          </a:ln>
        </p:spPr>
        <p:txBody>
          <a:bodyPr>
            <a:spAutoFit/>
          </a:bodyPr>
          <a:lstStyle/>
          <a:p>
            <a:r>
              <a:rPr lang="en-US" altLang="zh-CN" sz="2400">
                <a:latin typeface="Calibri" panose="020F0502020204030204" pitchFamily="34" charset="0"/>
                <a:ea typeface="宋体" panose="02010600030101010101" pitchFamily="2" charset="-122"/>
              </a:rPr>
              <a:t>……</a:t>
            </a:r>
            <a:endParaRPr lang="zh-CN" altLang="en-US" sz="2400">
              <a:latin typeface="Calibri" panose="020F0502020204030204" pitchFamily="34" charset="0"/>
              <a:ea typeface="宋体" panose="02010600030101010101" pitchFamily="2" charset="-122"/>
            </a:endParaRPr>
          </a:p>
        </p:txBody>
      </p:sp>
      <p:pic>
        <p:nvPicPr>
          <p:cNvPr id="53261" name="图片 20"/>
          <p:cNvPicPr>
            <a:picLocks noChangeAspect="1"/>
          </p:cNvPicPr>
          <p:nvPr/>
        </p:nvPicPr>
        <p:blipFill>
          <a:blip r:embed="rId4"/>
          <a:srcRect/>
          <a:stretch>
            <a:fillRect/>
          </a:stretch>
        </p:blipFill>
        <p:spPr bwMode="auto">
          <a:xfrm>
            <a:off x="8045450" y="5489575"/>
            <a:ext cx="801688" cy="409575"/>
          </a:xfrm>
          <a:prstGeom prst="rect">
            <a:avLst/>
          </a:prstGeom>
          <a:noFill/>
          <a:ln w="9525">
            <a:noFill/>
            <a:miter lim="800000"/>
            <a:headEnd/>
            <a:tailEnd/>
          </a:ln>
        </p:spPr>
      </p:pic>
      <p:sp>
        <p:nvSpPr>
          <p:cNvPr id="22" name="加号 21"/>
          <p:cNvSpPr/>
          <p:nvPr/>
        </p:nvSpPr>
        <p:spPr>
          <a:xfrm>
            <a:off x="8253413" y="5121275"/>
            <a:ext cx="338137" cy="271463"/>
          </a:xfrm>
          <a:prstGeom prst="mathPlus">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zh-CN" altLang="en-US" sz="1400"/>
          </a:p>
        </p:txBody>
      </p:sp>
      <p:grpSp>
        <p:nvGrpSpPr>
          <p:cNvPr id="53263" name="组合 22"/>
          <p:cNvGrpSpPr/>
          <p:nvPr/>
        </p:nvGrpSpPr>
        <p:grpSpPr bwMode="auto">
          <a:xfrm>
            <a:off x="7631113" y="4316413"/>
            <a:ext cx="1744662" cy="774700"/>
            <a:chOff x="10279978" y="5648511"/>
            <a:chExt cx="2402227" cy="972428"/>
          </a:xfrm>
        </p:grpSpPr>
        <p:sp>
          <p:nvSpPr>
            <p:cNvPr id="53277" name="文本框 23"/>
            <p:cNvSpPr txBox="1">
              <a:spLocks noChangeArrowheads="1"/>
            </p:cNvSpPr>
            <p:nvPr/>
          </p:nvSpPr>
          <p:spPr bwMode="auto">
            <a:xfrm>
              <a:off x="10914545" y="6292874"/>
              <a:ext cx="1767660" cy="328065"/>
            </a:xfrm>
            <a:prstGeom prst="rect">
              <a:avLst/>
            </a:prstGeom>
            <a:noFill/>
            <a:ln w="9525">
              <a:noFill/>
              <a:miter lim="800000"/>
            </a:ln>
          </p:spPr>
          <p:txBody>
            <a:bodyPr>
              <a:spAutoFit/>
            </a:bodyPr>
            <a:lstStyle/>
            <a:p>
              <a:pPr algn="ctr"/>
              <a:r>
                <a:rPr lang="en-US" altLang="zh-CN" sz="1100">
                  <a:latin typeface="微软雅黑" panose="020B0503020204020204" pitchFamily="34" charset="-122"/>
                  <a:ea typeface="微软雅黑" panose="020B0503020204020204" pitchFamily="34" charset="-122"/>
                </a:rPr>
                <a:t>LED</a:t>
              </a:r>
              <a:r>
                <a:rPr lang="zh-CN" altLang="en-US" sz="1100">
                  <a:latin typeface="微软雅黑" panose="020B0503020204020204" pitchFamily="34" charset="-122"/>
                  <a:ea typeface="微软雅黑" panose="020B0503020204020204" pitchFamily="34" charset="-122"/>
                </a:rPr>
                <a:t>显示屏</a:t>
              </a:r>
              <a:endParaRPr lang="zh-CN" altLang="en-US" sz="1100">
                <a:latin typeface="微软雅黑" panose="020B0503020204020204" pitchFamily="34" charset="-122"/>
                <a:ea typeface="微软雅黑" panose="020B0503020204020204" pitchFamily="34" charset="-122"/>
              </a:endParaRPr>
            </a:p>
          </p:txBody>
        </p:sp>
        <p:pic>
          <p:nvPicPr>
            <p:cNvPr id="53278" name="图片 24"/>
            <p:cNvPicPr>
              <a:picLocks noChangeAspect="1"/>
            </p:cNvPicPr>
            <p:nvPr/>
          </p:nvPicPr>
          <p:blipFill>
            <a:blip r:embed="rId5"/>
            <a:srcRect/>
            <a:stretch>
              <a:fillRect/>
            </a:stretch>
          </p:blipFill>
          <p:spPr bwMode="auto">
            <a:xfrm>
              <a:off x="10279978" y="5661747"/>
              <a:ext cx="1087698" cy="748072"/>
            </a:xfrm>
            <a:prstGeom prst="rect">
              <a:avLst/>
            </a:prstGeom>
            <a:noFill/>
            <a:ln w="9525">
              <a:noFill/>
              <a:miter lim="800000"/>
              <a:headEnd/>
              <a:tailEnd/>
            </a:ln>
          </p:spPr>
        </p:pic>
        <p:pic>
          <p:nvPicPr>
            <p:cNvPr id="53279" name="图片 25"/>
            <p:cNvPicPr>
              <a:picLocks noChangeAspect="1"/>
            </p:cNvPicPr>
            <p:nvPr/>
          </p:nvPicPr>
          <p:blipFill>
            <a:blip r:embed="rId6"/>
            <a:srcRect t="1732" b="3001"/>
            <a:stretch>
              <a:fillRect/>
            </a:stretch>
          </p:blipFill>
          <p:spPr bwMode="auto">
            <a:xfrm>
              <a:off x="11320636" y="5648511"/>
              <a:ext cx="976568" cy="640124"/>
            </a:xfrm>
            <a:prstGeom prst="rect">
              <a:avLst/>
            </a:prstGeom>
            <a:noFill/>
            <a:ln w="9525">
              <a:noFill/>
              <a:miter lim="800000"/>
              <a:headEnd/>
              <a:tailEnd/>
            </a:ln>
          </p:spPr>
        </p:pic>
        <p:sp>
          <p:nvSpPr>
            <p:cNvPr id="53280" name="文本框 26"/>
            <p:cNvSpPr txBox="1">
              <a:spLocks noChangeArrowheads="1"/>
            </p:cNvSpPr>
            <p:nvPr/>
          </p:nvSpPr>
          <p:spPr bwMode="auto">
            <a:xfrm>
              <a:off x="10408777" y="6288635"/>
              <a:ext cx="837551" cy="328065"/>
            </a:xfrm>
            <a:prstGeom prst="rect">
              <a:avLst/>
            </a:prstGeom>
            <a:noFill/>
            <a:ln w="9525">
              <a:noFill/>
              <a:miter lim="800000"/>
            </a:ln>
          </p:spPr>
          <p:txBody>
            <a:bodyPr>
              <a:spAutoFit/>
            </a:bodyPr>
            <a:lstStyle/>
            <a:p>
              <a:pPr algn="ctr"/>
              <a:r>
                <a:rPr lang="zh-CN" altLang="en-US" sz="1100">
                  <a:latin typeface="微软雅黑" panose="020B0503020204020204" pitchFamily="34" charset="-122"/>
                  <a:ea typeface="微软雅黑" panose="020B0503020204020204" pitchFamily="34" charset="-122"/>
                </a:rPr>
                <a:t>监视器</a:t>
              </a:r>
              <a:endParaRPr lang="zh-CN" altLang="en-US" sz="1100">
                <a:latin typeface="微软雅黑" panose="020B0503020204020204" pitchFamily="34" charset="-122"/>
                <a:ea typeface="微软雅黑" panose="020B0503020204020204" pitchFamily="34" charset="-122"/>
              </a:endParaRPr>
            </a:p>
          </p:txBody>
        </p:sp>
      </p:grpSp>
      <p:pic>
        <p:nvPicPr>
          <p:cNvPr id="53264" name="图片 27"/>
          <p:cNvPicPr>
            <a:picLocks noChangeAspect="1" noChangeArrowheads="1"/>
          </p:cNvPicPr>
          <p:nvPr/>
        </p:nvPicPr>
        <p:blipFill>
          <a:blip r:embed="rId7"/>
          <a:srcRect/>
          <a:stretch>
            <a:fillRect/>
          </a:stretch>
        </p:blipFill>
        <p:spPr bwMode="auto">
          <a:xfrm>
            <a:off x="1639888" y="4441825"/>
            <a:ext cx="635000" cy="1619250"/>
          </a:xfrm>
          <a:prstGeom prst="rect">
            <a:avLst/>
          </a:prstGeom>
          <a:noFill/>
          <a:ln w="9525">
            <a:noFill/>
            <a:miter lim="800000"/>
            <a:headEnd/>
            <a:tailEnd/>
          </a:ln>
        </p:spPr>
      </p:pic>
      <p:sp>
        <p:nvSpPr>
          <p:cNvPr id="53265" name="矩形 28"/>
          <p:cNvSpPr>
            <a:spLocks noChangeArrowheads="1"/>
          </p:cNvSpPr>
          <p:nvPr/>
        </p:nvSpPr>
        <p:spPr bwMode="auto">
          <a:xfrm>
            <a:off x="1173163" y="6061075"/>
            <a:ext cx="1389062" cy="585788"/>
          </a:xfrm>
          <a:prstGeom prst="rect">
            <a:avLst/>
          </a:prstGeom>
          <a:noFill/>
          <a:ln w="9525">
            <a:noFill/>
            <a:miter lim="800000"/>
          </a:ln>
        </p:spPr>
        <p:txBody>
          <a:bodyPr>
            <a:spAutoFit/>
          </a:bodyPr>
          <a:lstStyle/>
          <a:p>
            <a:pPr algn="ctr"/>
            <a:r>
              <a:rPr lang="zh-CN" altLang="en-US" sz="1600">
                <a:solidFill>
                  <a:srgbClr val="C00000"/>
                </a:solidFill>
                <a:latin typeface="微软雅黑" panose="020B0503020204020204" pitchFamily="34" charset="-122"/>
                <a:ea typeface="微软雅黑" panose="020B0503020204020204" pitchFamily="34" charset="-122"/>
              </a:rPr>
              <a:t>单目</a:t>
            </a:r>
            <a:r>
              <a:rPr lang="zh-CN" altLang="en-US" sz="1600">
                <a:latin typeface="微软雅黑" panose="020B0503020204020204" pitchFamily="34" charset="-122"/>
                <a:ea typeface="微软雅黑" panose="020B0503020204020204" pitchFamily="34" charset="-122"/>
              </a:rPr>
              <a:t>智能信息发布屏</a:t>
            </a:r>
            <a:endParaRPr lang="zh-CN" altLang="en-US" sz="1600">
              <a:latin typeface="微软雅黑" panose="020B0503020204020204" pitchFamily="34" charset="-122"/>
              <a:ea typeface="微软雅黑" panose="020B0503020204020204" pitchFamily="34" charset="-122"/>
            </a:endParaRPr>
          </a:p>
        </p:txBody>
      </p:sp>
      <p:sp>
        <p:nvSpPr>
          <p:cNvPr id="53266" name="矩形 29"/>
          <p:cNvSpPr>
            <a:spLocks noChangeArrowheads="1"/>
          </p:cNvSpPr>
          <p:nvPr/>
        </p:nvSpPr>
        <p:spPr bwMode="auto">
          <a:xfrm>
            <a:off x="2870200" y="6061075"/>
            <a:ext cx="1389063" cy="585788"/>
          </a:xfrm>
          <a:prstGeom prst="rect">
            <a:avLst/>
          </a:prstGeom>
          <a:noFill/>
          <a:ln w="9525">
            <a:noFill/>
            <a:miter lim="800000"/>
          </a:ln>
        </p:spPr>
        <p:txBody>
          <a:bodyPr>
            <a:spAutoFit/>
          </a:bodyPr>
          <a:lstStyle/>
          <a:p>
            <a:pPr algn="ctr"/>
            <a:r>
              <a:rPr lang="zh-CN" altLang="en-US" sz="1600">
                <a:solidFill>
                  <a:srgbClr val="C00000"/>
                </a:solidFill>
                <a:latin typeface="微软雅黑" panose="020B0503020204020204" pitchFamily="34" charset="-122"/>
                <a:ea typeface="微软雅黑" panose="020B0503020204020204" pitchFamily="34" charset="-122"/>
              </a:rPr>
              <a:t>双目</a:t>
            </a:r>
            <a:r>
              <a:rPr lang="zh-CN" altLang="en-US" sz="1600">
                <a:latin typeface="微软雅黑" panose="020B0503020204020204" pitchFamily="34" charset="-122"/>
                <a:ea typeface="微软雅黑" panose="020B0503020204020204" pitchFamily="34" charset="-122"/>
              </a:rPr>
              <a:t>智能信息发布屏</a:t>
            </a:r>
            <a:endParaRPr lang="zh-CN" altLang="en-US" sz="1600">
              <a:latin typeface="微软雅黑" panose="020B0503020204020204" pitchFamily="34" charset="-122"/>
              <a:ea typeface="微软雅黑" panose="020B0503020204020204" pitchFamily="34" charset="-122"/>
            </a:endParaRPr>
          </a:p>
        </p:txBody>
      </p:sp>
      <p:sp>
        <p:nvSpPr>
          <p:cNvPr id="53267" name="矩形 30"/>
          <p:cNvSpPr>
            <a:spLocks noChangeArrowheads="1"/>
          </p:cNvSpPr>
          <p:nvPr/>
        </p:nvSpPr>
        <p:spPr bwMode="auto">
          <a:xfrm>
            <a:off x="4568825" y="6061075"/>
            <a:ext cx="1389063" cy="585788"/>
          </a:xfrm>
          <a:prstGeom prst="rect">
            <a:avLst/>
          </a:prstGeom>
          <a:noFill/>
          <a:ln w="9525">
            <a:noFill/>
            <a:miter lim="800000"/>
          </a:ln>
        </p:spPr>
        <p:txBody>
          <a:bodyPr>
            <a:spAutoFit/>
          </a:bodyPr>
          <a:lstStyle/>
          <a:p>
            <a:pPr algn="ctr"/>
            <a:r>
              <a:rPr lang="zh-CN" altLang="en-US" sz="1600">
                <a:solidFill>
                  <a:srgbClr val="C00000"/>
                </a:solidFill>
                <a:latin typeface="微软雅黑" panose="020B0503020204020204" pitchFamily="34" charset="-122"/>
                <a:ea typeface="微软雅黑" panose="020B0503020204020204" pitchFamily="34" charset="-122"/>
              </a:rPr>
              <a:t>深眸</a:t>
            </a:r>
            <a:r>
              <a:rPr lang="zh-CN" altLang="en-US" sz="1600">
                <a:latin typeface="微软雅黑" panose="020B0503020204020204" pitchFamily="34" charset="-122"/>
                <a:ea typeface="微软雅黑" panose="020B0503020204020204" pitchFamily="34" charset="-122"/>
              </a:rPr>
              <a:t>智能信息发布屏</a:t>
            </a:r>
            <a:endParaRPr lang="zh-CN" altLang="en-US" sz="1600">
              <a:latin typeface="微软雅黑" panose="020B0503020204020204" pitchFamily="34" charset="-122"/>
              <a:ea typeface="微软雅黑" panose="020B0503020204020204" pitchFamily="34" charset="-122"/>
            </a:endParaRPr>
          </a:p>
        </p:txBody>
      </p:sp>
      <p:pic>
        <p:nvPicPr>
          <p:cNvPr id="53268" name="Picture 20" descr="C:\Users\yongmingming\Desktop\{4A5E1ED3-8C4D-4DD0-82D7-7E9383E86C21}.png"/>
          <p:cNvPicPr>
            <a:picLocks noChangeAspect="1" noChangeArrowheads="1"/>
          </p:cNvPicPr>
          <p:nvPr/>
        </p:nvPicPr>
        <p:blipFill>
          <a:blip r:embed="rId8"/>
          <a:srcRect/>
          <a:stretch>
            <a:fillRect/>
          </a:stretch>
        </p:blipFill>
        <p:spPr bwMode="auto">
          <a:xfrm>
            <a:off x="3160713" y="4154488"/>
            <a:ext cx="793750" cy="1906587"/>
          </a:xfrm>
          <a:prstGeom prst="rect">
            <a:avLst/>
          </a:prstGeom>
          <a:noFill/>
          <a:ln w="9525">
            <a:noFill/>
            <a:miter lim="800000"/>
            <a:headEnd/>
            <a:tailEnd/>
          </a:ln>
        </p:spPr>
      </p:pic>
      <p:pic>
        <p:nvPicPr>
          <p:cNvPr id="53269" name="图片 32"/>
          <p:cNvPicPr>
            <a:picLocks noChangeAspect="1" noChangeArrowheads="1"/>
          </p:cNvPicPr>
          <p:nvPr/>
        </p:nvPicPr>
        <p:blipFill>
          <a:blip r:embed="rId7"/>
          <a:srcRect/>
          <a:stretch>
            <a:fillRect/>
          </a:stretch>
        </p:blipFill>
        <p:spPr bwMode="auto">
          <a:xfrm>
            <a:off x="4846638" y="4441825"/>
            <a:ext cx="635000" cy="1619250"/>
          </a:xfrm>
          <a:prstGeom prst="rect">
            <a:avLst/>
          </a:prstGeom>
          <a:noFill/>
          <a:ln w="9525">
            <a:noFill/>
            <a:miter lim="800000"/>
            <a:headEnd/>
            <a:tailEnd/>
          </a:ln>
        </p:spPr>
      </p:pic>
      <p:sp>
        <p:nvSpPr>
          <p:cNvPr id="53270" name="矩形 33"/>
          <p:cNvSpPr>
            <a:spLocks noChangeArrowheads="1"/>
          </p:cNvSpPr>
          <p:nvPr/>
        </p:nvSpPr>
        <p:spPr bwMode="auto">
          <a:xfrm>
            <a:off x="6265863" y="6061075"/>
            <a:ext cx="1389062" cy="585788"/>
          </a:xfrm>
          <a:prstGeom prst="rect">
            <a:avLst/>
          </a:prstGeom>
          <a:noFill/>
          <a:ln w="9525">
            <a:noFill/>
            <a:miter lim="800000"/>
          </a:ln>
        </p:spPr>
        <p:txBody>
          <a:bodyPr>
            <a:spAutoFit/>
          </a:bodyPr>
          <a:lstStyle/>
          <a:p>
            <a:pPr algn="ctr"/>
            <a:r>
              <a:rPr lang="zh-CN" altLang="en-US" sz="1600">
                <a:solidFill>
                  <a:srgbClr val="C00000"/>
                </a:solidFill>
                <a:latin typeface="微软雅黑" panose="020B0503020204020204" pitchFamily="34" charset="-122"/>
                <a:ea typeface="微软雅黑" panose="020B0503020204020204" pitchFamily="34" charset="-122"/>
              </a:rPr>
              <a:t>安卓</a:t>
            </a:r>
            <a:r>
              <a:rPr lang="zh-CN" altLang="en-US" sz="1600">
                <a:latin typeface="微软雅黑" panose="020B0503020204020204" pitchFamily="34" charset="-122"/>
                <a:ea typeface="微软雅黑" panose="020B0503020204020204" pitchFamily="34" charset="-122"/>
              </a:rPr>
              <a:t>普通信息发布屏</a:t>
            </a:r>
            <a:endParaRPr lang="zh-CN" altLang="en-US" sz="1600">
              <a:latin typeface="微软雅黑" panose="020B0503020204020204" pitchFamily="34" charset="-122"/>
              <a:ea typeface="微软雅黑" panose="020B0503020204020204" pitchFamily="34" charset="-122"/>
            </a:endParaRPr>
          </a:p>
        </p:txBody>
      </p:sp>
      <p:sp>
        <p:nvSpPr>
          <p:cNvPr id="53271" name="文本框 34"/>
          <p:cNvSpPr txBox="1">
            <a:spLocks noChangeArrowheads="1"/>
          </p:cNvSpPr>
          <p:nvPr/>
        </p:nvSpPr>
        <p:spPr bwMode="auto">
          <a:xfrm>
            <a:off x="9866313" y="3162300"/>
            <a:ext cx="1658937" cy="368300"/>
          </a:xfrm>
          <a:prstGeom prst="rect">
            <a:avLst/>
          </a:prstGeom>
          <a:noFill/>
          <a:ln w="9525">
            <a:noFill/>
            <a:miter lim="800000"/>
          </a:ln>
        </p:spPr>
        <p:txBody>
          <a:bodyPr>
            <a:spAutoFit/>
          </a:bodyPr>
          <a:lstStyle/>
          <a:p>
            <a:r>
              <a:rPr lang="zh-CN" altLang="en-US">
                <a:latin typeface="楷体" panose="02010609060101010101" pitchFamily="49" charset="-122"/>
                <a:ea typeface="楷体" panose="02010609060101010101" pitchFamily="49" charset="-122"/>
              </a:rPr>
              <a:t>传输网络</a:t>
            </a:r>
            <a:endParaRPr lang="zh-CN" altLang="en-US">
              <a:latin typeface="楷体" panose="02010609060101010101" pitchFamily="49" charset="-122"/>
              <a:ea typeface="楷体" panose="02010609060101010101" pitchFamily="49" charset="-122"/>
            </a:endParaRPr>
          </a:p>
        </p:txBody>
      </p:sp>
      <p:sp>
        <p:nvSpPr>
          <p:cNvPr id="53272" name="矩形 35"/>
          <p:cNvSpPr>
            <a:spLocks noChangeArrowheads="1"/>
          </p:cNvSpPr>
          <p:nvPr/>
        </p:nvSpPr>
        <p:spPr bwMode="auto">
          <a:xfrm>
            <a:off x="7751763" y="6049963"/>
            <a:ext cx="1389062" cy="584200"/>
          </a:xfrm>
          <a:prstGeom prst="rect">
            <a:avLst/>
          </a:prstGeom>
          <a:noFill/>
          <a:ln w="9525">
            <a:noFill/>
            <a:miter lim="800000"/>
          </a:ln>
        </p:spPr>
        <p:txBody>
          <a:bodyPr>
            <a:spAutoFit/>
          </a:bodyPr>
          <a:lstStyle/>
          <a:p>
            <a:pPr algn="ctr"/>
            <a:r>
              <a:rPr lang="zh-CN" altLang="en-US" sz="1600">
                <a:latin typeface="微软雅黑" panose="020B0503020204020204" pitchFamily="34" charset="-122"/>
                <a:ea typeface="微软雅黑" panose="020B0503020204020204" pitchFamily="34" charset="-122"/>
              </a:rPr>
              <a:t>信息发布盒</a:t>
            </a:r>
            <a:r>
              <a:rPr lang="en-US" altLang="zh-CN" sz="1600">
                <a:latin typeface="微软雅黑" panose="020B0503020204020204" pitchFamily="34" charset="-122"/>
                <a:ea typeface="微软雅黑" panose="020B0503020204020204" pitchFamily="34" charset="-122"/>
              </a:rPr>
              <a:t>DS-D60C/A</a:t>
            </a:r>
            <a:endParaRPr lang="zh-CN" altLang="en-US" sz="1600">
              <a:latin typeface="微软雅黑" panose="020B0503020204020204" pitchFamily="34" charset="-122"/>
              <a:ea typeface="微软雅黑" panose="020B0503020204020204" pitchFamily="34" charset="-122"/>
            </a:endParaRPr>
          </a:p>
        </p:txBody>
      </p:sp>
      <p:sp>
        <p:nvSpPr>
          <p:cNvPr id="53273" name="文本框 36"/>
          <p:cNvSpPr txBox="1">
            <a:spLocks noChangeArrowheads="1"/>
          </p:cNvSpPr>
          <p:nvPr/>
        </p:nvSpPr>
        <p:spPr bwMode="auto">
          <a:xfrm>
            <a:off x="9925050" y="4935538"/>
            <a:ext cx="1033463" cy="369887"/>
          </a:xfrm>
          <a:prstGeom prst="rect">
            <a:avLst/>
          </a:prstGeom>
          <a:noFill/>
          <a:ln w="9525">
            <a:noFill/>
            <a:miter lim="800000"/>
          </a:ln>
        </p:spPr>
        <p:txBody>
          <a:bodyPr>
            <a:spAutoFit/>
          </a:bodyPr>
          <a:lstStyle/>
          <a:p>
            <a:r>
              <a:rPr lang="zh-CN" altLang="en-US">
                <a:latin typeface="楷体" panose="02010609060101010101" pitchFamily="49" charset="-122"/>
                <a:ea typeface="楷体" panose="02010609060101010101" pitchFamily="49" charset="-122"/>
              </a:rPr>
              <a:t>显示层</a:t>
            </a:r>
            <a:endParaRPr lang="zh-CN" altLang="en-US">
              <a:latin typeface="楷体" panose="02010609060101010101" pitchFamily="49" charset="-122"/>
              <a:ea typeface="楷体" panose="02010609060101010101" pitchFamily="49" charset="-122"/>
            </a:endParaRPr>
          </a:p>
        </p:txBody>
      </p:sp>
      <p:sp>
        <p:nvSpPr>
          <p:cNvPr id="53274" name="文本框 37"/>
          <p:cNvSpPr txBox="1">
            <a:spLocks noChangeArrowheads="1"/>
          </p:cNvSpPr>
          <p:nvPr/>
        </p:nvSpPr>
        <p:spPr bwMode="auto">
          <a:xfrm>
            <a:off x="9866313" y="1927225"/>
            <a:ext cx="1658937" cy="368300"/>
          </a:xfrm>
          <a:prstGeom prst="rect">
            <a:avLst/>
          </a:prstGeom>
          <a:noFill/>
          <a:ln w="9525">
            <a:noFill/>
            <a:miter lim="800000"/>
          </a:ln>
        </p:spPr>
        <p:txBody>
          <a:bodyPr>
            <a:spAutoFit/>
          </a:bodyPr>
          <a:lstStyle/>
          <a:p>
            <a:r>
              <a:rPr lang="zh-CN" altLang="en-US">
                <a:latin typeface="楷体" panose="02010609060101010101" pitchFamily="49" charset="-122"/>
                <a:ea typeface="楷体" panose="02010609060101010101" pitchFamily="49" charset="-122"/>
              </a:rPr>
              <a:t>发布层</a:t>
            </a:r>
            <a:endParaRPr lang="zh-CN" altLang="en-US">
              <a:latin typeface="楷体" panose="02010609060101010101" pitchFamily="49" charset="-122"/>
              <a:ea typeface="楷体" panose="02010609060101010101" pitchFamily="49" charset="-122"/>
            </a:endParaRPr>
          </a:p>
        </p:txBody>
      </p:sp>
      <p:pic>
        <p:nvPicPr>
          <p:cNvPr id="53275" name="图片 38"/>
          <p:cNvPicPr>
            <a:picLocks noChangeAspect="1"/>
          </p:cNvPicPr>
          <p:nvPr/>
        </p:nvPicPr>
        <p:blipFill>
          <a:blip r:embed="rId9"/>
          <a:srcRect/>
          <a:stretch>
            <a:fillRect/>
          </a:stretch>
        </p:blipFill>
        <p:spPr bwMode="auto">
          <a:xfrm>
            <a:off x="6261100" y="5054600"/>
            <a:ext cx="663575" cy="414338"/>
          </a:xfrm>
          <a:prstGeom prst="rect">
            <a:avLst/>
          </a:prstGeom>
          <a:noFill/>
          <a:ln w="9525">
            <a:noFill/>
            <a:miter lim="800000"/>
            <a:headEnd/>
            <a:tailEnd/>
          </a:ln>
        </p:spPr>
      </p:pic>
      <p:pic>
        <p:nvPicPr>
          <p:cNvPr id="53276" name="图片 39"/>
          <p:cNvPicPr>
            <a:picLocks noChangeAspect="1"/>
          </p:cNvPicPr>
          <p:nvPr/>
        </p:nvPicPr>
        <p:blipFill>
          <a:blip r:embed="rId10"/>
          <a:srcRect/>
          <a:stretch>
            <a:fillRect/>
          </a:stretch>
        </p:blipFill>
        <p:spPr bwMode="auto">
          <a:xfrm>
            <a:off x="5629275" y="4481513"/>
            <a:ext cx="3221038" cy="1560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二、信息发布</a:t>
            </a:r>
            <a:r>
              <a:rPr lang="en-US" altLang="zh-CN" sz="2400" b="1">
                <a:solidFill>
                  <a:srgbClr val="404040"/>
                </a:solidFill>
                <a:latin typeface="微软雅黑" panose="020B0503020204020204" pitchFamily="34" charset="-122"/>
                <a:ea typeface="微软雅黑" panose="020B0503020204020204" pitchFamily="34" charset="-122"/>
              </a:rPr>
              <a:t>——</a:t>
            </a:r>
            <a:r>
              <a:rPr lang="zh-CN" altLang="en-US" sz="2400" b="1">
                <a:solidFill>
                  <a:srgbClr val="404040"/>
                </a:solidFill>
                <a:latin typeface="微软雅黑" panose="020B0503020204020204" pitchFamily="34" charset="-122"/>
                <a:ea typeface="微软雅黑" panose="020B0503020204020204" pitchFamily="34" charset="-122"/>
              </a:rPr>
              <a:t>节目发布</a:t>
            </a:r>
            <a:endParaRPr lang="zh-CN" altLang="en-US" sz="2400" b="1">
              <a:solidFill>
                <a:srgbClr val="404040"/>
              </a:solidFill>
              <a:latin typeface="微软雅黑" panose="020B0503020204020204" pitchFamily="34" charset="-122"/>
              <a:ea typeface="微软雅黑" panose="020B0503020204020204" pitchFamily="34" charset="-122"/>
            </a:endParaRPr>
          </a:p>
        </p:txBody>
      </p:sp>
      <p:pic>
        <p:nvPicPr>
          <p:cNvPr id="55298" name="图片 2"/>
          <p:cNvPicPr>
            <a:picLocks noChangeAspect="1"/>
          </p:cNvPicPr>
          <p:nvPr/>
        </p:nvPicPr>
        <p:blipFill>
          <a:blip r:embed="rId1"/>
          <a:srcRect t="28603" r="13303"/>
          <a:stretch>
            <a:fillRect/>
          </a:stretch>
        </p:blipFill>
        <p:spPr bwMode="auto">
          <a:xfrm>
            <a:off x="947738" y="5826125"/>
            <a:ext cx="10213975" cy="747713"/>
          </a:xfrm>
          <a:prstGeom prst="rect">
            <a:avLst/>
          </a:prstGeom>
          <a:noFill/>
          <a:ln w="9525">
            <a:noFill/>
            <a:miter lim="800000"/>
            <a:headEnd/>
            <a:tailEnd/>
          </a:ln>
        </p:spPr>
      </p:pic>
      <p:cxnSp>
        <p:nvCxnSpPr>
          <p:cNvPr id="55299" name="AutoShape 11"/>
          <p:cNvCxnSpPr>
            <a:cxnSpLocks noChangeShapeType="1"/>
            <a:stCxn id="22" idx="3"/>
            <a:endCxn id="18" idx="1"/>
          </p:cNvCxnSpPr>
          <p:nvPr/>
        </p:nvCxnSpPr>
        <p:spPr bwMode="gray">
          <a:xfrm flipV="1">
            <a:off x="2528888" y="3182938"/>
            <a:ext cx="504825" cy="428625"/>
          </a:xfrm>
          <a:prstGeom prst="bentConnector3">
            <a:avLst>
              <a:gd name="adj1" fmla="val 50000"/>
            </a:avLst>
          </a:prstGeom>
          <a:noFill/>
          <a:ln w="9525">
            <a:solidFill>
              <a:schemeClr val="tx1"/>
            </a:solidFill>
            <a:miter lim="800000"/>
            <a:tailEnd type="triangle" w="med" len="med"/>
          </a:ln>
        </p:spPr>
      </p:cxnSp>
      <p:cxnSp>
        <p:nvCxnSpPr>
          <p:cNvPr id="55300" name="AutoShape 12"/>
          <p:cNvCxnSpPr>
            <a:cxnSpLocks noChangeShapeType="1"/>
            <a:stCxn id="15" idx="3"/>
            <a:endCxn id="12" idx="1"/>
          </p:cNvCxnSpPr>
          <p:nvPr/>
        </p:nvCxnSpPr>
        <p:spPr bwMode="gray">
          <a:xfrm flipV="1">
            <a:off x="6880225" y="2244725"/>
            <a:ext cx="415925" cy="504825"/>
          </a:xfrm>
          <a:prstGeom prst="bentConnector3">
            <a:avLst>
              <a:gd name="adj1" fmla="val 50000"/>
            </a:avLst>
          </a:prstGeom>
          <a:noFill/>
          <a:ln w="9525">
            <a:solidFill>
              <a:schemeClr val="tx1"/>
            </a:solidFill>
            <a:miter lim="800000"/>
            <a:tailEnd type="triangle" w="med" len="med"/>
          </a:ln>
        </p:spPr>
      </p:cxnSp>
      <p:cxnSp>
        <p:nvCxnSpPr>
          <p:cNvPr id="55301" name="AutoShape 13"/>
          <p:cNvCxnSpPr>
            <a:cxnSpLocks noChangeShapeType="1"/>
            <a:stCxn id="18" idx="3"/>
            <a:endCxn id="15" idx="1"/>
          </p:cNvCxnSpPr>
          <p:nvPr/>
        </p:nvCxnSpPr>
        <p:spPr bwMode="gray">
          <a:xfrm flipV="1">
            <a:off x="4756150" y="2749550"/>
            <a:ext cx="390525" cy="433388"/>
          </a:xfrm>
          <a:prstGeom prst="bentConnector3">
            <a:avLst>
              <a:gd name="adj1" fmla="val 50000"/>
            </a:avLst>
          </a:prstGeom>
          <a:noFill/>
          <a:ln w="9525">
            <a:solidFill>
              <a:schemeClr val="tx1"/>
            </a:solidFill>
            <a:miter lim="800000"/>
            <a:tailEnd type="triangle" w="med" len="med"/>
          </a:ln>
        </p:spPr>
      </p:cxnSp>
      <p:cxnSp>
        <p:nvCxnSpPr>
          <p:cNvPr id="55302" name="AutoShape 14"/>
          <p:cNvCxnSpPr>
            <a:cxnSpLocks noChangeShapeType="1"/>
            <a:stCxn id="12" idx="3"/>
            <a:endCxn id="9" idx="1"/>
          </p:cNvCxnSpPr>
          <p:nvPr/>
        </p:nvCxnSpPr>
        <p:spPr bwMode="gray">
          <a:xfrm flipV="1">
            <a:off x="9039225" y="1811338"/>
            <a:ext cx="392113" cy="433387"/>
          </a:xfrm>
          <a:prstGeom prst="bentConnector3">
            <a:avLst>
              <a:gd name="adj1" fmla="val 50000"/>
            </a:avLst>
          </a:prstGeom>
          <a:noFill/>
          <a:ln w="9525">
            <a:solidFill>
              <a:schemeClr val="tx1"/>
            </a:solidFill>
            <a:miter lim="800000"/>
            <a:tailEnd type="triangle" w="med" len="med"/>
          </a:ln>
        </p:spPr>
      </p:cxnSp>
      <p:grpSp>
        <p:nvGrpSpPr>
          <p:cNvPr id="55303" name="Group 15"/>
          <p:cNvGrpSpPr/>
          <p:nvPr/>
        </p:nvGrpSpPr>
        <p:grpSpPr bwMode="auto">
          <a:xfrm>
            <a:off x="9266238" y="871538"/>
            <a:ext cx="2049462" cy="2309812"/>
            <a:chOff x="4558" y="1570"/>
            <a:chExt cx="1056" cy="1451"/>
          </a:xfrm>
        </p:grpSpPr>
        <p:sp>
          <p:nvSpPr>
            <p:cNvPr id="9" name="AutoShape 16"/>
            <p:cNvSpPr>
              <a:spLocks noChangeArrowheads="1"/>
            </p:cNvSpPr>
            <p:nvPr/>
          </p:nvSpPr>
          <p:spPr bwMode="gray">
            <a:xfrm>
              <a:off x="4649" y="1570"/>
              <a:ext cx="886" cy="1180"/>
            </a:xfrm>
            <a:prstGeom prst="roundRect">
              <a:avLst>
                <a:gd name="adj" fmla="val 16667"/>
              </a:avLst>
            </a:prstGeom>
            <a:blipFill dpi="0" rotWithShape="1">
              <a:blip r:embed="rId2" cstate="print"/>
              <a:srcRect/>
              <a:stretch>
                <a:fillRect/>
              </a:stretch>
            </a:blipFill>
            <a:ln w="19050">
              <a:solidFill>
                <a:schemeClr val="bg2"/>
              </a:solidFill>
              <a:round/>
            </a:ln>
            <a:effectLst/>
          </p:spPr>
          <p:txBody>
            <a:bodyPr anchor="ctr"/>
            <a:lstStyle/>
            <a:p>
              <a:pPr algn="ctr" fontAlgn="auto">
                <a:spcBef>
                  <a:spcPts val="0"/>
                </a:spcBef>
                <a:spcAft>
                  <a:spcPts val="0"/>
                </a:spcAft>
                <a:defRPr/>
              </a:pPr>
              <a:r>
                <a:rPr kumimoji="1" lang="zh-CN" altLang="en-US" sz="2000" dirty="0">
                  <a:effectLst>
                    <a:outerShdw blurRad="38100" dist="38100" dir="2700000" algn="tl">
                      <a:srgbClr val="FFFFFF"/>
                    </a:outerShdw>
                  </a:effectLst>
                  <a:latin typeface="黑体" panose="02010609060101010101" pitchFamily="49" charset="-122"/>
                  <a:ea typeface="黑体" panose="02010609060101010101" pitchFamily="49" charset="-122"/>
                  <a:cs typeface="+mn-cs"/>
                </a:rPr>
                <a:t>节目发布</a:t>
              </a:r>
              <a:endParaRPr kumimoji="1" lang="en-US" altLang="ko-KR" sz="2000" dirty="0">
                <a:effectLst>
                  <a:outerShdw blurRad="38100" dist="38100" dir="2700000" algn="tl">
                    <a:srgbClr val="FFFFFF"/>
                  </a:outerShdw>
                </a:effectLst>
                <a:latin typeface="黑体" panose="02010609060101010101" pitchFamily="49" charset="-122"/>
                <a:ea typeface="黑体" panose="02010609060101010101" pitchFamily="49" charset="-122"/>
                <a:cs typeface="+mn-cs"/>
              </a:endParaRPr>
            </a:p>
          </p:txBody>
        </p:sp>
        <p:pic>
          <p:nvPicPr>
            <p:cNvPr id="55319" name="Picture 17" descr="shadow"/>
            <p:cNvPicPr>
              <a:picLocks noChangeAspect="1" noChangeArrowheads="1"/>
            </p:cNvPicPr>
            <p:nvPr/>
          </p:nvPicPr>
          <p:blipFill>
            <a:blip r:embed="rId3"/>
            <a:srcRect/>
            <a:stretch>
              <a:fillRect/>
            </a:stretch>
          </p:blipFill>
          <p:spPr bwMode="gray">
            <a:xfrm>
              <a:off x="4558" y="2885"/>
              <a:ext cx="1056" cy="136"/>
            </a:xfrm>
            <a:prstGeom prst="rect">
              <a:avLst/>
            </a:prstGeom>
            <a:noFill/>
            <a:ln w="9525">
              <a:noFill/>
              <a:miter lim="800000"/>
              <a:headEnd/>
              <a:tailEnd/>
            </a:ln>
          </p:spPr>
        </p:pic>
      </p:grpSp>
      <p:grpSp>
        <p:nvGrpSpPr>
          <p:cNvPr id="55304" name="Group 18"/>
          <p:cNvGrpSpPr/>
          <p:nvPr/>
        </p:nvGrpSpPr>
        <p:grpSpPr bwMode="auto">
          <a:xfrm>
            <a:off x="7153275" y="1304925"/>
            <a:ext cx="2051050" cy="2309813"/>
            <a:chOff x="3470" y="1570"/>
            <a:chExt cx="1056" cy="1451"/>
          </a:xfrm>
        </p:grpSpPr>
        <p:sp>
          <p:nvSpPr>
            <p:cNvPr id="12" name="AutoShape 19"/>
            <p:cNvSpPr>
              <a:spLocks noChangeArrowheads="1"/>
            </p:cNvSpPr>
            <p:nvPr/>
          </p:nvSpPr>
          <p:spPr bwMode="gray">
            <a:xfrm>
              <a:off x="3549" y="1570"/>
              <a:ext cx="886" cy="1180"/>
            </a:xfrm>
            <a:prstGeom prst="roundRect">
              <a:avLst>
                <a:gd name="adj" fmla="val 16667"/>
              </a:avLst>
            </a:prstGeom>
            <a:blipFill dpi="0" rotWithShape="1">
              <a:blip r:embed="rId4" cstate="print"/>
              <a:srcRect/>
              <a:stretch>
                <a:fillRect/>
              </a:stretch>
            </a:blipFill>
            <a:ln w="19050">
              <a:solidFill>
                <a:schemeClr val="bg2"/>
              </a:solidFill>
              <a:round/>
            </a:ln>
            <a:effectLst/>
          </p:spPr>
          <p:txBody>
            <a:bodyPr anchor="ctr"/>
            <a:lstStyle/>
            <a:p>
              <a:pPr algn="ctr" fontAlgn="auto">
                <a:spcBef>
                  <a:spcPts val="0"/>
                </a:spcBef>
                <a:spcAft>
                  <a:spcPts val="0"/>
                </a:spcAft>
                <a:defRPr/>
              </a:pPr>
              <a:r>
                <a:rPr kumimoji="1" lang="zh-CN" altLang="en-US" sz="2000" dirty="0">
                  <a:effectLst>
                    <a:outerShdw blurRad="38100" dist="38100" dir="2700000" algn="tl">
                      <a:srgbClr val="FFFFFF"/>
                    </a:outerShdw>
                  </a:effectLst>
                  <a:latin typeface="黑体" panose="02010609060101010101" pitchFamily="49" charset="-122"/>
                  <a:ea typeface="黑体" panose="02010609060101010101" pitchFamily="49" charset="-122"/>
                  <a:cs typeface="+mn-cs"/>
                </a:rPr>
                <a:t>节目审核</a:t>
              </a:r>
              <a:endParaRPr kumimoji="1" lang="en-US" altLang="ko-KR" sz="2000" dirty="0">
                <a:effectLst>
                  <a:outerShdw blurRad="38100" dist="38100" dir="2700000" algn="tl">
                    <a:srgbClr val="FFFFFF"/>
                  </a:outerShdw>
                </a:effectLst>
                <a:latin typeface="黑体" panose="02010609060101010101" pitchFamily="49" charset="-122"/>
                <a:ea typeface="黑体" panose="02010609060101010101" pitchFamily="49" charset="-122"/>
                <a:cs typeface="+mn-cs"/>
              </a:endParaRPr>
            </a:p>
          </p:txBody>
        </p:sp>
        <p:pic>
          <p:nvPicPr>
            <p:cNvPr id="55317" name="Picture 20" descr="shadow"/>
            <p:cNvPicPr>
              <a:picLocks noChangeAspect="1" noChangeArrowheads="1"/>
            </p:cNvPicPr>
            <p:nvPr/>
          </p:nvPicPr>
          <p:blipFill>
            <a:blip r:embed="rId3"/>
            <a:srcRect/>
            <a:stretch>
              <a:fillRect/>
            </a:stretch>
          </p:blipFill>
          <p:spPr bwMode="gray">
            <a:xfrm>
              <a:off x="3470" y="2885"/>
              <a:ext cx="1056" cy="136"/>
            </a:xfrm>
            <a:prstGeom prst="rect">
              <a:avLst/>
            </a:prstGeom>
            <a:noFill/>
            <a:ln w="9525">
              <a:noFill/>
              <a:miter lim="800000"/>
              <a:headEnd/>
              <a:tailEnd/>
            </a:ln>
          </p:spPr>
        </p:pic>
      </p:grpSp>
      <p:grpSp>
        <p:nvGrpSpPr>
          <p:cNvPr id="55305" name="Group 21"/>
          <p:cNvGrpSpPr/>
          <p:nvPr/>
        </p:nvGrpSpPr>
        <p:grpSpPr bwMode="auto">
          <a:xfrm>
            <a:off x="4983163" y="1808163"/>
            <a:ext cx="2051050" cy="2311400"/>
            <a:chOff x="2352" y="1569"/>
            <a:chExt cx="1056" cy="1452"/>
          </a:xfrm>
        </p:grpSpPr>
        <p:sp>
          <p:nvSpPr>
            <p:cNvPr id="15" name="AutoShape 22"/>
            <p:cNvSpPr>
              <a:spLocks noChangeArrowheads="1"/>
            </p:cNvSpPr>
            <p:nvPr/>
          </p:nvSpPr>
          <p:spPr bwMode="gray">
            <a:xfrm>
              <a:off x="2436" y="1569"/>
              <a:ext cx="887" cy="1182"/>
            </a:xfrm>
            <a:prstGeom prst="roundRect">
              <a:avLst>
                <a:gd name="adj" fmla="val 16667"/>
              </a:avLst>
            </a:prstGeom>
            <a:blipFill dpi="0" rotWithShape="1">
              <a:blip r:embed="rId5" cstate="print"/>
              <a:srcRect/>
              <a:stretch>
                <a:fillRect/>
              </a:stretch>
            </a:blipFill>
            <a:ln w="19050">
              <a:solidFill>
                <a:schemeClr val="bg2"/>
              </a:solidFill>
              <a:round/>
            </a:ln>
            <a:effectLst/>
          </p:spPr>
          <p:txBody>
            <a:bodyPr anchor="ctr"/>
            <a:lstStyle/>
            <a:p>
              <a:pPr algn="ctr" fontAlgn="auto">
                <a:spcBef>
                  <a:spcPts val="0"/>
                </a:spcBef>
                <a:spcAft>
                  <a:spcPts val="0"/>
                </a:spcAft>
                <a:defRPr/>
              </a:pPr>
              <a:r>
                <a:rPr kumimoji="1" lang="zh-CN" altLang="en-US" sz="2000" dirty="0">
                  <a:effectLst>
                    <a:outerShdw blurRad="38100" dist="38100" dir="2700000" algn="tl">
                      <a:srgbClr val="FFFFFF"/>
                    </a:outerShdw>
                  </a:effectLst>
                  <a:latin typeface="黑体" panose="02010609060101010101" pitchFamily="49" charset="-122"/>
                  <a:ea typeface="黑体" panose="02010609060101010101" pitchFamily="49" charset="-122"/>
                  <a:cs typeface="+mn-cs"/>
                </a:rPr>
                <a:t>节目制作</a:t>
              </a:r>
              <a:endParaRPr kumimoji="1" lang="en-US" altLang="ko-KR" sz="2000" dirty="0">
                <a:effectLst>
                  <a:outerShdw blurRad="38100" dist="38100" dir="2700000" algn="tl">
                    <a:srgbClr val="FFFFFF"/>
                  </a:outerShdw>
                </a:effectLst>
                <a:latin typeface="黑体" panose="02010609060101010101" pitchFamily="49" charset="-122"/>
                <a:ea typeface="黑体" panose="02010609060101010101" pitchFamily="49" charset="-122"/>
                <a:cs typeface="+mn-cs"/>
              </a:endParaRPr>
            </a:p>
          </p:txBody>
        </p:sp>
        <p:pic>
          <p:nvPicPr>
            <p:cNvPr id="55315" name="Picture 23" descr="shadow"/>
            <p:cNvPicPr>
              <a:picLocks noChangeAspect="1" noChangeArrowheads="1"/>
            </p:cNvPicPr>
            <p:nvPr/>
          </p:nvPicPr>
          <p:blipFill>
            <a:blip r:embed="rId3"/>
            <a:srcRect/>
            <a:stretch>
              <a:fillRect/>
            </a:stretch>
          </p:blipFill>
          <p:spPr bwMode="gray">
            <a:xfrm>
              <a:off x="2352" y="2885"/>
              <a:ext cx="1056" cy="136"/>
            </a:xfrm>
            <a:prstGeom prst="rect">
              <a:avLst/>
            </a:prstGeom>
            <a:noFill/>
            <a:ln w="9525">
              <a:noFill/>
              <a:miter lim="800000"/>
              <a:headEnd/>
              <a:tailEnd/>
            </a:ln>
          </p:spPr>
        </p:pic>
      </p:grpSp>
      <p:grpSp>
        <p:nvGrpSpPr>
          <p:cNvPr id="55306" name="Group 24"/>
          <p:cNvGrpSpPr/>
          <p:nvPr/>
        </p:nvGrpSpPr>
        <p:grpSpPr bwMode="auto">
          <a:xfrm>
            <a:off x="2814638" y="2243138"/>
            <a:ext cx="2049462" cy="2311400"/>
            <a:chOff x="1235" y="1570"/>
            <a:chExt cx="1056" cy="1451"/>
          </a:xfrm>
        </p:grpSpPr>
        <p:sp>
          <p:nvSpPr>
            <p:cNvPr id="18" name="AutoShape 25"/>
            <p:cNvSpPr>
              <a:spLocks noChangeArrowheads="1"/>
            </p:cNvSpPr>
            <p:nvPr/>
          </p:nvSpPr>
          <p:spPr bwMode="gray">
            <a:xfrm>
              <a:off x="1348" y="1570"/>
              <a:ext cx="887" cy="1180"/>
            </a:xfrm>
            <a:prstGeom prst="roundRect">
              <a:avLst>
                <a:gd name="adj" fmla="val 16667"/>
              </a:avLst>
            </a:prstGeom>
            <a:blipFill dpi="0" rotWithShape="1">
              <a:blip r:embed="rId6" cstate="print"/>
              <a:srcRect/>
              <a:stretch>
                <a:fillRect/>
              </a:stretch>
            </a:blipFill>
            <a:ln w="19050">
              <a:solidFill>
                <a:schemeClr val="bg2"/>
              </a:solidFill>
              <a:round/>
            </a:ln>
            <a:effectLst/>
          </p:spPr>
          <p:txBody>
            <a:bodyPr anchor="ctr"/>
            <a:lstStyle/>
            <a:p>
              <a:pPr algn="ctr" fontAlgn="auto">
                <a:spcBef>
                  <a:spcPts val="0"/>
                </a:spcBef>
                <a:spcAft>
                  <a:spcPts val="0"/>
                </a:spcAft>
                <a:defRPr/>
              </a:pPr>
              <a:r>
                <a:rPr kumimoji="1" lang="zh-CN" altLang="en-US" sz="2000" dirty="0">
                  <a:effectLst>
                    <a:outerShdw blurRad="38100" dist="38100" dir="2700000" algn="tl">
                      <a:srgbClr val="FFFFFF"/>
                    </a:outerShdw>
                  </a:effectLst>
                  <a:latin typeface="黑体" panose="02010609060101010101" pitchFamily="49" charset="-122"/>
                  <a:ea typeface="黑体" panose="02010609060101010101" pitchFamily="49" charset="-122"/>
                  <a:cs typeface="+mn-cs"/>
                </a:rPr>
                <a:t>素材审核</a:t>
              </a:r>
              <a:endParaRPr kumimoji="1" lang="en-US" altLang="ko-KR" sz="2000" dirty="0">
                <a:effectLst>
                  <a:outerShdw blurRad="38100" dist="38100" dir="2700000" algn="tl">
                    <a:srgbClr val="FFFFFF"/>
                  </a:outerShdw>
                </a:effectLst>
                <a:latin typeface="黑体" panose="02010609060101010101" pitchFamily="49" charset="-122"/>
                <a:ea typeface="黑体" panose="02010609060101010101" pitchFamily="49" charset="-122"/>
                <a:cs typeface="+mn-cs"/>
              </a:endParaRPr>
            </a:p>
          </p:txBody>
        </p:sp>
        <p:pic>
          <p:nvPicPr>
            <p:cNvPr id="55313" name="Picture 26" descr="shadow"/>
            <p:cNvPicPr>
              <a:picLocks noChangeAspect="1" noChangeArrowheads="1"/>
            </p:cNvPicPr>
            <p:nvPr/>
          </p:nvPicPr>
          <p:blipFill>
            <a:blip r:embed="rId3"/>
            <a:srcRect/>
            <a:stretch>
              <a:fillRect/>
            </a:stretch>
          </p:blipFill>
          <p:spPr bwMode="gray">
            <a:xfrm>
              <a:off x="1235" y="2885"/>
              <a:ext cx="1056" cy="136"/>
            </a:xfrm>
            <a:prstGeom prst="rect">
              <a:avLst/>
            </a:prstGeom>
            <a:noFill/>
            <a:ln w="9525">
              <a:noFill/>
              <a:miter lim="800000"/>
              <a:headEnd/>
              <a:tailEnd/>
            </a:ln>
          </p:spPr>
        </p:pic>
      </p:grpSp>
      <p:grpSp>
        <p:nvGrpSpPr>
          <p:cNvPr id="55307" name="Group 27"/>
          <p:cNvGrpSpPr/>
          <p:nvPr/>
        </p:nvGrpSpPr>
        <p:grpSpPr bwMode="auto">
          <a:xfrm>
            <a:off x="631825" y="2678113"/>
            <a:ext cx="2049463" cy="2306637"/>
            <a:chOff x="158" y="1573"/>
            <a:chExt cx="1056" cy="1449"/>
          </a:xfrm>
        </p:grpSpPr>
        <p:sp>
          <p:nvSpPr>
            <p:cNvPr id="22" name="AutoShape 28"/>
            <p:cNvSpPr>
              <a:spLocks noChangeArrowheads="1"/>
            </p:cNvSpPr>
            <p:nvPr/>
          </p:nvSpPr>
          <p:spPr bwMode="gray">
            <a:xfrm>
              <a:off x="249" y="1573"/>
              <a:ext cx="886" cy="1173"/>
            </a:xfrm>
            <a:prstGeom prst="roundRect">
              <a:avLst>
                <a:gd name="adj" fmla="val 16667"/>
              </a:avLst>
            </a:prstGeom>
            <a:blipFill dpi="0" rotWithShape="1">
              <a:blip r:embed="rId7" cstate="print"/>
              <a:srcRect/>
              <a:stretch>
                <a:fillRect/>
              </a:stretch>
            </a:blipFill>
            <a:ln w="19050">
              <a:solidFill>
                <a:schemeClr val="bg2"/>
              </a:solidFill>
              <a:round/>
            </a:ln>
            <a:effectLst/>
          </p:spPr>
          <p:txBody>
            <a:bodyPr anchor="ctr"/>
            <a:lstStyle/>
            <a:p>
              <a:pPr algn="ctr" fontAlgn="auto">
                <a:spcBef>
                  <a:spcPts val="0"/>
                </a:spcBef>
                <a:spcAft>
                  <a:spcPts val="0"/>
                </a:spcAft>
                <a:defRPr/>
              </a:pPr>
              <a:r>
                <a:rPr kumimoji="1" lang="zh-CN" altLang="en-US" sz="2000" dirty="0">
                  <a:effectLst>
                    <a:outerShdw blurRad="38100" dist="38100" dir="2700000" algn="tl">
                      <a:srgbClr val="FFFFFF"/>
                    </a:outerShdw>
                  </a:effectLst>
                  <a:latin typeface="黑体" panose="02010609060101010101" pitchFamily="49" charset="-122"/>
                  <a:ea typeface="黑体" panose="02010609060101010101" pitchFamily="49" charset="-122"/>
                  <a:cs typeface="+mn-cs"/>
                </a:rPr>
                <a:t>素材上传</a:t>
              </a:r>
              <a:endParaRPr kumimoji="1" lang="en-US" altLang="ko-KR" sz="2000" dirty="0">
                <a:effectLst>
                  <a:outerShdw blurRad="38100" dist="38100" dir="2700000" algn="tl">
                    <a:srgbClr val="FFFFFF"/>
                  </a:outerShdw>
                </a:effectLst>
                <a:latin typeface="黑体" panose="02010609060101010101" pitchFamily="49" charset="-122"/>
                <a:ea typeface="黑体" panose="02010609060101010101" pitchFamily="49" charset="-122"/>
                <a:cs typeface="+mn-cs"/>
              </a:endParaRPr>
            </a:p>
          </p:txBody>
        </p:sp>
        <p:pic>
          <p:nvPicPr>
            <p:cNvPr id="55311" name="Picture 29" descr="shadow"/>
            <p:cNvPicPr>
              <a:picLocks noChangeAspect="1" noChangeArrowheads="1"/>
            </p:cNvPicPr>
            <p:nvPr/>
          </p:nvPicPr>
          <p:blipFill>
            <a:blip r:embed="rId3"/>
            <a:srcRect/>
            <a:stretch>
              <a:fillRect/>
            </a:stretch>
          </p:blipFill>
          <p:spPr bwMode="gray">
            <a:xfrm>
              <a:off x="158" y="2889"/>
              <a:ext cx="1056" cy="133"/>
            </a:xfrm>
            <a:prstGeom prst="rect">
              <a:avLst/>
            </a:prstGeom>
            <a:noFill/>
            <a:ln w="9525">
              <a:noFill/>
              <a:miter lim="800000"/>
              <a:headEnd/>
              <a:tailEnd/>
            </a:ln>
          </p:spPr>
        </p:pic>
      </p:grpSp>
      <p:sp>
        <p:nvSpPr>
          <p:cNvPr id="55308" name="矩形 23"/>
          <p:cNvSpPr>
            <a:spLocks noChangeArrowheads="1"/>
          </p:cNvSpPr>
          <p:nvPr/>
        </p:nvSpPr>
        <p:spPr bwMode="auto">
          <a:xfrm>
            <a:off x="787400" y="1644650"/>
            <a:ext cx="2262188" cy="368300"/>
          </a:xfrm>
          <a:prstGeom prst="rect">
            <a:avLst/>
          </a:prstGeom>
          <a:noFill/>
          <a:ln w="9525">
            <a:noFill/>
            <a:miter lim="800000"/>
          </a:ln>
        </p:spPr>
        <p:txBody>
          <a:bodyPr wrap="none">
            <a:spAutoFit/>
          </a:bodyPr>
          <a:lstStyle/>
          <a:p>
            <a:r>
              <a:rPr lang="zh-CN" altLang="en-US">
                <a:solidFill>
                  <a:srgbClr val="C00000"/>
                </a:solidFill>
                <a:latin typeface="黑体" panose="02010609060101010101" pitchFamily="49" charset="-122"/>
                <a:ea typeface="黑体" panose="02010609060101010101" pitchFamily="49" charset="-122"/>
              </a:rPr>
              <a:t>严谨的节目发布流程</a:t>
            </a:r>
            <a:endParaRPr lang="zh-CN" altLang="en-US">
              <a:solidFill>
                <a:srgbClr val="C00000"/>
              </a:solidFill>
              <a:latin typeface="黑体" panose="02010609060101010101" pitchFamily="49" charset="-122"/>
              <a:ea typeface="黑体" panose="02010609060101010101" pitchFamily="49" charset="-122"/>
            </a:endParaRPr>
          </a:p>
        </p:txBody>
      </p:sp>
      <p:sp>
        <p:nvSpPr>
          <p:cNvPr id="25" name="圆角矩形标注 48"/>
          <p:cNvSpPr/>
          <p:nvPr/>
        </p:nvSpPr>
        <p:spPr>
          <a:xfrm>
            <a:off x="9037638" y="4738688"/>
            <a:ext cx="2168525" cy="688975"/>
          </a:xfrm>
          <a:prstGeom prst="wedgeRoundRectCallout">
            <a:avLst>
              <a:gd name="adj1" fmla="val -38767"/>
              <a:gd name="adj2" fmla="val 102892"/>
              <a:gd name="adj3" fmla="val 16667"/>
            </a:avLst>
          </a:prstGeom>
          <a:solidFill>
            <a:schemeClr val="bg1">
              <a:alpha val="7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rgbClr val="C00000"/>
                </a:solidFill>
                <a:latin typeface="黑体" panose="02010609060101010101" pitchFamily="49" charset="-122"/>
                <a:ea typeface="黑体" panose="02010609060101010101" pitchFamily="49" charset="-122"/>
              </a:rPr>
              <a:t>快捷菜单</a:t>
            </a:r>
            <a:endParaRPr lang="en-US" altLang="zh-CN" dirty="0">
              <a:solidFill>
                <a:srgbClr val="C00000"/>
              </a:solidFill>
              <a:latin typeface="黑体" panose="02010609060101010101" pitchFamily="49" charset="-122"/>
              <a:ea typeface="黑体" panose="02010609060101010101" pitchFamily="49" charset="-122"/>
            </a:endParaRPr>
          </a:p>
          <a:p>
            <a:pPr algn="ctr" fontAlgn="auto">
              <a:spcBef>
                <a:spcPts val="0"/>
              </a:spcBef>
              <a:spcAft>
                <a:spcPts val="0"/>
              </a:spcAft>
              <a:defRPr/>
            </a:pPr>
            <a:r>
              <a:rPr lang="zh-CN" altLang="en-US" sz="1600" dirty="0">
                <a:solidFill>
                  <a:srgbClr val="C00000"/>
                </a:solidFill>
                <a:latin typeface="黑体" panose="02010609060101010101" pitchFamily="49" charset="-122"/>
                <a:ea typeface="黑体" panose="02010609060101010101" pitchFamily="49" charset="-122"/>
              </a:rPr>
              <a:t>节目制作 一目了然！</a:t>
            </a:r>
            <a:endParaRPr lang="zh-CN" altLang="en-US" sz="1600" dirty="0">
              <a:solidFill>
                <a:srgbClr val="C0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二、信息发布</a:t>
            </a:r>
            <a:r>
              <a:rPr lang="en-US" altLang="zh-CN" sz="2400" b="1">
                <a:solidFill>
                  <a:srgbClr val="404040"/>
                </a:solidFill>
                <a:latin typeface="微软雅黑" panose="020B0503020204020204" pitchFamily="34" charset="-122"/>
                <a:ea typeface="微软雅黑" panose="020B0503020204020204" pitchFamily="34" charset="-122"/>
              </a:rPr>
              <a:t>——</a:t>
            </a:r>
            <a:r>
              <a:rPr lang="zh-CN" altLang="en-US" sz="2400" b="1">
                <a:solidFill>
                  <a:srgbClr val="404040"/>
                </a:solidFill>
                <a:latin typeface="微软雅黑" panose="020B0503020204020204" pitchFamily="34" charset="-122"/>
                <a:ea typeface="微软雅黑" panose="020B0503020204020204" pitchFamily="34" charset="-122"/>
              </a:rPr>
              <a:t>商业智能</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3" name="矩形 7"/>
          <p:cNvSpPr>
            <a:spLocks noChangeArrowheads="1"/>
          </p:cNvSpPr>
          <p:nvPr/>
        </p:nvSpPr>
        <p:spPr bwMode="auto">
          <a:xfrm>
            <a:off x="0" y="5283809"/>
            <a:ext cx="12192000" cy="1600829"/>
          </a:xfrm>
          <a:prstGeom prst="rect">
            <a:avLst/>
          </a:prstGeom>
          <a:gradFill flip="none" rotWithShape="1">
            <a:gsLst>
              <a:gs pos="0">
                <a:srgbClr val="606871">
                  <a:tint val="66000"/>
                  <a:satMod val="160000"/>
                </a:srgbClr>
              </a:gs>
              <a:gs pos="50000">
                <a:srgbClr val="606871">
                  <a:tint val="44500"/>
                  <a:satMod val="160000"/>
                </a:srgbClr>
              </a:gs>
              <a:gs pos="100000">
                <a:srgbClr val="606871">
                  <a:tint val="23500"/>
                  <a:satMod val="160000"/>
                </a:srgbClr>
              </a:gs>
            </a:gsLst>
            <a:path path="circle">
              <a:fillToRect l="50000" t="50000" r="50000" b="50000"/>
            </a:path>
            <a:tileRect/>
          </a:gradFill>
          <a:ln>
            <a:noFill/>
          </a:ln>
        </p:spPr>
        <p:txBody>
          <a:bodyPr anchor="ct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fontAlgn="auto" hangingPunct="1">
              <a:lnSpc>
                <a:spcPct val="100000"/>
              </a:lnSpc>
              <a:spcBef>
                <a:spcPct val="0"/>
              </a:spcBef>
              <a:spcAft>
                <a:spcPts val="0"/>
              </a:spcAft>
              <a:buFont typeface="Arial" panose="020B0604020202020204" pitchFamily="34" charset="0"/>
              <a:buNone/>
              <a:defRPr/>
            </a:pPr>
            <a:endParaRPr lang="zh-CN" altLang="en-US" sz="1800">
              <a:cs typeface="+mn-cs"/>
            </a:endParaRPr>
          </a:p>
        </p:txBody>
      </p:sp>
      <p:sp>
        <p:nvSpPr>
          <p:cNvPr id="57349" name="文本框 11"/>
          <p:cNvSpPr txBox="1">
            <a:spLocks noChangeArrowheads="1"/>
          </p:cNvSpPr>
          <p:nvPr/>
        </p:nvSpPr>
        <p:spPr bwMode="auto">
          <a:xfrm>
            <a:off x="4883150" y="6353175"/>
            <a:ext cx="1911350" cy="387350"/>
          </a:xfrm>
          <a:prstGeom prst="rect">
            <a:avLst/>
          </a:prstGeom>
          <a:noFill/>
          <a:ln w="9525">
            <a:noFill/>
            <a:miter lim="800000"/>
          </a:ln>
        </p:spPr>
        <p:txBody>
          <a:bodyPr>
            <a:spAutoFit/>
          </a:bodyPr>
          <a:lstStyle/>
          <a:p>
            <a:pPr>
              <a:buFont typeface="Arial" panose="020B0604020202020204" pitchFamily="34" charset="0"/>
              <a:buNone/>
            </a:pPr>
            <a:r>
              <a:rPr lang="zh-CN" altLang="en-US" sz="2400" b="1">
                <a:solidFill>
                  <a:srgbClr val="444446"/>
                </a:solidFill>
                <a:latin typeface="微软雅黑" panose="020B0503020204020204" pitchFamily="34" charset="-122"/>
                <a:ea typeface="微软雅黑" panose="020B0503020204020204" pitchFamily="34" charset="-122"/>
              </a:rPr>
              <a:t>智能分析</a:t>
            </a:r>
            <a:endParaRPr lang="zh-CN" altLang="en-US" sz="2400" b="1">
              <a:solidFill>
                <a:srgbClr val="444446"/>
              </a:solidFill>
              <a:latin typeface="微软雅黑" panose="020B0503020204020204" pitchFamily="34" charset="-122"/>
              <a:ea typeface="微软雅黑" panose="020B0503020204020204" pitchFamily="34" charset="-122"/>
            </a:endParaRPr>
          </a:p>
        </p:txBody>
      </p:sp>
      <p:sp>
        <p:nvSpPr>
          <p:cNvPr id="57350" name="文本框 19"/>
          <p:cNvSpPr txBox="1">
            <a:spLocks noChangeArrowheads="1"/>
          </p:cNvSpPr>
          <p:nvPr/>
        </p:nvSpPr>
        <p:spPr bwMode="auto">
          <a:xfrm>
            <a:off x="8272463" y="6353175"/>
            <a:ext cx="1716087" cy="387350"/>
          </a:xfrm>
          <a:prstGeom prst="rect">
            <a:avLst/>
          </a:prstGeom>
          <a:noFill/>
          <a:ln w="9525">
            <a:noFill/>
            <a:miter lim="800000"/>
          </a:ln>
        </p:spPr>
        <p:txBody>
          <a:bodyPr>
            <a:spAutoFit/>
          </a:bodyPr>
          <a:lstStyle/>
          <a:p>
            <a:pPr>
              <a:buFont typeface="Arial" panose="020B0604020202020204" pitchFamily="34" charset="0"/>
              <a:buNone/>
            </a:pPr>
            <a:r>
              <a:rPr lang="zh-CN" altLang="en-US" sz="2400" b="1">
                <a:solidFill>
                  <a:srgbClr val="444446"/>
                </a:solidFill>
                <a:latin typeface="微软雅黑" panose="020B0503020204020204" pitchFamily="34" charset="-122"/>
                <a:ea typeface="微软雅黑" panose="020B0503020204020204" pitchFamily="34" charset="-122"/>
              </a:rPr>
              <a:t>大数据布局</a:t>
            </a:r>
            <a:endParaRPr lang="zh-CN" altLang="en-US" sz="2400" b="1">
              <a:solidFill>
                <a:srgbClr val="444446"/>
              </a:solidFill>
              <a:latin typeface="微软雅黑" panose="020B0503020204020204" pitchFamily="34" charset="-122"/>
              <a:ea typeface="微软雅黑" panose="020B0503020204020204" pitchFamily="34" charset="-122"/>
            </a:endParaRPr>
          </a:p>
        </p:txBody>
      </p:sp>
      <p:sp>
        <p:nvSpPr>
          <p:cNvPr id="57351" name="Freeform 501"/>
          <p:cNvSpPr>
            <a:spLocks noEditPoints="1"/>
          </p:cNvSpPr>
          <p:nvPr/>
        </p:nvSpPr>
        <p:spPr bwMode="auto">
          <a:xfrm>
            <a:off x="8785225" y="5603875"/>
            <a:ext cx="533400" cy="498475"/>
          </a:xfrm>
          <a:custGeom>
            <a:avLst/>
            <a:gdLst>
              <a:gd name="T0" fmla="*/ 2147483647 w 92"/>
              <a:gd name="T1" fmla="*/ 2147483647 h 92"/>
              <a:gd name="T2" fmla="*/ 2147483647 w 92"/>
              <a:gd name="T3" fmla="*/ 2147483647 h 92"/>
              <a:gd name="T4" fmla="*/ 2147483647 w 92"/>
              <a:gd name="T5" fmla="*/ 2147483647 h 92"/>
              <a:gd name="T6" fmla="*/ 2147483647 w 92"/>
              <a:gd name="T7" fmla="*/ 2147483647 h 92"/>
              <a:gd name="T8" fmla="*/ 2147483647 w 92"/>
              <a:gd name="T9" fmla="*/ 2147483647 h 92"/>
              <a:gd name="T10" fmla="*/ 2147483647 w 92"/>
              <a:gd name="T11" fmla="*/ 2147483647 h 92"/>
              <a:gd name="T12" fmla="*/ 2147483647 w 92"/>
              <a:gd name="T13" fmla="*/ 2147483647 h 92"/>
              <a:gd name="T14" fmla="*/ 2147483647 w 92"/>
              <a:gd name="T15" fmla="*/ 2147483647 h 92"/>
              <a:gd name="T16" fmla="*/ 2147483647 w 92"/>
              <a:gd name="T17" fmla="*/ 2147483647 h 92"/>
              <a:gd name="T18" fmla="*/ 2147483647 w 92"/>
              <a:gd name="T19" fmla="*/ 2147483647 h 92"/>
              <a:gd name="T20" fmla="*/ 2147483647 w 92"/>
              <a:gd name="T21" fmla="*/ 2147483647 h 92"/>
              <a:gd name="T22" fmla="*/ 2147483647 w 92"/>
              <a:gd name="T23" fmla="*/ 2147483647 h 92"/>
              <a:gd name="T24" fmla="*/ 2147483647 w 92"/>
              <a:gd name="T25" fmla="*/ 2147483647 h 92"/>
              <a:gd name="T26" fmla="*/ 2147483647 w 92"/>
              <a:gd name="T27" fmla="*/ 2147483647 h 92"/>
              <a:gd name="T28" fmla="*/ 2147483647 w 92"/>
              <a:gd name="T29" fmla="*/ 2147483647 h 92"/>
              <a:gd name="T30" fmla="*/ 2147483647 w 92"/>
              <a:gd name="T31" fmla="*/ 2147483647 h 92"/>
              <a:gd name="T32" fmla="*/ 2147483647 w 92"/>
              <a:gd name="T33" fmla="*/ 2147483647 h 92"/>
              <a:gd name="T34" fmla="*/ 2147483647 w 92"/>
              <a:gd name="T35" fmla="*/ 2147483647 h 92"/>
              <a:gd name="T36" fmla="*/ 2147483647 w 92"/>
              <a:gd name="T37" fmla="*/ 2147483647 h 92"/>
              <a:gd name="T38" fmla="*/ 2147483647 w 92"/>
              <a:gd name="T39" fmla="*/ 2147483647 h 92"/>
              <a:gd name="T40" fmla="*/ 2147483647 w 92"/>
              <a:gd name="T41" fmla="*/ 2147483647 h 92"/>
              <a:gd name="T42" fmla="*/ 2147483647 w 92"/>
              <a:gd name="T43" fmla="*/ 2147483647 h 92"/>
              <a:gd name="T44" fmla="*/ 2147483647 w 92"/>
              <a:gd name="T45" fmla="*/ 2147483647 h 92"/>
              <a:gd name="T46" fmla="*/ 2147483647 w 92"/>
              <a:gd name="T47" fmla="*/ 2147483647 h 92"/>
              <a:gd name="T48" fmla="*/ 2147483647 w 92"/>
              <a:gd name="T49" fmla="*/ 2147483647 h 92"/>
              <a:gd name="T50" fmla="*/ 2147483647 w 92"/>
              <a:gd name="T51" fmla="*/ 2147483647 h 92"/>
              <a:gd name="T52" fmla="*/ 2147483647 w 92"/>
              <a:gd name="T53" fmla="*/ 2147483647 h 92"/>
              <a:gd name="T54" fmla="*/ 2147483647 w 92"/>
              <a:gd name="T55" fmla="*/ 2147483647 h 92"/>
              <a:gd name="T56" fmla="*/ 2147483647 w 92"/>
              <a:gd name="T57" fmla="*/ 2147483647 h 92"/>
              <a:gd name="T58" fmla="*/ 2147483647 w 92"/>
              <a:gd name="T59" fmla="*/ 2147483647 h 92"/>
              <a:gd name="T60" fmla="*/ 2147483647 w 92"/>
              <a:gd name="T61" fmla="*/ 2147483647 h 92"/>
              <a:gd name="T62" fmla="*/ 2147483647 w 92"/>
              <a:gd name="T63" fmla="*/ 2147483647 h 92"/>
              <a:gd name="T64" fmla="*/ 2147483647 w 92"/>
              <a:gd name="T65" fmla="*/ 2147483647 h 92"/>
              <a:gd name="T66" fmla="*/ 2147483647 w 92"/>
              <a:gd name="T67" fmla="*/ 2147483647 h 92"/>
              <a:gd name="T68" fmla="*/ 2147483647 w 92"/>
              <a:gd name="T69" fmla="*/ 2147483647 h 92"/>
              <a:gd name="T70" fmla="*/ 2147483647 w 92"/>
              <a:gd name="T71" fmla="*/ 2147483647 h 92"/>
              <a:gd name="T72" fmla="*/ 2147483647 w 92"/>
              <a:gd name="T73" fmla="*/ 2147483647 h 92"/>
              <a:gd name="T74" fmla="*/ 2147483647 w 92"/>
              <a:gd name="T75" fmla="*/ 2147483647 h 92"/>
              <a:gd name="T76" fmla="*/ 2147483647 w 92"/>
              <a:gd name="T77" fmla="*/ 2147483647 h 92"/>
              <a:gd name="T78" fmla="*/ 2147483647 w 92"/>
              <a:gd name="T79" fmla="*/ 2147483647 h 92"/>
              <a:gd name="T80" fmla="*/ 2147483647 w 92"/>
              <a:gd name="T81" fmla="*/ 2147483647 h 92"/>
              <a:gd name="T82" fmla="*/ 2147483647 w 92"/>
              <a:gd name="T83" fmla="*/ 2147483647 h 92"/>
              <a:gd name="T84" fmla="*/ 2147483647 w 92"/>
              <a:gd name="T85" fmla="*/ 2147483647 h 92"/>
              <a:gd name="T86" fmla="*/ 2147483647 w 92"/>
              <a:gd name="T87" fmla="*/ 2147483647 h 92"/>
              <a:gd name="T88" fmla="*/ 2147483647 w 92"/>
              <a:gd name="T89" fmla="*/ 2147483647 h 92"/>
              <a:gd name="T90" fmla="*/ 2147483647 w 92"/>
              <a:gd name="T91" fmla="*/ 2147483647 h 92"/>
              <a:gd name="T92" fmla="*/ 2147483647 w 92"/>
              <a:gd name="T93" fmla="*/ 2147483647 h 92"/>
              <a:gd name="T94" fmla="*/ 2147483647 w 92"/>
              <a:gd name="T95" fmla="*/ 2147483647 h 92"/>
              <a:gd name="T96" fmla="*/ 2147483647 w 92"/>
              <a:gd name="T97" fmla="*/ 2147483647 h 92"/>
              <a:gd name="T98" fmla="*/ 2147483647 w 92"/>
              <a:gd name="T99" fmla="*/ 2147483647 h 92"/>
              <a:gd name="T100" fmla="*/ 2147483647 w 92"/>
              <a:gd name="T101" fmla="*/ 2147483647 h 92"/>
              <a:gd name="T102" fmla="*/ 2147483647 w 92"/>
              <a:gd name="T103" fmla="*/ 2147483647 h 92"/>
              <a:gd name="T104" fmla="*/ 2147483647 w 92"/>
              <a:gd name="T105" fmla="*/ 2147483647 h 92"/>
              <a:gd name="T106" fmla="*/ 2147483647 w 92"/>
              <a:gd name="T107" fmla="*/ 2147483647 h 92"/>
              <a:gd name="T108" fmla="*/ 2147483647 w 92"/>
              <a:gd name="T109" fmla="*/ 2147483647 h 92"/>
              <a:gd name="T110" fmla="*/ 2147483647 w 92"/>
              <a:gd name="T111" fmla="*/ 2147483647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444446"/>
          </a:solidFill>
          <a:ln w="9525">
            <a:noFill/>
            <a:round/>
          </a:ln>
        </p:spPr>
        <p:txBody>
          <a:bodyPr/>
          <a:lstStyle/>
          <a:p>
            <a:endParaRPr lang="zh-CN" altLang="en-US"/>
          </a:p>
        </p:txBody>
      </p:sp>
      <p:sp>
        <p:nvSpPr>
          <p:cNvPr id="57352" name="Freeform 370"/>
          <p:cNvSpPr>
            <a:spLocks noEditPoints="1"/>
          </p:cNvSpPr>
          <p:nvPr/>
        </p:nvSpPr>
        <p:spPr bwMode="auto">
          <a:xfrm>
            <a:off x="5359400" y="5600700"/>
            <a:ext cx="442913" cy="501650"/>
          </a:xfrm>
          <a:custGeom>
            <a:avLst/>
            <a:gdLst>
              <a:gd name="T0" fmla="*/ 2147483647 w 73"/>
              <a:gd name="T1" fmla="*/ 2147483647 h 88"/>
              <a:gd name="T2" fmla="*/ 2147483647 w 73"/>
              <a:gd name="T3" fmla="*/ 2147483647 h 88"/>
              <a:gd name="T4" fmla="*/ 2147483647 w 73"/>
              <a:gd name="T5" fmla="*/ 2147483647 h 88"/>
              <a:gd name="T6" fmla="*/ 2147483647 w 73"/>
              <a:gd name="T7" fmla="*/ 2147483647 h 88"/>
              <a:gd name="T8" fmla="*/ 2147483647 w 73"/>
              <a:gd name="T9" fmla="*/ 2147483647 h 88"/>
              <a:gd name="T10" fmla="*/ 2147483647 w 73"/>
              <a:gd name="T11" fmla="*/ 2147483647 h 88"/>
              <a:gd name="T12" fmla="*/ 2147483647 w 73"/>
              <a:gd name="T13" fmla="*/ 2147483647 h 88"/>
              <a:gd name="T14" fmla="*/ 2147483647 w 73"/>
              <a:gd name="T15" fmla="*/ 2147483647 h 88"/>
              <a:gd name="T16" fmla="*/ 2147483647 w 73"/>
              <a:gd name="T17" fmla="*/ 2147483647 h 88"/>
              <a:gd name="T18" fmla="*/ 2147483647 w 73"/>
              <a:gd name="T19" fmla="*/ 2147483647 h 88"/>
              <a:gd name="T20" fmla="*/ 2147483647 w 73"/>
              <a:gd name="T21" fmla="*/ 2147483647 h 88"/>
              <a:gd name="T22" fmla="*/ 2147483647 w 73"/>
              <a:gd name="T23" fmla="*/ 2147483647 h 88"/>
              <a:gd name="T24" fmla="*/ 2147483647 w 73"/>
              <a:gd name="T25" fmla="*/ 2147483647 h 88"/>
              <a:gd name="T26" fmla="*/ 2147483647 w 73"/>
              <a:gd name="T27" fmla="*/ 2147483647 h 88"/>
              <a:gd name="T28" fmla="*/ 2147483647 w 73"/>
              <a:gd name="T29" fmla="*/ 2147483647 h 88"/>
              <a:gd name="T30" fmla="*/ 2147483647 w 73"/>
              <a:gd name="T31" fmla="*/ 2147483647 h 88"/>
              <a:gd name="T32" fmla="*/ 2147483647 w 73"/>
              <a:gd name="T33" fmla="*/ 2147483647 h 88"/>
              <a:gd name="T34" fmla="*/ 2147483647 w 73"/>
              <a:gd name="T35" fmla="*/ 2147483647 h 88"/>
              <a:gd name="T36" fmla="*/ 2147483647 w 73"/>
              <a:gd name="T37" fmla="*/ 2147483647 h 88"/>
              <a:gd name="T38" fmla="*/ 2147483647 w 73"/>
              <a:gd name="T39" fmla="*/ 2147483647 h 88"/>
              <a:gd name="T40" fmla="*/ 2147483647 w 73"/>
              <a:gd name="T41" fmla="*/ 2147483647 h 88"/>
              <a:gd name="T42" fmla="*/ 2147483647 w 73"/>
              <a:gd name="T43" fmla="*/ 2147483647 h 88"/>
              <a:gd name="T44" fmla="*/ 2147483647 w 73"/>
              <a:gd name="T45" fmla="*/ 2147483647 h 88"/>
              <a:gd name="T46" fmla="*/ 2147483647 w 73"/>
              <a:gd name="T47" fmla="*/ 2147483647 h 88"/>
              <a:gd name="T48" fmla="*/ 2147483647 w 73"/>
              <a:gd name="T49" fmla="*/ 2147483647 h 88"/>
              <a:gd name="T50" fmla="*/ 2147483647 w 73"/>
              <a:gd name="T51" fmla="*/ 2147483647 h 88"/>
              <a:gd name="T52" fmla="*/ 2147483647 w 73"/>
              <a:gd name="T53" fmla="*/ 2147483647 h 88"/>
              <a:gd name="T54" fmla="*/ 2147483647 w 73"/>
              <a:gd name="T55" fmla="*/ 2147483647 h 88"/>
              <a:gd name="T56" fmla="*/ 2147483647 w 73"/>
              <a:gd name="T57" fmla="*/ 2147483647 h 88"/>
              <a:gd name="T58" fmla="*/ 2147483647 w 73"/>
              <a:gd name="T59" fmla="*/ 2147483647 h 88"/>
              <a:gd name="T60" fmla="*/ 2147483647 w 73"/>
              <a:gd name="T61" fmla="*/ 2147483647 h 88"/>
              <a:gd name="T62" fmla="*/ 2147483647 w 73"/>
              <a:gd name="T63" fmla="*/ 2147483647 h 88"/>
              <a:gd name="T64" fmla="*/ 2147483647 w 73"/>
              <a:gd name="T65" fmla="*/ 2147483647 h 88"/>
              <a:gd name="T66" fmla="*/ 2147483647 w 73"/>
              <a:gd name="T67" fmla="*/ 2147483647 h 88"/>
              <a:gd name="T68" fmla="*/ 2147483647 w 73"/>
              <a:gd name="T69" fmla="*/ 2147483647 h 8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3"/>
              <a:gd name="T106" fmla="*/ 0 h 88"/>
              <a:gd name="T107" fmla="*/ 73 w 73"/>
              <a:gd name="T108" fmla="*/ 88 h 8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3" h="88">
                <a:moveTo>
                  <a:pt x="60" y="8"/>
                </a:moveTo>
                <a:cubicBezTo>
                  <a:pt x="50" y="0"/>
                  <a:pt x="36" y="3"/>
                  <a:pt x="28" y="13"/>
                </a:cubicBezTo>
                <a:cubicBezTo>
                  <a:pt x="22" y="22"/>
                  <a:pt x="23" y="33"/>
                  <a:pt x="29" y="41"/>
                </a:cubicBezTo>
                <a:cubicBezTo>
                  <a:pt x="2" y="79"/>
                  <a:pt x="2" y="79"/>
                  <a:pt x="2" y="79"/>
                </a:cubicBezTo>
                <a:cubicBezTo>
                  <a:pt x="0" y="81"/>
                  <a:pt x="1" y="85"/>
                  <a:pt x="4" y="87"/>
                </a:cubicBezTo>
                <a:cubicBezTo>
                  <a:pt x="4" y="87"/>
                  <a:pt x="4" y="87"/>
                  <a:pt x="4" y="87"/>
                </a:cubicBezTo>
                <a:cubicBezTo>
                  <a:pt x="4" y="87"/>
                  <a:pt x="4" y="87"/>
                  <a:pt x="4" y="87"/>
                </a:cubicBezTo>
                <a:cubicBezTo>
                  <a:pt x="4" y="87"/>
                  <a:pt x="4" y="87"/>
                  <a:pt x="4" y="87"/>
                </a:cubicBezTo>
                <a:cubicBezTo>
                  <a:pt x="31" y="49"/>
                  <a:pt x="31" y="49"/>
                  <a:pt x="31" y="49"/>
                </a:cubicBezTo>
                <a:cubicBezTo>
                  <a:pt x="31" y="49"/>
                  <a:pt x="32" y="48"/>
                  <a:pt x="33" y="49"/>
                </a:cubicBezTo>
                <a:cubicBezTo>
                  <a:pt x="34" y="49"/>
                  <a:pt x="34" y="50"/>
                  <a:pt x="33" y="51"/>
                </a:cubicBezTo>
                <a:cubicBezTo>
                  <a:pt x="6" y="88"/>
                  <a:pt x="6" y="88"/>
                  <a:pt x="6" y="88"/>
                </a:cubicBezTo>
                <a:cubicBezTo>
                  <a:pt x="13" y="87"/>
                  <a:pt x="13" y="87"/>
                  <a:pt x="13" y="87"/>
                </a:cubicBezTo>
                <a:cubicBezTo>
                  <a:pt x="14" y="85"/>
                  <a:pt x="14" y="85"/>
                  <a:pt x="14" y="85"/>
                </a:cubicBezTo>
                <a:cubicBezTo>
                  <a:pt x="20" y="84"/>
                  <a:pt x="20" y="84"/>
                  <a:pt x="20" y="84"/>
                </a:cubicBezTo>
                <a:cubicBezTo>
                  <a:pt x="18" y="80"/>
                  <a:pt x="18" y="80"/>
                  <a:pt x="18" y="80"/>
                </a:cubicBezTo>
                <a:cubicBezTo>
                  <a:pt x="20" y="79"/>
                  <a:pt x="20" y="79"/>
                  <a:pt x="20" y="79"/>
                </a:cubicBezTo>
                <a:cubicBezTo>
                  <a:pt x="23" y="78"/>
                  <a:pt x="23" y="78"/>
                  <a:pt x="23" y="78"/>
                </a:cubicBezTo>
                <a:cubicBezTo>
                  <a:pt x="25" y="75"/>
                  <a:pt x="25" y="75"/>
                  <a:pt x="25" y="75"/>
                </a:cubicBezTo>
                <a:cubicBezTo>
                  <a:pt x="29" y="75"/>
                  <a:pt x="29" y="75"/>
                  <a:pt x="29" y="75"/>
                </a:cubicBezTo>
                <a:cubicBezTo>
                  <a:pt x="31" y="72"/>
                  <a:pt x="31" y="72"/>
                  <a:pt x="31" y="72"/>
                </a:cubicBezTo>
                <a:cubicBezTo>
                  <a:pt x="30" y="66"/>
                  <a:pt x="30" y="66"/>
                  <a:pt x="30" y="66"/>
                </a:cubicBezTo>
                <a:cubicBezTo>
                  <a:pt x="31" y="65"/>
                  <a:pt x="31" y="65"/>
                  <a:pt x="31" y="65"/>
                </a:cubicBezTo>
                <a:cubicBezTo>
                  <a:pt x="37" y="64"/>
                  <a:pt x="37" y="64"/>
                  <a:pt x="37" y="64"/>
                </a:cubicBezTo>
                <a:cubicBezTo>
                  <a:pt x="34" y="59"/>
                  <a:pt x="34" y="59"/>
                  <a:pt x="34" y="59"/>
                </a:cubicBezTo>
                <a:cubicBezTo>
                  <a:pt x="40" y="57"/>
                  <a:pt x="40" y="57"/>
                  <a:pt x="40" y="57"/>
                </a:cubicBezTo>
                <a:cubicBezTo>
                  <a:pt x="36" y="51"/>
                  <a:pt x="36" y="51"/>
                  <a:pt x="36" y="51"/>
                </a:cubicBezTo>
                <a:cubicBezTo>
                  <a:pt x="39" y="48"/>
                  <a:pt x="39" y="48"/>
                  <a:pt x="39" y="48"/>
                </a:cubicBezTo>
                <a:cubicBezTo>
                  <a:pt x="48" y="52"/>
                  <a:pt x="59" y="49"/>
                  <a:pt x="66" y="40"/>
                </a:cubicBezTo>
                <a:cubicBezTo>
                  <a:pt x="73" y="30"/>
                  <a:pt x="71" y="15"/>
                  <a:pt x="60" y="8"/>
                </a:cubicBezTo>
                <a:close/>
                <a:moveTo>
                  <a:pt x="58" y="19"/>
                </a:moveTo>
                <a:cubicBezTo>
                  <a:pt x="56" y="21"/>
                  <a:pt x="53" y="22"/>
                  <a:pt x="51" y="20"/>
                </a:cubicBezTo>
                <a:cubicBezTo>
                  <a:pt x="49" y="19"/>
                  <a:pt x="49" y="16"/>
                  <a:pt x="50" y="14"/>
                </a:cubicBezTo>
                <a:cubicBezTo>
                  <a:pt x="52" y="12"/>
                  <a:pt x="55" y="11"/>
                  <a:pt x="57" y="13"/>
                </a:cubicBezTo>
                <a:cubicBezTo>
                  <a:pt x="59" y="14"/>
                  <a:pt x="59" y="17"/>
                  <a:pt x="58" y="19"/>
                </a:cubicBezTo>
                <a:close/>
              </a:path>
            </a:pathLst>
          </a:custGeom>
          <a:solidFill>
            <a:srgbClr val="444446"/>
          </a:solidFill>
          <a:ln w="9525">
            <a:noFill/>
            <a:round/>
          </a:ln>
        </p:spPr>
        <p:txBody>
          <a:bodyPr/>
          <a:lstStyle/>
          <a:p>
            <a:endParaRPr lang="zh-CN" altLang="en-US"/>
          </a:p>
        </p:txBody>
      </p:sp>
      <p:pic>
        <p:nvPicPr>
          <p:cNvPr id="57353" name="Picture 20" descr="C:\Users\yongmingming\Desktop\{4A5E1ED3-8C4D-4DD0-82D7-7E9383E86C21}.png"/>
          <p:cNvPicPr>
            <a:picLocks noChangeAspect="1" noChangeArrowheads="1"/>
          </p:cNvPicPr>
          <p:nvPr/>
        </p:nvPicPr>
        <p:blipFill>
          <a:blip r:embed="rId1"/>
          <a:srcRect/>
          <a:stretch>
            <a:fillRect/>
          </a:stretch>
        </p:blipFill>
        <p:spPr bwMode="auto">
          <a:xfrm>
            <a:off x="860425" y="1701800"/>
            <a:ext cx="2201863" cy="4951413"/>
          </a:xfrm>
          <a:prstGeom prst="rect">
            <a:avLst/>
          </a:prstGeom>
          <a:noFill/>
          <a:ln w="9525">
            <a:noFill/>
            <a:miter lim="800000"/>
            <a:headEnd/>
            <a:tailEnd/>
          </a:ln>
        </p:spPr>
      </p:pic>
      <p:sp>
        <p:nvSpPr>
          <p:cNvPr id="57354" name="文本框 14"/>
          <p:cNvSpPr txBox="1">
            <a:spLocks noChangeArrowheads="1"/>
          </p:cNvSpPr>
          <p:nvPr/>
        </p:nvSpPr>
        <p:spPr bwMode="auto">
          <a:xfrm>
            <a:off x="806450" y="5124450"/>
            <a:ext cx="2297113" cy="830263"/>
          </a:xfrm>
          <a:prstGeom prst="rect">
            <a:avLst/>
          </a:prstGeom>
          <a:noFill/>
          <a:ln w="9525">
            <a:noFill/>
            <a:miter lim="800000"/>
          </a:ln>
        </p:spPr>
        <p:txBody>
          <a:bodyPr>
            <a:spAutoFit/>
          </a:bodyPr>
          <a:lstStyle/>
          <a:p>
            <a:pPr algn="ctr">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rPr>
              <a:t>商业</a:t>
            </a:r>
            <a:endParaRPr lang="en-US" altLang="zh-CN" sz="2400" b="1">
              <a:solidFill>
                <a:schemeClr val="bg1"/>
              </a:solidFill>
              <a:latin typeface="微软雅黑" panose="020B0503020204020204" pitchFamily="34" charset="-122"/>
              <a:ea typeface="微软雅黑" panose="020B0503020204020204" pitchFamily="34" charset="-122"/>
            </a:endParaRPr>
          </a:p>
          <a:p>
            <a:pPr algn="ctr">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rPr>
              <a:t>智能终端</a:t>
            </a:r>
            <a:endParaRPr lang="zh-CN" altLang="en-US" sz="2400" b="1">
              <a:solidFill>
                <a:schemeClr val="bg1"/>
              </a:solidFill>
              <a:latin typeface="微软雅黑" panose="020B0503020204020204" pitchFamily="34" charset="-122"/>
              <a:ea typeface="微软雅黑" panose="020B0503020204020204" pitchFamily="34" charset="-122"/>
            </a:endParaRPr>
          </a:p>
        </p:txBody>
      </p:sp>
      <p:grpSp>
        <p:nvGrpSpPr>
          <p:cNvPr id="57355" name="组合 117"/>
          <p:cNvGrpSpPr/>
          <p:nvPr/>
        </p:nvGrpSpPr>
        <p:grpSpPr bwMode="auto">
          <a:xfrm>
            <a:off x="4194175" y="3657600"/>
            <a:ext cx="838200" cy="760413"/>
            <a:chOff x="0" y="0"/>
            <a:chExt cx="865188" cy="865188"/>
          </a:xfrm>
        </p:grpSpPr>
        <p:sp>
          <p:nvSpPr>
            <p:cNvPr id="57385" name="Oval 43"/>
            <p:cNvSpPr>
              <a:spLocks noChangeArrowheads="1"/>
            </p:cNvSpPr>
            <p:nvPr/>
          </p:nvSpPr>
          <p:spPr bwMode="auto">
            <a:xfrm>
              <a:off x="0" y="0"/>
              <a:ext cx="865188" cy="865188"/>
            </a:xfrm>
            <a:prstGeom prst="ellipse">
              <a:avLst/>
            </a:prstGeom>
            <a:solidFill>
              <a:srgbClr val="F57B3D"/>
            </a:solidFill>
            <a:ln w="9525">
              <a:noFill/>
              <a:round/>
            </a:ln>
          </p:spPr>
          <p:txBody>
            <a:bodyPr/>
            <a:lstStyle/>
            <a:p>
              <a:pPr>
                <a:buFont typeface="Arial" panose="020B0604020202020204" pitchFamily="34" charset="0"/>
                <a:buNone/>
              </a:pPr>
              <a:endParaRPr lang="zh-CN" altLang="zh-CN">
                <a:latin typeface="Calibri" panose="020F0502020204030204" pitchFamily="34" charset="0"/>
                <a:ea typeface="宋体" panose="02010600030101010101" pitchFamily="2" charset="-122"/>
              </a:endParaRPr>
            </a:p>
          </p:txBody>
        </p:sp>
        <p:sp>
          <p:nvSpPr>
            <p:cNvPr id="57386" name="Freeform 44"/>
            <p:cNvSpPr/>
            <p:nvPr/>
          </p:nvSpPr>
          <p:spPr bwMode="auto">
            <a:xfrm>
              <a:off x="174625" y="141288"/>
              <a:ext cx="682625" cy="723900"/>
            </a:xfrm>
            <a:custGeom>
              <a:avLst/>
              <a:gdLst>
                <a:gd name="T0" fmla="*/ 2147483647 w 499"/>
                <a:gd name="T1" fmla="*/ 0 h 529"/>
                <a:gd name="T2" fmla="*/ 2147483647 w 499"/>
                <a:gd name="T3" fmla="*/ 2147483647 h 529"/>
                <a:gd name="T4" fmla="*/ 2147483647 w 499"/>
                <a:gd name="T5" fmla="*/ 2147483647 h 529"/>
                <a:gd name="T6" fmla="*/ 2147483647 w 499"/>
                <a:gd name="T7" fmla="*/ 2147483647 h 529"/>
                <a:gd name="T8" fmla="*/ 2147483647 w 499"/>
                <a:gd name="T9" fmla="*/ 2147483647 h 529"/>
                <a:gd name="T10" fmla="*/ 2147483647 w 499"/>
                <a:gd name="T11" fmla="*/ 2147483647 h 529"/>
                <a:gd name="T12" fmla="*/ 2147483647 w 499"/>
                <a:gd name="T13" fmla="*/ 2147483647 h 529"/>
                <a:gd name="T14" fmla="*/ 2147483647 w 499"/>
                <a:gd name="T15" fmla="*/ 2147483647 h 529"/>
                <a:gd name="T16" fmla="*/ 2147483647 w 499"/>
                <a:gd name="T17" fmla="*/ 2147483647 h 529"/>
                <a:gd name="T18" fmla="*/ 2147483647 w 499"/>
                <a:gd name="T19" fmla="*/ 2147483647 h 529"/>
                <a:gd name="T20" fmla="*/ 2147483647 w 499"/>
                <a:gd name="T21" fmla="*/ 2147483647 h 529"/>
                <a:gd name="T22" fmla="*/ 2147483647 w 499"/>
                <a:gd name="T23" fmla="*/ 2147483647 h 529"/>
                <a:gd name="T24" fmla="*/ 2147483647 w 499"/>
                <a:gd name="T25" fmla="*/ 2147483647 h 529"/>
                <a:gd name="T26" fmla="*/ 2147483647 w 499"/>
                <a:gd name="T27" fmla="*/ 2147483647 h 529"/>
                <a:gd name="T28" fmla="*/ 2147483647 w 499"/>
                <a:gd name="T29" fmla="*/ 2147483647 h 529"/>
                <a:gd name="T30" fmla="*/ 2147483647 w 499"/>
                <a:gd name="T31" fmla="*/ 2147483647 h 529"/>
                <a:gd name="T32" fmla="*/ 2147483647 w 499"/>
                <a:gd name="T33" fmla="*/ 2147483647 h 529"/>
                <a:gd name="T34" fmla="*/ 2147483647 w 499"/>
                <a:gd name="T35" fmla="*/ 2147483647 h 529"/>
                <a:gd name="T36" fmla="*/ 2147483647 w 499"/>
                <a:gd name="T37" fmla="*/ 2147483647 h 529"/>
                <a:gd name="T38" fmla="*/ 2147483647 w 499"/>
                <a:gd name="T39" fmla="*/ 2147483647 h 529"/>
                <a:gd name="T40" fmla="*/ 2147483647 w 499"/>
                <a:gd name="T41" fmla="*/ 0 h 5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99"/>
                <a:gd name="T64" fmla="*/ 0 h 529"/>
                <a:gd name="T65" fmla="*/ 499 w 499"/>
                <a:gd name="T66" fmla="*/ 529 h 5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99" h="529">
                  <a:moveTo>
                    <a:pt x="192" y="0"/>
                  </a:moveTo>
                  <a:cubicBezTo>
                    <a:pt x="187" y="0"/>
                    <a:pt x="181" y="1"/>
                    <a:pt x="176" y="2"/>
                  </a:cubicBezTo>
                  <a:cubicBezTo>
                    <a:pt x="162" y="5"/>
                    <a:pt x="141" y="25"/>
                    <a:pt x="129" y="25"/>
                  </a:cubicBezTo>
                  <a:cubicBezTo>
                    <a:pt x="128" y="25"/>
                    <a:pt x="127" y="25"/>
                    <a:pt x="126" y="24"/>
                  </a:cubicBezTo>
                  <a:cubicBezTo>
                    <a:pt x="125" y="24"/>
                    <a:pt x="124" y="24"/>
                    <a:pt x="123" y="24"/>
                  </a:cubicBezTo>
                  <a:cubicBezTo>
                    <a:pt x="115" y="24"/>
                    <a:pt x="115" y="33"/>
                    <a:pt x="112" y="41"/>
                  </a:cubicBezTo>
                  <a:cubicBezTo>
                    <a:pt x="106" y="38"/>
                    <a:pt x="100" y="34"/>
                    <a:pt x="94" y="31"/>
                  </a:cubicBezTo>
                  <a:cubicBezTo>
                    <a:pt x="90" y="46"/>
                    <a:pt x="101" y="71"/>
                    <a:pt x="105" y="85"/>
                  </a:cubicBezTo>
                  <a:cubicBezTo>
                    <a:pt x="108" y="95"/>
                    <a:pt x="110" y="98"/>
                    <a:pt x="101" y="104"/>
                  </a:cubicBezTo>
                  <a:cubicBezTo>
                    <a:pt x="88" y="113"/>
                    <a:pt x="87" y="130"/>
                    <a:pt x="95" y="143"/>
                  </a:cubicBezTo>
                  <a:cubicBezTo>
                    <a:pt x="98" y="148"/>
                    <a:pt x="102" y="152"/>
                    <a:pt x="107" y="157"/>
                  </a:cubicBezTo>
                  <a:cubicBezTo>
                    <a:pt x="113" y="163"/>
                    <a:pt x="114" y="174"/>
                    <a:pt x="118" y="182"/>
                  </a:cubicBezTo>
                  <a:cubicBezTo>
                    <a:pt x="127" y="198"/>
                    <a:pt x="152" y="224"/>
                    <a:pt x="114" y="226"/>
                  </a:cubicBezTo>
                  <a:cubicBezTo>
                    <a:pt x="84" y="227"/>
                    <a:pt x="49" y="221"/>
                    <a:pt x="31" y="251"/>
                  </a:cubicBezTo>
                  <a:cubicBezTo>
                    <a:pt x="16" y="274"/>
                    <a:pt x="0" y="329"/>
                    <a:pt x="16" y="355"/>
                  </a:cubicBezTo>
                  <a:cubicBezTo>
                    <a:pt x="26" y="368"/>
                    <a:pt x="40" y="380"/>
                    <a:pt x="52" y="391"/>
                  </a:cubicBezTo>
                  <a:cubicBezTo>
                    <a:pt x="70" y="409"/>
                    <a:pt x="128" y="468"/>
                    <a:pt x="189" y="529"/>
                  </a:cubicBezTo>
                  <a:cubicBezTo>
                    <a:pt x="344" y="529"/>
                    <a:pt x="472" y="418"/>
                    <a:pt x="499" y="272"/>
                  </a:cubicBezTo>
                  <a:cubicBezTo>
                    <a:pt x="403" y="176"/>
                    <a:pt x="282" y="55"/>
                    <a:pt x="274" y="47"/>
                  </a:cubicBezTo>
                  <a:cubicBezTo>
                    <a:pt x="268" y="41"/>
                    <a:pt x="262" y="35"/>
                    <a:pt x="256" y="29"/>
                  </a:cubicBezTo>
                  <a:cubicBezTo>
                    <a:pt x="239" y="11"/>
                    <a:pt x="216" y="0"/>
                    <a:pt x="192" y="0"/>
                  </a:cubicBezTo>
                </a:path>
              </a:pathLst>
            </a:custGeom>
            <a:solidFill>
              <a:srgbClr val="C46231"/>
            </a:solidFill>
            <a:ln w="9525">
              <a:noFill/>
              <a:round/>
            </a:ln>
          </p:spPr>
          <p:txBody>
            <a:bodyPr/>
            <a:lstStyle/>
            <a:p>
              <a:endParaRPr lang="zh-CN" altLang="en-US"/>
            </a:p>
          </p:txBody>
        </p:sp>
        <p:sp>
          <p:nvSpPr>
            <p:cNvPr id="57387" name="Freeform 45"/>
            <p:cNvSpPr>
              <a:spLocks noEditPoints="1"/>
            </p:cNvSpPr>
            <p:nvPr/>
          </p:nvSpPr>
          <p:spPr bwMode="auto">
            <a:xfrm>
              <a:off x="188912" y="141288"/>
              <a:ext cx="498475" cy="565150"/>
            </a:xfrm>
            <a:custGeom>
              <a:avLst/>
              <a:gdLst>
                <a:gd name="T0" fmla="*/ 2147483647 w 364"/>
                <a:gd name="T1" fmla="*/ 2147483647 h 414"/>
                <a:gd name="T2" fmla="*/ 2147483647 w 364"/>
                <a:gd name="T3" fmla="*/ 2147483647 h 414"/>
                <a:gd name="T4" fmla="*/ 2147483647 w 364"/>
                <a:gd name="T5" fmla="*/ 2147483647 h 414"/>
                <a:gd name="T6" fmla="*/ 2147483647 w 364"/>
                <a:gd name="T7" fmla="*/ 2147483647 h 414"/>
                <a:gd name="T8" fmla="*/ 2147483647 w 364"/>
                <a:gd name="T9" fmla="*/ 2147483647 h 414"/>
                <a:gd name="T10" fmla="*/ 2147483647 w 364"/>
                <a:gd name="T11" fmla="*/ 2147483647 h 414"/>
                <a:gd name="T12" fmla="*/ 2147483647 w 364"/>
                <a:gd name="T13" fmla="*/ 2147483647 h 414"/>
                <a:gd name="T14" fmla="*/ 2147483647 w 364"/>
                <a:gd name="T15" fmla="*/ 2147483647 h 414"/>
                <a:gd name="T16" fmla="*/ 2147483647 w 364"/>
                <a:gd name="T17" fmla="*/ 0 h 414"/>
                <a:gd name="T18" fmla="*/ 2147483647 w 364"/>
                <a:gd name="T19" fmla="*/ 2147483647 h 414"/>
                <a:gd name="T20" fmla="*/ 2147483647 w 364"/>
                <a:gd name="T21" fmla="*/ 2147483647 h 414"/>
                <a:gd name="T22" fmla="*/ 2147483647 w 364"/>
                <a:gd name="T23" fmla="*/ 2147483647 h 414"/>
                <a:gd name="T24" fmla="*/ 2147483647 w 364"/>
                <a:gd name="T25" fmla="*/ 2147483647 h 414"/>
                <a:gd name="T26" fmla="*/ 2147483647 w 364"/>
                <a:gd name="T27" fmla="*/ 2147483647 h 414"/>
                <a:gd name="T28" fmla="*/ 2147483647 w 364"/>
                <a:gd name="T29" fmla="*/ 2147483647 h 414"/>
                <a:gd name="T30" fmla="*/ 2147483647 w 364"/>
                <a:gd name="T31" fmla="*/ 2147483647 h 414"/>
                <a:gd name="T32" fmla="*/ 2147483647 w 364"/>
                <a:gd name="T33" fmla="*/ 2147483647 h 414"/>
                <a:gd name="T34" fmla="*/ 2147483647 w 364"/>
                <a:gd name="T35" fmla="*/ 2147483647 h 414"/>
                <a:gd name="T36" fmla="*/ 2147483647 w 364"/>
                <a:gd name="T37" fmla="*/ 2147483647 h 414"/>
                <a:gd name="T38" fmla="*/ 2147483647 w 364"/>
                <a:gd name="T39" fmla="*/ 2147483647 h 414"/>
                <a:gd name="T40" fmla="*/ 2147483647 w 364"/>
                <a:gd name="T41" fmla="*/ 2147483647 h 414"/>
                <a:gd name="T42" fmla="*/ 2147483647 w 364"/>
                <a:gd name="T43" fmla="*/ 2147483647 h 414"/>
                <a:gd name="T44" fmla="*/ 2147483647 w 364"/>
                <a:gd name="T45" fmla="*/ 2147483647 h 414"/>
                <a:gd name="T46" fmla="*/ 2147483647 w 364"/>
                <a:gd name="T47" fmla="*/ 2147483647 h 414"/>
                <a:gd name="T48" fmla="*/ 2147483647 w 364"/>
                <a:gd name="T49" fmla="*/ 2147483647 h 414"/>
                <a:gd name="T50" fmla="*/ 2147483647 w 364"/>
                <a:gd name="T51" fmla="*/ 2147483647 h 414"/>
                <a:gd name="T52" fmla="*/ 2147483647 w 364"/>
                <a:gd name="T53" fmla="*/ 2147483647 h 414"/>
                <a:gd name="T54" fmla="*/ 2147483647 w 364"/>
                <a:gd name="T55" fmla="*/ 2147483647 h 414"/>
                <a:gd name="T56" fmla="*/ 2147483647 w 364"/>
                <a:gd name="T57" fmla="*/ 2147483647 h 414"/>
                <a:gd name="T58" fmla="*/ 2147483647 w 364"/>
                <a:gd name="T59" fmla="*/ 2147483647 h 414"/>
                <a:gd name="T60" fmla="*/ 2147483647 w 364"/>
                <a:gd name="T61" fmla="*/ 2147483647 h 414"/>
                <a:gd name="T62" fmla="*/ 2147483647 w 364"/>
                <a:gd name="T63" fmla="*/ 2147483647 h 414"/>
                <a:gd name="T64" fmla="*/ 2147483647 w 364"/>
                <a:gd name="T65" fmla="*/ 2147483647 h 414"/>
                <a:gd name="T66" fmla="*/ 2147483647 w 364"/>
                <a:gd name="T67" fmla="*/ 2147483647 h 414"/>
                <a:gd name="T68" fmla="*/ 2147483647 w 364"/>
                <a:gd name="T69" fmla="*/ 2147483647 h 414"/>
                <a:gd name="T70" fmla="*/ 2147483647 w 364"/>
                <a:gd name="T71" fmla="*/ 2147483647 h 414"/>
                <a:gd name="T72" fmla="*/ 2147483647 w 364"/>
                <a:gd name="T73" fmla="*/ 2147483647 h 414"/>
                <a:gd name="T74" fmla="*/ 2147483647 w 364"/>
                <a:gd name="T75" fmla="*/ 2147483647 h 414"/>
                <a:gd name="T76" fmla="*/ 2147483647 w 364"/>
                <a:gd name="T77" fmla="*/ 2147483647 h 414"/>
                <a:gd name="T78" fmla="*/ 2147483647 w 364"/>
                <a:gd name="T79" fmla="*/ 2147483647 h 414"/>
                <a:gd name="T80" fmla="*/ 2147483647 w 364"/>
                <a:gd name="T81" fmla="*/ 2147483647 h 414"/>
                <a:gd name="T82" fmla="*/ 2147483647 w 364"/>
                <a:gd name="T83" fmla="*/ 2147483647 h 41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4"/>
                <a:gd name="T127" fmla="*/ 0 h 414"/>
                <a:gd name="T128" fmla="*/ 364 w 364"/>
                <a:gd name="T129" fmla="*/ 414 h 41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4" h="414">
                  <a:moveTo>
                    <a:pt x="360" y="296"/>
                  </a:moveTo>
                  <a:cubicBezTo>
                    <a:pt x="357" y="276"/>
                    <a:pt x="349" y="257"/>
                    <a:pt x="340" y="245"/>
                  </a:cubicBezTo>
                  <a:cubicBezTo>
                    <a:pt x="329" y="229"/>
                    <a:pt x="311" y="227"/>
                    <a:pt x="295" y="226"/>
                  </a:cubicBezTo>
                  <a:cubicBezTo>
                    <a:pt x="292" y="226"/>
                    <a:pt x="289" y="225"/>
                    <a:pt x="286" y="225"/>
                  </a:cubicBezTo>
                  <a:cubicBezTo>
                    <a:pt x="283" y="225"/>
                    <a:pt x="280" y="226"/>
                    <a:pt x="277" y="226"/>
                  </a:cubicBezTo>
                  <a:cubicBezTo>
                    <a:pt x="274" y="226"/>
                    <a:pt x="271" y="226"/>
                    <a:pt x="268" y="226"/>
                  </a:cubicBezTo>
                  <a:cubicBezTo>
                    <a:pt x="261" y="226"/>
                    <a:pt x="252" y="225"/>
                    <a:pt x="246" y="223"/>
                  </a:cubicBezTo>
                  <a:cubicBezTo>
                    <a:pt x="245" y="223"/>
                    <a:pt x="242" y="222"/>
                    <a:pt x="241" y="217"/>
                  </a:cubicBezTo>
                  <a:cubicBezTo>
                    <a:pt x="240" y="214"/>
                    <a:pt x="240" y="209"/>
                    <a:pt x="240" y="205"/>
                  </a:cubicBezTo>
                  <a:cubicBezTo>
                    <a:pt x="241" y="204"/>
                    <a:pt x="241" y="203"/>
                    <a:pt x="242" y="202"/>
                  </a:cubicBezTo>
                  <a:cubicBezTo>
                    <a:pt x="254" y="190"/>
                    <a:pt x="262" y="174"/>
                    <a:pt x="265" y="157"/>
                  </a:cubicBezTo>
                  <a:cubicBezTo>
                    <a:pt x="271" y="153"/>
                    <a:pt x="275" y="148"/>
                    <a:pt x="279" y="143"/>
                  </a:cubicBezTo>
                  <a:cubicBezTo>
                    <a:pt x="283" y="136"/>
                    <a:pt x="284" y="128"/>
                    <a:pt x="284" y="121"/>
                  </a:cubicBezTo>
                  <a:cubicBezTo>
                    <a:pt x="283" y="116"/>
                    <a:pt x="279" y="106"/>
                    <a:pt x="266" y="101"/>
                  </a:cubicBezTo>
                  <a:cubicBezTo>
                    <a:pt x="266" y="87"/>
                    <a:pt x="267" y="74"/>
                    <a:pt x="262" y="60"/>
                  </a:cubicBezTo>
                  <a:cubicBezTo>
                    <a:pt x="258" y="47"/>
                    <a:pt x="251" y="36"/>
                    <a:pt x="242" y="26"/>
                  </a:cubicBezTo>
                  <a:cubicBezTo>
                    <a:pt x="226" y="9"/>
                    <a:pt x="205" y="0"/>
                    <a:pt x="182" y="0"/>
                  </a:cubicBezTo>
                  <a:cubicBezTo>
                    <a:pt x="182" y="0"/>
                    <a:pt x="182" y="0"/>
                    <a:pt x="182" y="0"/>
                  </a:cubicBezTo>
                  <a:cubicBezTo>
                    <a:pt x="159" y="0"/>
                    <a:pt x="138" y="9"/>
                    <a:pt x="121" y="26"/>
                  </a:cubicBezTo>
                  <a:cubicBezTo>
                    <a:pt x="109" y="22"/>
                    <a:pt x="109" y="22"/>
                    <a:pt x="109" y="22"/>
                  </a:cubicBezTo>
                  <a:cubicBezTo>
                    <a:pt x="101" y="41"/>
                    <a:pt x="101" y="41"/>
                    <a:pt x="101" y="41"/>
                  </a:cubicBezTo>
                  <a:cubicBezTo>
                    <a:pt x="83" y="31"/>
                    <a:pt x="83" y="31"/>
                    <a:pt x="83" y="31"/>
                  </a:cubicBezTo>
                  <a:cubicBezTo>
                    <a:pt x="81" y="38"/>
                    <a:pt x="97" y="94"/>
                    <a:pt x="97" y="94"/>
                  </a:cubicBezTo>
                  <a:cubicBezTo>
                    <a:pt x="97" y="96"/>
                    <a:pt x="97" y="98"/>
                    <a:pt x="97" y="101"/>
                  </a:cubicBezTo>
                  <a:cubicBezTo>
                    <a:pt x="83" y="106"/>
                    <a:pt x="80" y="116"/>
                    <a:pt x="79" y="121"/>
                  </a:cubicBezTo>
                  <a:cubicBezTo>
                    <a:pt x="78" y="128"/>
                    <a:pt x="80" y="136"/>
                    <a:pt x="84" y="143"/>
                  </a:cubicBezTo>
                  <a:cubicBezTo>
                    <a:pt x="87" y="149"/>
                    <a:pt x="92" y="154"/>
                    <a:pt x="98" y="158"/>
                  </a:cubicBezTo>
                  <a:cubicBezTo>
                    <a:pt x="102" y="174"/>
                    <a:pt x="110" y="190"/>
                    <a:pt x="121" y="202"/>
                  </a:cubicBezTo>
                  <a:cubicBezTo>
                    <a:pt x="122" y="203"/>
                    <a:pt x="123" y="204"/>
                    <a:pt x="124" y="204"/>
                  </a:cubicBezTo>
                  <a:cubicBezTo>
                    <a:pt x="124" y="209"/>
                    <a:pt x="124" y="214"/>
                    <a:pt x="123" y="217"/>
                  </a:cubicBezTo>
                  <a:cubicBezTo>
                    <a:pt x="121" y="222"/>
                    <a:pt x="119" y="223"/>
                    <a:pt x="117" y="223"/>
                  </a:cubicBezTo>
                  <a:cubicBezTo>
                    <a:pt x="111" y="225"/>
                    <a:pt x="103" y="226"/>
                    <a:pt x="96" y="226"/>
                  </a:cubicBezTo>
                  <a:cubicBezTo>
                    <a:pt x="93" y="226"/>
                    <a:pt x="90" y="226"/>
                    <a:pt x="87" y="226"/>
                  </a:cubicBezTo>
                  <a:cubicBezTo>
                    <a:pt x="84" y="226"/>
                    <a:pt x="81" y="225"/>
                    <a:pt x="78" y="225"/>
                  </a:cubicBezTo>
                  <a:cubicBezTo>
                    <a:pt x="74" y="225"/>
                    <a:pt x="72" y="226"/>
                    <a:pt x="69" y="226"/>
                  </a:cubicBezTo>
                  <a:cubicBezTo>
                    <a:pt x="53" y="227"/>
                    <a:pt x="35" y="229"/>
                    <a:pt x="24" y="245"/>
                  </a:cubicBezTo>
                  <a:cubicBezTo>
                    <a:pt x="14" y="257"/>
                    <a:pt x="7" y="276"/>
                    <a:pt x="3" y="296"/>
                  </a:cubicBezTo>
                  <a:cubicBezTo>
                    <a:pt x="0" y="316"/>
                    <a:pt x="0" y="336"/>
                    <a:pt x="4" y="352"/>
                  </a:cubicBezTo>
                  <a:cubicBezTo>
                    <a:pt x="4" y="353"/>
                    <a:pt x="5" y="354"/>
                    <a:pt x="5" y="355"/>
                  </a:cubicBezTo>
                  <a:cubicBezTo>
                    <a:pt x="6" y="355"/>
                    <a:pt x="17" y="371"/>
                    <a:pt x="44" y="385"/>
                  </a:cubicBezTo>
                  <a:cubicBezTo>
                    <a:pt x="60" y="394"/>
                    <a:pt x="78" y="401"/>
                    <a:pt x="98" y="405"/>
                  </a:cubicBezTo>
                  <a:cubicBezTo>
                    <a:pt x="122" y="411"/>
                    <a:pt x="150" y="414"/>
                    <a:pt x="180" y="414"/>
                  </a:cubicBezTo>
                  <a:cubicBezTo>
                    <a:pt x="181" y="414"/>
                    <a:pt x="181" y="414"/>
                    <a:pt x="182" y="414"/>
                  </a:cubicBezTo>
                  <a:cubicBezTo>
                    <a:pt x="182" y="414"/>
                    <a:pt x="183" y="414"/>
                    <a:pt x="184" y="414"/>
                  </a:cubicBezTo>
                  <a:cubicBezTo>
                    <a:pt x="214" y="414"/>
                    <a:pt x="241" y="411"/>
                    <a:pt x="266" y="405"/>
                  </a:cubicBezTo>
                  <a:cubicBezTo>
                    <a:pt x="286" y="401"/>
                    <a:pt x="304" y="394"/>
                    <a:pt x="320" y="385"/>
                  </a:cubicBezTo>
                  <a:cubicBezTo>
                    <a:pt x="341" y="374"/>
                    <a:pt x="354" y="361"/>
                    <a:pt x="358" y="355"/>
                  </a:cubicBezTo>
                  <a:cubicBezTo>
                    <a:pt x="359" y="354"/>
                    <a:pt x="359" y="353"/>
                    <a:pt x="360" y="352"/>
                  </a:cubicBezTo>
                  <a:cubicBezTo>
                    <a:pt x="364" y="336"/>
                    <a:pt x="364" y="316"/>
                    <a:pt x="360" y="296"/>
                  </a:cubicBezTo>
                  <a:close/>
                  <a:moveTo>
                    <a:pt x="266" y="115"/>
                  </a:moveTo>
                  <a:cubicBezTo>
                    <a:pt x="270" y="117"/>
                    <a:pt x="271" y="120"/>
                    <a:pt x="271" y="123"/>
                  </a:cubicBezTo>
                  <a:cubicBezTo>
                    <a:pt x="272" y="128"/>
                    <a:pt x="270" y="134"/>
                    <a:pt x="266" y="139"/>
                  </a:cubicBezTo>
                  <a:lnTo>
                    <a:pt x="266" y="115"/>
                  </a:lnTo>
                  <a:close/>
                  <a:moveTo>
                    <a:pt x="96" y="140"/>
                  </a:moveTo>
                  <a:cubicBezTo>
                    <a:pt x="92" y="134"/>
                    <a:pt x="90" y="128"/>
                    <a:pt x="91" y="123"/>
                  </a:cubicBezTo>
                  <a:cubicBezTo>
                    <a:pt x="91" y="120"/>
                    <a:pt x="93" y="117"/>
                    <a:pt x="96" y="114"/>
                  </a:cubicBezTo>
                  <a:cubicBezTo>
                    <a:pt x="96" y="125"/>
                    <a:pt x="96" y="136"/>
                    <a:pt x="96" y="140"/>
                  </a:cubicBezTo>
                  <a:close/>
                  <a:moveTo>
                    <a:pt x="115" y="140"/>
                  </a:moveTo>
                  <a:cubicBezTo>
                    <a:pt x="115" y="99"/>
                    <a:pt x="115" y="99"/>
                    <a:pt x="115" y="99"/>
                  </a:cubicBezTo>
                  <a:cubicBezTo>
                    <a:pt x="117" y="99"/>
                    <a:pt x="140" y="95"/>
                    <a:pt x="157" y="78"/>
                  </a:cubicBezTo>
                  <a:cubicBezTo>
                    <a:pt x="153" y="99"/>
                    <a:pt x="153" y="99"/>
                    <a:pt x="153" y="99"/>
                  </a:cubicBezTo>
                  <a:cubicBezTo>
                    <a:pt x="182" y="78"/>
                    <a:pt x="182" y="78"/>
                    <a:pt x="182" y="78"/>
                  </a:cubicBezTo>
                  <a:cubicBezTo>
                    <a:pt x="178" y="99"/>
                    <a:pt x="178" y="99"/>
                    <a:pt x="178" y="99"/>
                  </a:cubicBezTo>
                  <a:cubicBezTo>
                    <a:pt x="210" y="77"/>
                    <a:pt x="210" y="77"/>
                    <a:pt x="210" y="77"/>
                  </a:cubicBezTo>
                  <a:cubicBezTo>
                    <a:pt x="210" y="77"/>
                    <a:pt x="232" y="92"/>
                    <a:pt x="247" y="97"/>
                  </a:cubicBezTo>
                  <a:cubicBezTo>
                    <a:pt x="247" y="140"/>
                    <a:pt x="247" y="140"/>
                    <a:pt x="247" y="140"/>
                  </a:cubicBezTo>
                  <a:cubicBezTo>
                    <a:pt x="247" y="178"/>
                    <a:pt x="218" y="210"/>
                    <a:pt x="181" y="210"/>
                  </a:cubicBezTo>
                  <a:cubicBezTo>
                    <a:pt x="144" y="210"/>
                    <a:pt x="115" y="178"/>
                    <a:pt x="115" y="140"/>
                  </a:cubicBezTo>
                  <a:close/>
                  <a:moveTo>
                    <a:pt x="206" y="296"/>
                  </a:moveTo>
                  <a:cubicBezTo>
                    <a:pt x="197" y="261"/>
                    <a:pt x="197" y="261"/>
                    <a:pt x="197" y="261"/>
                  </a:cubicBezTo>
                  <a:cubicBezTo>
                    <a:pt x="197" y="261"/>
                    <a:pt x="197" y="261"/>
                    <a:pt x="197" y="261"/>
                  </a:cubicBezTo>
                  <a:cubicBezTo>
                    <a:pt x="211" y="236"/>
                    <a:pt x="211" y="236"/>
                    <a:pt x="211" y="236"/>
                  </a:cubicBezTo>
                  <a:cubicBezTo>
                    <a:pt x="157" y="236"/>
                    <a:pt x="157" y="236"/>
                    <a:pt x="157" y="236"/>
                  </a:cubicBezTo>
                  <a:cubicBezTo>
                    <a:pt x="171" y="261"/>
                    <a:pt x="171" y="261"/>
                    <a:pt x="171" y="261"/>
                  </a:cubicBezTo>
                  <a:cubicBezTo>
                    <a:pt x="171" y="261"/>
                    <a:pt x="171" y="261"/>
                    <a:pt x="171" y="261"/>
                  </a:cubicBezTo>
                  <a:cubicBezTo>
                    <a:pt x="162" y="296"/>
                    <a:pt x="162" y="296"/>
                    <a:pt x="162" y="296"/>
                  </a:cubicBezTo>
                  <a:cubicBezTo>
                    <a:pt x="133" y="235"/>
                    <a:pt x="133" y="235"/>
                    <a:pt x="133" y="235"/>
                  </a:cubicBezTo>
                  <a:cubicBezTo>
                    <a:pt x="136" y="232"/>
                    <a:pt x="139" y="228"/>
                    <a:pt x="140" y="224"/>
                  </a:cubicBezTo>
                  <a:cubicBezTo>
                    <a:pt x="141" y="222"/>
                    <a:pt x="141" y="220"/>
                    <a:pt x="142" y="218"/>
                  </a:cubicBezTo>
                  <a:cubicBezTo>
                    <a:pt x="154" y="225"/>
                    <a:pt x="167" y="229"/>
                    <a:pt x="181" y="229"/>
                  </a:cubicBezTo>
                  <a:cubicBezTo>
                    <a:pt x="183" y="229"/>
                    <a:pt x="183" y="229"/>
                    <a:pt x="183" y="229"/>
                  </a:cubicBezTo>
                  <a:cubicBezTo>
                    <a:pt x="197" y="229"/>
                    <a:pt x="210" y="225"/>
                    <a:pt x="222" y="218"/>
                  </a:cubicBezTo>
                  <a:cubicBezTo>
                    <a:pt x="222" y="220"/>
                    <a:pt x="223" y="222"/>
                    <a:pt x="223" y="224"/>
                  </a:cubicBezTo>
                  <a:cubicBezTo>
                    <a:pt x="225" y="229"/>
                    <a:pt x="228" y="234"/>
                    <a:pt x="233" y="237"/>
                  </a:cubicBezTo>
                  <a:lnTo>
                    <a:pt x="206" y="296"/>
                  </a:lnTo>
                  <a:close/>
                </a:path>
              </a:pathLst>
            </a:custGeom>
            <a:solidFill>
              <a:srgbClr val="FFFFFF"/>
            </a:solidFill>
            <a:ln w="9525">
              <a:noFill/>
              <a:round/>
            </a:ln>
          </p:spPr>
          <p:txBody>
            <a:bodyPr/>
            <a:lstStyle/>
            <a:p>
              <a:endParaRPr lang="zh-CN" altLang="en-US"/>
            </a:p>
          </p:txBody>
        </p:sp>
      </p:grpSp>
      <p:grpSp>
        <p:nvGrpSpPr>
          <p:cNvPr id="57356" name="组合 118"/>
          <p:cNvGrpSpPr/>
          <p:nvPr/>
        </p:nvGrpSpPr>
        <p:grpSpPr bwMode="auto">
          <a:xfrm>
            <a:off x="9528175" y="2301875"/>
            <a:ext cx="838200" cy="788988"/>
            <a:chOff x="0" y="0"/>
            <a:chExt cx="865188" cy="865188"/>
          </a:xfrm>
        </p:grpSpPr>
        <p:sp>
          <p:nvSpPr>
            <p:cNvPr id="57381" name="Oval 82"/>
            <p:cNvSpPr>
              <a:spLocks noChangeArrowheads="1"/>
            </p:cNvSpPr>
            <p:nvPr/>
          </p:nvSpPr>
          <p:spPr bwMode="auto">
            <a:xfrm>
              <a:off x="0" y="0"/>
              <a:ext cx="865188" cy="865188"/>
            </a:xfrm>
            <a:prstGeom prst="ellipse">
              <a:avLst/>
            </a:prstGeom>
            <a:solidFill>
              <a:srgbClr val="FFC557"/>
            </a:solidFill>
            <a:ln w="9525">
              <a:noFill/>
              <a:round/>
            </a:ln>
          </p:spPr>
          <p:txBody>
            <a:bodyPr/>
            <a:lstStyle/>
            <a:p>
              <a:pPr>
                <a:buFont typeface="Arial" panose="020B0604020202020204" pitchFamily="34" charset="0"/>
                <a:buNone/>
              </a:pPr>
              <a:endParaRPr lang="zh-CN" altLang="zh-CN">
                <a:latin typeface="Calibri" panose="020F0502020204030204" pitchFamily="34" charset="0"/>
                <a:ea typeface="宋体" panose="02010600030101010101" pitchFamily="2" charset="-122"/>
              </a:endParaRPr>
            </a:p>
          </p:txBody>
        </p:sp>
        <p:sp>
          <p:nvSpPr>
            <p:cNvPr id="57382" name="Freeform 83"/>
            <p:cNvSpPr>
              <a:spLocks noEditPoints="1"/>
            </p:cNvSpPr>
            <p:nvPr/>
          </p:nvSpPr>
          <p:spPr bwMode="auto">
            <a:xfrm>
              <a:off x="431800" y="865188"/>
              <a:ext cx="20638" cy="0"/>
            </a:xfrm>
            <a:custGeom>
              <a:avLst/>
              <a:gdLst>
                <a:gd name="T0" fmla="*/ 0 w 15"/>
                <a:gd name="T1" fmla="*/ 2147483647 w 15"/>
                <a:gd name="T2" fmla="*/ 2147483647 w 15"/>
                <a:gd name="T3" fmla="*/ 2147483647 w 15"/>
                <a:gd name="T4" fmla="*/ 2147483647 w 15"/>
                <a:gd name="T5" fmla="*/ 2147483647 w 15"/>
                <a:gd name="T6" fmla="*/ 2147483647 w 15"/>
                <a:gd name="T7" fmla="*/ 2147483647 w 15"/>
                <a:gd name="T8" fmla="*/ 2147483647 w 15"/>
                <a:gd name="T9" fmla="*/ 2147483647 w 15"/>
                <a:gd name="T10" fmla="*/ 2147483647 w 15"/>
                <a:gd name="T11" fmla="*/ 2147483647 w 15"/>
                <a:gd name="T12" fmla="*/ 2147483647 w 15"/>
                <a:gd name="T13" fmla="*/ 2147483647 w 15"/>
                <a:gd name="T14" fmla="*/ 2147483647 w 15"/>
                <a:gd name="T15" fmla="*/ 2147483647 w 15"/>
                <a:gd name="T16" fmla="*/ 2147483647 w 15"/>
                <a:gd name="T17" fmla="*/ 2147483647 w 15"/>
                <a:gd name="T18" fmla="*/ 2147483647 w 15"/>
                <a:gd name="T19" fmla="*/ 2147483647 w 15"/>
                <a:gd name="T20" fmla="*/ 2147483647 w 15"/>
                <a:gd name="T21" fmla="*/ 2147483647 w 15"/>
                <a:gd name="T22" fmla="*/ 2147483647 w 15"/>
                <a:gd name="T23" fmla="*/ 2147483647 w 15"/>
                <a:gd name="T24" fmla="*/ 2147483647 w 15"/>
                <a:gd name="T25" fmla="*/ 2147483647 w 15"/>
                <a:gd name="T26" fmla="*/ 2147483647 w 15"/>
                <a:gd name="T27" fmla="*/ 2147483647 w 15"/>
                <a:gd name="T28" fmla="*/ 2147483647 w 15"/>
                <a:gd name="T29" fmla="*/ 2147483647 w 15"/>
                <a:gd name="T30" fmla="*/ 2147483647 w 15"/>
                <a:gd name="T31" fmla="*/ 2147483647 w 15"/>
                <a:gd name="T32" fmla="*/ 2147483647 w 15"/>
                <a:gd name="T33" fmla="*/ 2147483647 w 15"/>
                <a:gd name="T34" fmla="*/ 2147483647 w 15"/>
                <a:gd name="T35" fmla="*/ 2147483647 w 1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15 w 15"/>
              </a:gdLst>
              <a:ahLst/>
              <a:cxnLst>
                <a:cxn ang="T36">
                  <a:pos x="T0" y="0"/>
                </a:cxn>
                <a:cxn ang="T37">
                  <a:pos x="T1" y="0"/>
                </a:cxn>
                <a:cxn ang="T38">
                  <a:pos x="T2" y="0"/>
                </a:cxn>
                <a:cxn ang="T39">
                  <a:pos x="T3" y="0"/>
                </a:cxn>
                <a:cxn ang="T40">
                  <a:pos x="T4" y="0"/>
                </a:cxn>
                <a:cxn ang="T41">
                  <a:pos x="T5" y="0"/>
                </a:cxn>
                <a:cxn ang="T42">
                  <a:pos x="T6" y="0"/>
                </a:cxn>
                <a:cxn ang="T43">
                  <a:pos x="T7" y="0"/>
                </a:cxn>
                <a:cxn ang="T44">
                  <a:pos x="T8" y="0"/>
                </a:cxn>
                <a:cxn ang="T45">
                  <a:pos x="T9" y="0"/>
                </a:cxn>
                <a:cxn ang="T46">
                  <a:pos x="T10" y="0"/>
                </a:cxn>
                <a:cxn ang="T47">
                  <a:pos x="T11" y="0"/>
                </a:cxn>
                <a:cxn ang="T48">
                  <a:pos x="T12" y="0"/>
                </a:cxn>
                <a:cxn ang="T49">
                  <a:pos x="T13" y="0"/>
                </a:cxn>
                <a:cxn ang="T50">
                  <a:pos x="T14" y="0"/>
                </a:cxn>
                <a:cxn ang="T51">
                  <a:pos x="T15" y="0"/>
                </a:cxn>
                <a:cxn ang="T52">
                  <a:pos x="T16" y="0"/>
                </a:cxn>
                <a:cxn ang="T53">
                  <a:pos x="T17" y="0"/>
                </a:cxn>
                <a:cxn ang="T54">
                  <a:pos x="T18" y="0"/>
                </a:cxn>
                <a:cxn ang="T55">
                  <a:pos x="T19" y="0"/>
                </a:cxn>
                <a:cxn ang="T56">
                  <a:pos x="T20" y="0"/>
                </a:cxn>
                <a:cxn ang="T57">
                  <a:pos x="T21" y="0"/>
                </a:cxn>
                <a:cxn ang="T58">
                  <a:pos x="T22" y="0"/>
                </a:cxn>
                <a:cxn ang="T59">
                  <a:pos x="T23" y="0"/>
                </a:cxn>
                <a:cxn ang="T60">
                  <a:pos x="T24" y="0"/>
                </a:cxn>
                <a:cxn ang="T61">
                  <a:pos x="T25" y="0"/>
                </a:cxn>
                <a:cxn ang="T62">
                  <a:pos x="T26" y="0"/>
                </a:cxn>
                <a:cxn ang="T63">
                  <a:pos x="T27" y="0"/>
                </a:cxn>
                <a:cxn ang="T64">
                  <a:pos x="T28" y="0"/>
                </a:cxn>
                <a:cxn ang="T65">
                  <a:pos x="T29" y="0"/>
                </a:cxn>
                <a:cxn ang="T66">
                  <a:pos x="T30" y="0"/>
                </a:cxn>
                <a:cxn ang="T67">
                  <a:pos x="T31" y="0"/>
                </a:cxn>
                <a:cxn ang="T68">
                  <a:pos x="T32" y="0"/>
                </a:cxn>
                <a:cxn ang="T69">
                  <a:pos x="T33" y="0"/>
                </a:cxn>
                <a:cxn ang="T70">
                  <a:pos x="T34" y="0"/>
                </a:cxn>
                <a:cxn ang="T71">
                  <a:pos x="T35" y="0"/>
                </a:cxn>
              </a:cxnLst>
              <a:rect l="T72" t="0" r="T73" b="0"/>
              <a:pathLst>
                <a:path w="15">
                  <a:moveTo>
                    <a:pt x="1" y="0"/>
                  </a:moveTo>
                  <a:cubicBezTo>
                    <a:pt x="1" y="0"/>
                    <a:pt x="1" y="0"/>
                    <a:pt x="0"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4" y="0"/>
                  </a:moveTo>
                  <a:cubicBezTo>
                    <a:pt x="4" y="0"/>
                    <a:pt x="4" y="0"/>
                    <a:pt x="4" y="0"/>
                  </a:cubicBezTo>
                  <a:cubicBezTo>
                    <a:pt x="4" y="0"/>
                    <a:pt x="4" y="0"/>
                    <a:pt x="4" y="0"/>
                  </a:cubicBezTo>
                  <a:moveTo>
                    <a:pt x="5" y="0"/>
                  </a:moveTo>
                  <a:cubicBezTo>
                    <a:pt x="5" y="0"/>
                    <a:pt x="5" y="0"/>
                    <a:pt x="5" y="0"/>
                  </a:cubicBezTo>
                  <a:cubicBezTo>
                    <a:pt x="5" y="0"/>
                    <a:pt x="5" y="0"/>
                    <a:pt x="5" y="0"/>
                  </a:cubicBezTo>
                  <a:moveTo>
                    <a:pt x="5" y="0"/>
                  </a:moveTo>
                  <a:cubicBezTo>
                    <a:pt x="5" y="0"/>
                    <a:pt x="5" y="0"/>
                    <a:pt x="5" y="0"/>
                  </a:cubicBezTo>
                  <a:cubicBezTo>
                    <a:pt x="5" y="0"/>
                    <a:pt x="5" y="0"/>
                    <a:pt x="5"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7" y="0"/>
                  </a:moveTo>
                  <a:cubicBezTo>
                    <a:pt x="7" y="0"/>
                    <a:pt x="7" y="0"/>
                    <a:pt x="7" y="0"/>
                  </a:cubicBezTo>
                  <a:cubicBezTo>
                    <a:pt x="7" y="0"/>
                    <a:pt x="7" y="0"/>
                    <a:pt x="7" y="0"/>
                  </a:cubicBezTo>
                  <a:moveTo>
                    <a:pt x="8" y="0"/>
                  </a:moveTo>
                  <a:cubicBezTo>
                    <a:pt x="7" y="0"/>
                    <a:pt x="7" y="0"/>
                    <a:pt x="7" y="0"/>
                  </a:cubicBezTo>
                  <a:cubicBezTo>
                    <a:pt x="7" y="0"/>
                    <a:pt x="7" y="0"/>
                    <a:pt x="8" y="0"/>
                  </a:cubicBezTo>
                  <a:moveTo>
                    <a:pt x="8" y="0"/>
                  </a:moveTo>
                  <a:cubicBezTo>
                    <a:pt x="8" y="0"/>
                    <a:pt x="8" y="0"/>
                    <a:pt x="8" y="0"/>
                  </a:cubicBezTo>
                  <a:cubicBezTo>
                    <a:pt x="8" y="0"/>
                    <a:pt x="8" y="0"/>
                    <a:pt x="8" y="0"/>
                  </a:cubicBezTo>
                  <a:moveTo>
                    <a:pt x="8" y="0"/>
                  </a:moveTo>
                  <a:cubicBezTo>
                    <a:pt x="8" y="0"/>
                    <a:pt x="8" y="0"/>
                    <a:pt x="8" y="0"/>
                  </a:cubicBezTo>
                  <a:cubicBezTo>
                    <a:pt x="8" y="0"/>
                    <a:pt x="8" y="0"/>
                    <a:pt x="8" y="0"/>
                  </a:cubicBezTo>
                  <a:moveTo>
                    <a:pt x="9" y="0"/>
                  </a:moveTo>
                  <a:cubicBezTo>
                    <a:pt x="9" y="0"/>
                    <a:pt x="9" y="0"/>
                    <a:pt x="9" y="0"/>
                  </a:cubicBezTo>
                  <a:cubicBezTo>
                    <a:pt x="9" y="0"/>
                    <a:pt x="9" y="0"/>
                    <a:pt x="9" y="0"/>
                  </a:cubicBezTo>
                  <a:moveTo>
                    <a:pt x="9" y="0"/>
                  </a:moveTo>
                  <a:cubicBezTo>
                    <a:pt x="9" y="0"/>
                    <a:pt x="9" y="0"/>
                    <a:pt x="9" y="0"/>
                  </a:cubicBezTo>
                  <a:cubicBezTo>
                    <a:pt x="9" y="0"/>
                    <a:pt x="9" y="0"/>
                    <a:pt x="9" y="0"/>
                  </a:cubicBezTo>
                  <a:moveTo>
                    <a:pt x="10" y="0"/>
                  </a:moveTo>
                  <a:cubicBezTo>
                    <a:pt x="10" y="0"/>
                    <a:pt x="10" y="0"/>
                    <a:pt x="10" y="0"/>
                  </a:cubicBezTo>
                  <a:cubicBezTo>
                    <a:pt x="10" y="0"/>
                    <a:pt x="10" y="0"/>
                    <a:pt x="10" y="0"/>
                  </a:cubicBezTo>
                  <a:moveTo>
                    <a:pt x="10" y="0"/>
                  </a:moveTo>
                  <a:cubicBezTo>
                    <a:pt x="10" y="0"/>
                    <a:pt x="10" y="0"/>
                    <a:pt x="10" y="0"/>
                  </a:cubicBezTo>
                  <a:cubicBezTo>
                    <a:pt x="10" y="0"/>
                    <a:pt x="10" y="0"/>
                    <a:pt x="10" y="0"/>
                  </a:cubicBezTo>
                  <a:moveTo>
                    <a:pt x="11" y="0"/>
                  </a:moveTo>
                  <a:cubicBezTo>
                    <a:pt x="11" y="0"/>
                    <a:pt x="11" y="0"/>
                    <a:pt x="11" y="0"/>
                  </a:cubicBezTo>
                  <a:cubicBezTo>
                    <a:pt x="11" y="0"/>
                    <a:pt x="11" y="0"/>
                    <a:pt x="11" y="0"/>
                  </a:cubicBezTo>
                  <a:moveTo>
                    <a:pt x="11" y="0"/>
                  </a:moveTo>
                  <a:cubicBezTo>
                    <a:pt x="11" y="0"/>
                    <a:pt x="11" y="0"/>
                    <a:pt x="11" y="0"/>
                  </a:cubicBezTo>
                  <a:cubicBezTo>
                    <a:pt x="11" y="0"/>
                    <a:pt x="11" y="0"/>
                    <a:pt x="11" y="0"/>
                  </a:cubicBezTo>
                  <a:moveTo>
                    <a:pt x="15" y="0"/>
                  </a:moveTo>
                  <a:cubicBezTo>
                    <a:pt x="15" y="0"/>
                    <a:pt x="15" y="0"/>
                    <a:pt x="15" y="0"/>
                  </a:cubicBezTo>
                  <a:cubicBezTo>
                    <a:pt x="15" y="0"/>
                    <a:pt x="15" y="0"/>
                    <a:pt x="15" y="0"/>
                  </a:cubicBezTo>
                  <a:moveTo>
                    <a:pt x="15" y="0"/>
                  </a:moveTo>
                  <a:cubicBezTo>
                    <a:pt x="15" y="0"/>
                    <a:pt x="15" y="0"/>
                    <a:pt x="15" y="0"/>
                  </a:cubicBezTo>
                  <a:cubicBezTo>
                    <a:pt x="15" y="0"/>
                    <a:pt x="15" y="0"/>
                    <a:pt x="15" y="0"/>
                  </a:cubicBezTo>
                </a:path>
              </a:pathLst>
            </a:custGeom>
            <a:solidFill>
              <a:srgbClr val="FFF3DD"/>
            </a:solidFill>
            <a:ln w="9525">
              <a:noFill/>
              <a:round/>
            </a:ln>
          </p:spPr>
          <p:txBody>
            <a:bodyPr/>
            <a:lstStyle/>
            <a:p>
              <a:endParaRPr lang="zh-CN" altLang="en-US"/>
            </a:p>
          </p:txBody>
        </p:sp>
        <p:sp>
          <p:nvSpPr>
            <p:cNvPr id="57383" name="Freeform 84"/>
            <p:cNvSpPr/>
            <p:nvPr/>
          </p:nvSpPr>
          <p:spPr bwMode="auto">
            <a:xfrm>
              <a:off x="174625" y="128588"/>
              <a:ext cx="685800" cy="736600"/>
            </a:xfrm>
            <a:custGeom>
              <a:avLst/>
              <a:gdLst>
                <a:gd name="T0" fmla="*/ 2147483647 w 502"/>
                <a:gd name="T1" fmla="*/ 0 h 538"/>
                <a:gd name="T2" fmla="*/ 2147483647 w 502"/>
                <a:gd name="T3" fmla="*/ 2147483647 h 538"/>
                <a:gd name="T4" fmla="*/ 2147483647 w 502"/>
                <a:gd name="T5" fmla="*/ 2147483647 h 538"/>
                <a:gd name="T6" fmla="*/ 2147483647 w 502"/>
                <a:gd name="T7" fmla="*/ 2147483647 h 538"/>
                <a:gd name="T8" fmla="*/ 2147483647 w 502"/>
                <a:gd name="T9" fmla="*/ 2147483647 h 538"/>
                <a:gd name="T10" fmla="*/ 2147483647 w 502"/>
                <a:gd name="T11" fmla="*/ 2147483647 h 538"/>
                <a:gd name="T12" fmla="*/ 2147483647 w 502"/>
                <a:gd name="T13" fmla="*/ 2147483647 h 538"/>
                <a:gd name="T14" fmla="*/ 2147483647 w 502"/>
                <a:gd name="T15" fmla="*/ 2147483647 h 538"/>
                <a:gd name="T16" fmla="*/ 2147483647 w 502"/>
                <a:gd name="T17" fmla="*/ 2147483647 h 538"/>
                <a:gd name="T18" fmla="*/ 2147483647 w 502"/>
                <a:gd name="T19" fmla="*/ 2147483647 h 538"/>
                <a:gd name="T20" fmla="*/ 2147483647 w 502"/>
                <a:gd name="T21" fmla="*/ 2147483647 h 538"/>
                <a:gd name="T22" fmla="*/ 2147483647 w 502"/>
                <a:gd name="T23" fmla="*/ 2147483647 h 538"/>
                <a:gd name="T24" fmla="*/ 2147483647 w 502"/>
                <a:gd name="T25" fmla="*/ 2147483647 h 538"/>
                <a:gd name="T26" fmla="*/ 2147483647 w 502"/>
                <a:gd name="T27" fmla="*/ 2147483647 h 538"/>
                <a:gd name="T28" fmla="*/ 2147483647 w 502"/>
                <a:gd name="T29" fmla="*/ 2147483647 h 538"/>
                <a:gd name="T30" fmla="*/ 2147483647 w 502"/>
                <a:gd name="T31" fmla="*/ 2147483647 h 538"/>
                <a:gd name="T32" fmla="*/ 2147483647 w 502"/>
                <a:gd name="T33" fmla="*/ 2147483647 h 538"/>
                <a:gd name="T34" fmla="*/ 2147483647 w 502"/>
                <a:gd name="T35" fmla="*/ 2147483647 h 538"/>
                <a:gd name="T36" fmla="*/ 2147483647 w 502"/>
                <a:gd name="T37" fmla="*/ 2147483647 h 538"/>
                <a:gd name="T38" fmla="*/ 2147483647 w 502"/>
                <a:gd name="T39" fmla="*/ 2147483647 h 538"/>
                <a:gd name="T40" fmla="*/ 2147483647 w 502"/>
                <a:gd name="T41" fmla="*/ 2147483647 h 538"/>
                <a:gd name="T42" fmla="*/ 2147483647 w 502"/>
                <a:gd name="T43" fmla="*/ 2147483647 h 538"/>
                <a:gd name="T44" fmla="*/ 2147483647 w 502"/>
                <a:gd name="T45" fmla="*/ 2147483647 h 538"/>
                <a:gd name="T46" fmla="*/ 2147483647 w 502"/>
                <a:gd name="T47" fmla="*/ 2147483647 h 538"/>
                <a:gd name="T48" fmla="*/ 2147483647 w 502"/>
                <a:gd name="T49" fmla="*/ 2147483647 h 538"/>
                <a:gd name="T50" fmla="*/ 2147483647 w 502"/>
                <a:gd name="T51" fmla="*/ 2147483647 h 538"/>
                <a:gd name="T52" fmla="*/ 2147483647 w 502"/>
                <a:gd name="T53" fmla="*/ 2147483647 h 538"/>
                <a:gd name="T54" fmla="*/ 2147483647 w 502"/>
                <a:gd name="T55" fmla="*/ 2147483647 h 538"/>
                <a:gd name="T56" fmla="*/ 2147483647 w 502"/>
                <a:gd name="T57" fmla="*/ 2147483647 h 538"/>
                <a:gd name="T58" fmla="*/ 2147483647 w 502"/>
                <a:gd name="T59" fmla="*/ 2147483647 h 538"/>
                <a:gd name="T60" fmla="*/ 2147483647 w 502"/>
                <a:gd name="T61" fmla="*/ 2147483647 h 538"/>
                <a:gd name="T62" fmla="*/ 2147483647 w 502"/>
                <a:gd name="T63" fmla="*/ 2147483647 h 538"/>
                <a:gd name="T64" fmla="*/ 2147483647 w 502"/>
                <a:gd name="T65" fmla="*/ 2147483647 h 538"/>
                <a:gd name="T66" fmla="*/ 2147483647 w 502"/>
                <a:gd name="T67" fmla="*/ 2147483647 h 538"/>
                <a:gd name="T68" fmla="*/ 2147483647 w 502"/>
                <a:gd name="T69" fmla="*/ 2147483647 h 538"/>
                <a:gd name="T70" fmla="*/ 2147483647 w 502"/>
                <a:gd name="T71" fmla="*/ 2147483647 h 538"/>
                <a:gd name="T72" fmla="*/ 2147483647 w 502"/>
                <a:gd name="T73" fmla="*/ 2147483647 h 538"/>
                <a:gd name="T74" fmla="*/ 2147483647 w 502"/>
                <a:gd name="T75" fmla="*/ 2147483647 h 538"/>
                <a:gd name="T76" fmla="*/ 2147483647 w 502"/>
                <a:gd name="T77" fmla="*/ 2147483647 h 538"/>
                <a:gd name="T78" fmla="*/ 2147483647 w 502"/>
                <a:gd name="T79" fmla="*/ 2147483647 h 538"/>
                <a:gd name="T80" fmla="*/ 2147483647 w 502"/>
                <a:gd name="T81" fmla="*/ 2147483647 h 538"/>
                <a:gd name="T82" fmla="*/ 2147483647 w 502"/>
                <a:gd name="T83" fmla="*/ 2147483647 h 538"/>
                <a:gd name="T84" fmla="*/ 2147483647 w 502"/>
                <a:gd name="T85" fmla="*/ 2147483647 h 538"/>
                <a:gd name="T86" fmla="*/ 2147483647 w 502"/>
                <a:gd name="T87" fmla="*/ 2147483647 h 538"/>
                <a:gd name="T88" fmla="*/ 2147483647 w 502"/>
                <a:gd name="T89" fmla="*/ 2147483647 h 538"/>
                <a:gd name="T90" fmla="*/ 2147483647 w 502"/>
                <a:gd name="T91" fmla="*/ 2147483647 h 538"/>
                <a:gd name="T92" fmla="*/ 2147483647 w 502"/>
                <a:gd name="T93" fmla="*/ 2147483647 h 538"/>
                <a:gd name="T94" fmla="*/ 2147483647 w 502"/>
                <a:gd name="T95" fmla="*/ 2147483647 h 538"/>
                <a:gd name="T96" fmla="*/ 2147483647 w 502"/>
                <a:gd name="T97" fmla="*/ 2147483647 h 538"/>
                <a:gd name="T98" fmla="*/ 2147483647 w 502"/>
                <a:gd name="T99" fmla="*/ 2147483647 h 538"/>
                <a:gd name="T100" fmla="*/ 2147483647 w 502"/>
                <a:gd name="T101" fmla="*/ 2147483647 h 538"/>
                <a:gd name="T102" fmla="*/ 2147483647 w 502"/>
                <a:gd name="T103" fmla="*/ 2147483647 h 538"/>
                <a:gd name="T104" fmla="*/ 2147483647 w 502"/>
                <a:gd name="T105" fmla="*/ 2147483647 h 538"/>
                <a:gd name="T106" fmla="*/ 2147483647 w 502"/>
                <a:gd name="T107" fmla="*/ 2147483647 h 538"/>
                <a:gd name="T108" fmla="*/ 2147483647 w 502"/>
                <a:gd name="T109" fmla="*/ 2147483647 h 538"/>
                <a:gd name="T110" fmla="*/ 2147483647 w 502"/>
                <a:gd name="T111" fmla="*/ 2147483647 h 538"/>
                <a:gd name="T112" fmla="*/ 2147483647 w 502"/>
                <a:gd name="T113" fmla="*/ 2147483647 h 538"/>
                <a:gd name="T114" fmla="*/ 2147483647 w 502"/>
                <a:gd name="T115" fmla="*/ 2147483647 h 538"/>
                <a:gd name="T116" fmla="*/ 2147483647 w 502"/>
                <a:gd name="T117" fmla="*/ 2147483647 h 538"/>
                <a:gd name="T118" fmla="*/ 2147483647 w 502"/>
                <a:gd name="T119" fmla="*/ 2147483647 h 538"/>
                <a:gd name="T120" fmla="*/ 2147483647 w 502"/>
                <a:gd name="T121" fmla="*/ 0 h 5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02"/>
                <a:gd name="T184" fmla="*/ 0 h 538"/>
                <a:gd name="T185" fmla="*/ 502 w 502"/>
                <a:gd name="T186" fmla="*/ 538 h 53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02" h="538">
                  <a:moveTo>
                    <a:pt x="185" y="0"/>
                  </a:moveTo>
                  <a:cubicBezTo>
                    <a:pt x="179" y="0"/>
                    <a:pt x="173" y="1"/>
                    <a:pt x="167" y="2"/>
                  </a:cubicBezTo>
                  <a:cubicBezTo>
                    <a:pt x="61" y="21"/>
                    <a:pt x="65" y="167"/>
                    <a:pt x="79" y="248"/>
                  </a:cubicBezTo>
                  <a:cubicBezTo>
                    <a:pt x="45" y="248"/>
                    <a:pt x="26" y="267"/>
                    <a:pt x="16" y="298"/>
                  </a:cubicBezTo>
                  <a:cubicBezTo>
                    <a:pt x="7" y="324"/>
                    <a:pt x="0" y="362"/>
                    <a:pt x="21" y="383"/>
                  </a:cubicBezTo>
                  <a:cubicBezTo>
                    <a:pt x="31" y="393"/>
                    <a:pt x="41" y="404"/>
                    <a:pt x="51" y="413"/>
                  </a:cubicBezTo>
                  <a:cubicBezTo>
                    <a:pt x="61" y="423"/>
                    <a:pt x="116" y="478"/>
                    <a:pt x="175" y="538"/>
                  </a:cubicBezTo>
                  <a:cubicBezTo>
                    <a:pt x="180" y="538"/>
                    <a:pt x="184" y="538"/>
                    <a:pt x="188" y="538"/>
                  </a:cubicBezTo>
                  <a:cubicBezTo>
                    <a:pt x="188" y="538"/>
                    <a:pt x="188" y="538"/>
                    <a:pt x="188" y="538"/>
                  </a:cubicBezTo>
                  <a:cubicBezTo>
                    <a:pt x="189" y="538"/>
                    <a:pt x="189" y="538"/>
                    <a:pt x="189" y="538"/>
                  </a:cubicBezTo>
                  <a:cubicBezTo>
                    <a:pt x="189" y="538"/>
                    <a:pt x="189" y="538"/>
                    <a:pt x="189" y="538"/>
                  </a:cubicBezTo>
                  <a:cubicBezTo>
                    <a:pt x="189" y="538"/>
                    <a:pt x="189" y="538"/>
                    <a:pt x="189" y="538"/>
                  </a:cubicBezTo>
                  <a:cubicBezTo>
                    <a:pt x="190" y="538"/>
                    <a:pt x="190" y="538"/>
                    <a:pt x="190" y="538"/>
                  </a:cubicBezTo>
                  <a:cubicBezTo>
                    <a:pt x="190" y="538"/>
                    <a:pt x="190" y="538"/>
                    <a:pt x="190" y="538"/>
                  </a:cubicBezTo>
                  <a:cubicBezTo>
                    <a:pt x="190" y="538"/>
                    <a:pt x="190" y="538"/>
                    <a:pt x="190" y="538"/>
                  </a:cubicBezTo>
                  <a:cubicBezTo>
                    <a:pt x="190" y="538"/>
                    <a:pt x="190" y="538"/>
                    <a:pt x="190" y="538"/>
                  </a:cubicBezTo>
                  <a:cubicBezTo>
                    <a:pt x="190" y="538"/>
                    <a:pt x="191" y="538"/>
                    <a:pt x="191" y="538"/>
                  </a:cubicBezTo>
                  <a:cubicBezTo>
                    <a:pt x="191" y="538"/>
                    <a:pt x="191" y="538"/>
                    <a:pt x="191" y="538"/>
                  </a:cubicBezTo>
                  <a:cubicBezTo>
                    <a:pt x="191" y="538"/>
                    <a:pt x="191" y="538"/>
                    <a:pt x="191" y="538"/>
                  </a:cubicBezTo>
                  <a:cubicBezTo>
                    <a:pt x="191" y="538"/>
                    <a:pt x="191" y="538"/>
                    <a:pt x="191" y="538"/>
                  </a:cubicBezTo>
                  <a:cubicBezTo>
                    <a:pt x="191" y="538"/>
                    <a:pt x="192" y="538"/>
                    <a:pt x="192" y="538"/>
                  </a:cubicBezTo>
                  <a:cubicBezTo>
                    <a:pt x="192" y="538"/>
                    <a:pt x="192" y="538"/>
                    <a:pt x="192" y="538"/>
                  </a:cubicBezTo>
                  <a:cubicBezTo>
                    <a:pt x="192" y="538"/>
                    <a:pt x="192" y="538"/>
                    <a:pt x="192" y="538"/>
                  </a:cubicBezTo>
                  <a:cubicBezTo>
                    <a:pt x="192" y="538"/>
                    <a:pt x="192" y="538"/>
                    <a:pt x="192" y="538"/>
                  </a:cubicBezTo>
                  <a:cubicBezTo>
                    <a:pt x="192" y="538"/>
                    <a:pt x="193" y="538"/>
                    <a:pt x="193" y="538"/>
                  </a:cubicBezTo>
                  <a:cubicBezTo>
                    <a:pt x="193" y="538"/>
                    <a:pt x="193" y="538"/>
                    <a:pt x="193" y="538"/>
                  </a:cubicBezTo>
                  <a:cubicBezTo>
                    <a:pt x="193" y="538"/>
                    <a:pt x="193" y="538"/>
                    <a:pt x="193" y="538"/>
                  </a:cubicBezTo>
                  <a:cubicBezTo>
                    <a:pt x="193" y="538"/>
                    <a:pt x="193" y="538"/>
                    <a:pt x="193" y="538"/>
                  </a:cubicBezTo>
                  <a:cubicBezTo>
                    <a:pt x="193" y="538"/>
                    <a:pt x="194" y="538"/>
                    <a:pt x="194" y="538"/>
                  </a:cubicBezTo>
                  <a:cubicBezTo>
                    <a:pt x="194" y="538"/>
                    <a:pt x="194" y="538"/>
                    <a:pt x="194" y="538"/>
                  </a:cubicBezTo>
                  <a:cubicBezTo>
                    <a:pt x="194" y="538"/>
                    <a:pt x="194" y="538"/>
                    <a:pt x="194" y="538"/>
                  </a:cubicBezTo>
                  <a:cubicBezTo>
                    <a:pt x="194" y="538"/>
                    <a:pt x="194" y="538"/>
                    <a:pt x="194" y="538"/>
                  </a:cubicBezTo>
                  <a:cubicBezTo>
                    <a:pt x="195" y="538"/>
                    <a:pt x="195" y="538"/>
                    <a:pt x="195" y="538"/>
                  </a:cubicBezTo>
                  <a:cubicBezTo>
                    <a:pt x="195" y="538"/>
                    <a:pt x="195" y="538"/>
                    <a:pt x="195" y="538"/>
                  </a:cubicBezTo>
                  <a:cubicBezTo>
                    <a:pt x="195" y="538"/>
                    <a:pt x="195" y="538"/>
                    <a:pt x="195" y="538"/>
                  </a:cubicBezTo>
                  <a:cubicBezTo>
                    <a:pt x="195" y="538"/>
                    <a:pt x="195" y="538"/>
                    <a:pt x="196" y="538"/>
                  </a:cubicBezTo>
                  <a:cubicBezTo>
                    <a:pt x="196" y="538"/>
                    <a:pt x="196" y="538"/>
                    <a:pt x="196" y="538"/>
                  </a:cubicBezTo>
                  <a:cubicBezTo>
                    <a:pt x="196" y="538"/>
                    <a:pt x="196" y="538"/>
                    <a:pt x="196" y="538"/>
                  </a:cubicBezTo>
                  <a:cubicBezTo>
                    <a:pt x="196" y="538"/>
                    <a:pt x="196" y="538"/>
                    <a:pt x="196" y="538"/>
                  </a:cubicBezTo>
                  <a:cubicBezTo>
                    <a:pt x="196" y="538"/>
                    <a:pt x="196" y="538"/>
                    <a:pt x="196" y="538"/>
                  </a:cubicBezTo>
                  <a:cubicBezTo>
                    <a:pt x="197" y="538"/>
                    <a:pt x="197" y="538"/>
                    <a:pt x="197" y="538"/>
                  </a:cubicBezTo>
                  <a:cubicBezTo>
                    <a:pt x="197" y="538"/>
                    <a:pt x="197" y="538"/>
                    <a:pt x="197" y="538"/>
                  </a:cubicBezTo>
                  <a:cubicBezTo>
                    <a:pt x="197" y="538"/>
                    <a:pt x="197" y="538"/>
                    <a:pt x="197" y="538"/>
                  </a:cubicBezTo>
                  <a:cubicBezTo>
                    <a:pt x="197" y="538"/>
                    <a:pt x="197" y="538"/>
                    <a:pt x="197" y="538"/>
                  </a:cubicBezTo>
                  <a:cubicBezTo>
                    <a:pt x="198" y="538"/>
                    <a:pt x="198" y="538"/>
                    <a:pt x="198" y="538"/>
                  </a:cubicBezTo>
                  <a:cubicBezTo>
                    <a:pt x="198" y="538"/>
                    <a:pt x="198" y="538"/>
                    <a:pt x="198" y="538"/>
                  </a:cubicBezTo>
                  <a:cubicBezTo>
                    <a:pt x="198" y="538"/>
                    <a:pt x="198" y="538"/>
                    <a:pt x="198" y="538"/>
                  </a:cubicBezTo>
                  <a:cubicBezTo>
                    <a:pt x="198" y="538"/>
                    <a:pt x="198" y="538"/>
                    <a:pt x="198" y="538"/>
                  </a:cubicBezTo>
                  <a:cubicBezTo>
                    <a:pt x="199" y="538"/>
                    <a:pt x="199" y="538"/>
                    <a:pt x="199" y="538"/>
                  </a:cubicBezTo>
                  <a:cubicBezTo>
                    <a:pt x="199" y="538"/>
                    <a:pt x="199" y="538"/>
                    <a:pt x="199" y="538"/>
                  </a:cubicBezTo>
                  <a:cubicBezTo>
                    <a:pt x="199" y="538"/>
                    <a:pt x="199" y="538"/>
                    <a:pt x="199" y="538"/>
                  </a:cubicBezTo>
                  <a:cubicBezTo>
                    <a:pt x="199" y="538"/>
                    <a:pt x="199" y="538"/>
                    <a:pt x="199" y="538"/>
                  </a:cubicBezTo>
                  <a:cubicBezTo>
                    <a:pt x="200" y="538"/>
                    <a:pt x="201" y="538"/>
                    <a:pt x="203" y="538"/>
                  </a:cubicBezTo>
                  <a:cubicBezTo>
                    <a:pt x="203" y="538"/>
                    <a:pt x="203" y="538"/>
                    <a:pt x="203" y="538"/>
                  </a:cubicBezTo>
                  <a:cubicBezTo>
                    <a:pt x="203" y="538"/>
                    <a:pt x="203" y="538"/>
                    <a:pt x="203" y="538"/>
                  </a:cubicBezTo>
                  <a:cubicBezTo>
                    <a:pt x="203" y="538"/>
                    <a:pt x="203" y="538"/>
                    <a:pt x="203" y="538"/>
                  </a:cubicBezTo>
                  <a:cubicBezTo>
                    <a:pt x="357" y="531"/>
                    <a:pt x="483" y="413"/>
                    <a:pt x="502" y="263"/>
                  </a:cubicBezTo>
                  <a:cubicBezTo>
                    <a:pt x="420" y="181"/>
                    <a:pt x="323" y="85"/>
                    <a:pt x="311" y="72"/>
                  </a:cubicBezTo>
                  <a:cubicBezTo>
                    <a:pt x="306" y="68"/>
                    <a:pt x="301" y="63"/>
                    <a:pt x="296" y="58"/>
                  </a:cubicBezTo>
                  <a:cubicBezTo>
                    <a:pt x="286" y="47"/>
                    <a:pt x="270" y="45"/>
                    <a:pt x="260" y="35"/>
                  </a:cubicBezTo>
                  <a:cubicBezTo>
                    <a:pt x="239" y="14"/>
                    <a:pt x="214" y="0"/>
                    <a:pt x="185" y="0"/>
                  </a:cubicBezTo>
                </a:path>
              </a:pathLst>
            </a:custGeom>
            <a:solidFill>
              <a:srgbClr val="CC9E46"/>
            </a:solidFill>
            <a:ln w="9525">
              <a:noFill/>
              <a:round/>
            </a:ln>
          </p:spPr>
          <p:txBody>
            <a:bodyPr/>
            <a:lstStyle/>
            <a:p>
              <a:endParaRPr lang="zh-CN" altLang="en-US"/>
            </a:p>
          </p:txBody>
        </p:sp>
        <p:sp>
          <p:nvSpPr>
            <p:cNvPr id="57384" name="Freeform 85"/>
            <p:cNvSpPr>
              <a:spLocks noEditPoints="1"/>
            </p:cNvSpPr>
            <p:nvPr/>
          </p:nvSpPr>
          <p:spPr bwMode="auto">
            <a:xfrm>
              <a:off x="184150" y="128588"/>
              <a:ext cx="508000" cy="590550"/>
            </a:xfrm>
            <a:custGeom>
              <a:avLst/>
              <a:gdLst>
                <a:gd name="T0" fmla="*/ 2147483647 w 371"/>
                <a:gd name="T1" fmla="*/ 2147483647 h 432"/>
                <a:gd name="T2" fmla="*/ 2147483647 w 371"/>
                <a:gd name="T3" fmla="*/ 2147483647 h 432"/>
                <a:gd name="T4" fmla="*/ 2147483647 w 371"/>
                <a:gd name="T5" fmla="*/ 2147483647 h 432"/>
                <a:gd name="T6" fmla="*/ 2147483647 w 371"/>
                <a:gd name="T7" fmla="*/ 2147483647 h 432"/>
                <a:gd name="T8" fmla="*/ 2147483647 w 371"/>
                <a:gd name="T9" fmla="*/ 2147483647 h 432"/>
                <a:gd name="T10" fmla="*/ 2147483647 w 371"/>
                <a:gd name="T11" fmla="*/ 2147483647 h 432"/>
                <a:gd name="T12" fmla="*/ 2147483647 w 371"/>
                <a:gd name="T13" fmla="*/ 2147483647 h 432"/>
                <a:gd name="T14" fmla="*/ 2147483647 w 371"/>
                <a:gd name="T15" fmla="*/ 2147483647 h 432"/>
                <a:gd name="T16" fmla="*/ 2147483647 w 371"/>
                <a:gd name="T17" fmla="*/ 0 h 432"/>
                <a:gd name="T18" fmla="*/ 2147483647 w 371"/>
                <a:gd name="T19" fmla="*/ 2147483647 h 432"/>
                <a:gd name="T20" fmla="*/ 2147483647 w 371"/>
                <a:gd name="T21" fmla="*/ 2147483647 h 432"/>
                <a:gd name="T22" fmla="*/ 2147483647 w 371"/>
                <a:gd name="T23" fmla="*/ 2147483647 h 432"/>
                <a:gd name="T24" fmla="*/ 2147483647 w 371"/>
                <a:gd name="T25" fmla="*/ 2147483647 h 432"/>
                <a:gd name="T26" fmla="*/ 2147483647 w 371"/>
                <a:gd name="T27" fmla="*/ 2147483647 h 432"/>
                <a:gd name="T28" fmla="*/ 2147483647 w 371"/>
                <a:gd name="T29" fmla="*/ 2147483647 h 432"/>
                <a:gd name="T30" fmla="*/ 2147483647 w 371"/>
                <a:gd name="T31" fmla="*/ 2147483647 h 432"/>
                <a:gd name="T32" fmla="*/ 2147483647 w 371"/>
                <a:gd name="T33" fmla="*/ 2147483647 h 432"/>
                <a:gd name="T34" fmla="*/ 2147483647 w 371"/>
                <a:gd name="T35" fmla="*/ 2147483647 h 432"/>
                <a:gd name="T36" fmla="*/ 2147483647 w 371"/>
                <a:gd name="T37" fmla="*/ 2147483647 h 432"/>
                <a:gd name="T38" fmla="*/ 2147483647 w 371"/>
                <a:gd name="T39" fmla="*/ 2147483647 h 432"/>
                <a:gd name="T40" fmla="*/ 2147483647 w 371"/>
                <a:gd name="T41" fmla="*/ 2147483647 h 432"/>
                <a:gd name="T42" fmla="*/ 2147483647 w 371"/>
                <a:gd name="T43" fmla="*/ 2147483647 h 432"/>
                <a:gd name="T44" fmla="*/ 2147483647 w 371"/>
                <a:gd name="T45" fmla="*/ 2147483647 h 432"/>
                <a:gd name="T46" fmla="*/ 2147483647 w 371"/>
                <a:gd name="T47" fmla="*/ 2147483647 h 432"/>
                <a:gd name="T48" fmla="*/ 2147483647 w 371"/>
                <a:gd name="T49" fmla="*/ 2147483647 h 432"/>
                <a:gd name="T50" fmla="*/ 2147483647 w 371"/>
                <a:gd name="T51" fmla="*/ 2147483647 h 432"/>
                <a:gd name="T52" fmla="*/ 2147483647 w 371"/>
                <a:gd name="T53" fmla="*/ 2147483647 h 432"/>
                <a:gd name="T54" fmla="*/ 2147483647 w 371"/>
                <a:gd name="T55" fmla="*/ 2147483647 h 432"/>
                <a:gd name="T56" fmla="*/ 2147483647 w 371"/>
                <a:gd name="T57" fmla="*/ 2147483647 h 432"/>
                <a:gd name="T58" fmla="*/ 2147483647 w 371"/>
                <a:gd name="T59" fmla="*/ 2147483647 h 432"/>
                <a:gd name="T60" fmla="*/ 2147483647 w 371"/>
                <a:gd name="T61" fmla="*/ 2147483647 h 432"/>
                <a:gd name="T62" fmla="*/ 2147483647 w 371"/>
                <a:gd name="T63" fmla="*/ 2147483647 h 432"/>
                <a:gd name="T64" fmla="*/ 2147483647 w 371"/>
                <a:gd name="T65" fmla="*/ 2147483647 h 432"/>
                <a:gd name="T66" fmla="*/ 2147483647 w 371"/>
                <a:gd name="T67" fmla="*/ 2147483647 h 432"/>
                <a:gd name="T68" fmla="*/ 2147483647 w 371"/>
                <a:gd name="T69" fmla="*/ 2147483647 h 432"/>
                <a:gd name="T70" fmla="*/ 2147483647 w 371"/>
                <a:gd name="T71" fmla="*/ 2147483647 h 432"/>
                <a:gd name="T72" fmla="*/ 2147483647 w 371"/>
                <a:gd name="T73" fmla="*/ 2147483647 h 432"/>
                <a:gd name="T74" fmla="*/ 2147483647 w 371"/>
                <a:gd name="T75" fmla="*/ 2147483647 h 432"/>
                <a:gd name="T76" fmla="*/ 2147483647 w 371"/>
                <a:gd name="T77" fmla="*/ 2147483647 h 432"/>
                <a:gd name="T78" fmla="*/ 2147483647 w 371"/>
                <a:gd name="T79" fmla="*/ 2147483647 h 432"/>
                <a:gd name="T80" fmla="*/ 2147483647 w 371"/>
                <a:gd name="T81" fmla="*/ 2147483647 h 432"/>
                <a:gd name="T82" fmla="*/ 2147483647 w 371"/>
                <a:gd name="T83" fmla="*/ 2147483647 h 432"/>
                <a:gd name="T84" fmla="*/ 2147483647 w 371"/>
                <a:gd name="T85" fmla="*/ 2147483647 h 432"/>
                <a:gd name="T86" fmla="*/ 2147483647 w 371"/>
                <a:gd name="T87" fmla="*/ 2147483647 h 432"/>
                <a:gd name="T88" fmla="*/ 2147483647 w 371"/>
                <a:gd name="T89" fmla="*/ 2147483647 h 432"/>
                <a:gd name="T90" fmla="*/ 2147483647 w 371"/>
                <a:gd name="T91" fmla="*/ 2147483647 h 432"/>
                <a:gd name="T92" fmla="*/ 2147483647 w 371"/>
                <a:gd name="T93" fmla="*/ 2147483647 h 432"/>
                <a:gd name="T94" fmla="*/ 2147483647 w 371"/>
                <a:gd name="T95" fmla="*/ 2147483647 h 432"/>
                <a:gd name="T96" fmla="*/ 2147483647 w 371"/>
                <a:gd name="T97" fmla="*/ 2147483647 h 432"/>
                <a:gd name="T98" fmla="*/ 2147483647 w 371"/>
                <a:gd name="T99" fmla="*/ 2147483647 h 432"/>
                <a:gd name="T100" fmla="*/ 2147483647 w 371"/>
                <a:gd name="T101" fmla="*/ 2147483647 h 432"/>
                <a:gd name="T102" fmla="*/ 2147483647 w 371"/>
                <a:gd name="T103" fmla="*/ 2147483647 h 432"/>
                <a:gd name="T104" fmla="*/ 2147483647 w 371"/>
                <a:gd name="T105" fmla="*/ 2147483647 h 4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71"/>
                <a:gd name="T160" fmla="*/ 0 h 432"/>
                <a:gd name="T161" fmla="*/ 371 w 371"/>
                <a:gd name="T162" fmla="*/ 432 h 43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71" h="432">
                  <a:moveTo>
                    <a:pt x="367" y="317"/>
                  </a:moveTo>
                  <a:cubicBezTo>
                    <a:pt x="363" y="297"/>
                    <a:pt x="356" y="279"/>
                    <a:pt x="347" y="267"/>
                  </a:cubicBezTo>
                  <a:cubicBezTo>
                    <a:pt x="335" y="252"/>
                    <a:pt x="316" y="250"/>
                    <a:pt x="300" y="248"/>
                  </a:cubicBezTo>
                  <a:cubicBezTo>
                    <a:pt x="299" y="248"/>
                    <a:pt x="297" y="248"/>
                    <a:pt x="294" y="248"/>
                  </a:cubicBezTo>
                  <a:cubicBezTo>
                    <a:pt x="295" y="241"/>
                    <a:pt x="295" y="234"/>
                    <a:pt x="295" y="227"/>
                  </a:cubicBezTo>
                  <a:cubicBezTo>
                    <a:pt x="296" y="195"/>
                    <a:pt x="298" y="163"/>
                    <a:pt x="299" y="131"/>
                  </a:cubicBezTo>
                  <a:cubicBezTo>
                    <a:pt x="300" y="100"/>
                    <a:pt x="305" y="63"/>
                    <a:pt x="274" y="45"/>
                  </a:cubicBezTo>
                  <a:cubicBezTo>
                    <a:pt x="271" y="43"/>
                    <a:pt x="250" y="38"/>
                    <a:pt x="250" y="37"/>
                  </a:cubicBezTo>
                  <a:cubicBezTo>
                    <a:pt x="236" y="4"/>
                    <a:pt x="183" y="0"/>
                    <a:pt x="183" y="0"/>
                  </a:cubicBezTo>
                  <a:cubicBezTo>
                    <a:pt x="33" y="0"/>
                    <a:pt x="67" y="222"/>
                    <a:pt x="72" y="248"/>
                  </a:cubicBezTo>
                  <a:cubicBezTo>
                    <a:pt x="72" y="248"/>
                    <a:pt x="71" y="248"/>
                    <a:pt x="71" y="248"/>
                  </a:cubicBezTo>
                  <a:cubicBezTo>
                    <a:pt x="54" y="250"/>
                    <a:pt x="36" y="252"/>
                    <a:pt x="24" y="267"/>
                  </a:cubicBezTo>
                  <a:cubicBezTo>
                    <a:pt x="15" y="279"/>
                    <a:pt x="7" y="297"/>
                    <a:pt x="4" y="317"/>
                  </a:cubicBezTo>
                  <a:cubicBezTo>
                    <a:pt x="0" y="337"/>
                    <a:pt x="0" y="356"/>
                    <a:pt x="5" y="371"/>
                  </a:cubicBezTo>
                  <a:cubicBezTo>
                    <a:pt x="5" y="373"/>
                    <a:pt x="5" y="374"/>
                    <a:pt x="6" y="374"/>
                  </a:cubicBezTo>
                  <a:cubicBezTo>
                    <a:pt x="6" y="375"/>
                    <a:pt x="17" y="390"/>
                    <a:pt x="45" y="404"/>
                  </a:cubicBezTo>
                  <a:cubicBezTo>
                    <a:pt x="61" y="413"/>
                    <a:pt x="80" y="419"/>
                    <a:pt x="100" y="424"/>
                  </a:cubicBezTo>
                  <a:cubicBezTo>
                    <a:pt x="125" y="430"/>
                    <a:pt x="153" y="432"/>
                    <a:pt x="184" y="432"/>
                  </a:cubicBezTo>
                  <a:cubicBezTo>
                    <a:pt x="184" y="432"/>
                    <a:pt x="185" y="432"/>
                    <a:pt x="185" y="432"/>
                  </a:cubicBezTo>
                  <a:cubicBezTo>
                    <a:pt x="186" y="432"/>
                    <a:pt x="187" y="432"/>
                    <a:pt x="187" y="432"/>
                  </a:cubicBezTo>
                  <a:cubicBezTo>
                    <a:pt x="218" y="432"/>
                    <a:pt x="246" y="430"/>
                    <a:pt x="271" y="424"/>
                  </a:cubicBezTo>
                  <a:cubicBezTo>
                    <a:pt x="291" y="419"/>
                    <a:pt x="310" y="413"/>
                    <a:pt x="326" y="404"/>
                  </a:cubicBezTo>
                  <a:cubicBezTo>
                    <a:pt x="348" y="393"/>
                    <a:pt x="361" y="380"/>
                    <a:pt x="365" y="374"/>
                  </a:cubicBezTo>
                  <a:cubicBezTo>
                    <a:pt x="366" y="374"/>
                    <a:pt x="366" y="373"/>
                    <a:pt x="366" y="371"/>
                  </a:cubicBezTo>
                  <a:cubicBezTo>
                    <a:pt x="371" y="356"/>
                    <a:pt x="371" y="337"/>
                    <a:pt x="367" y="317"/>
                  </a:cubicBezTo>
                  <a:close/>
                  <a:moveTo>
                    <a:pt x="186" y="360"/>
                  </a:moveTo>
                  <a:cubicBezTo>
                    <a:pt x="134" y="259"/>
                    <a:pt x="134" y="259"/>
                    <a:pt x="134" y="259"/>
                  </a:cubicBezTo>
                  <a:cubicBezTo>
                    <a:pt x="138" y="256"/>
                    <a:pt x="141" y="252"/>
                    <a:pt x="143" y="246"/>
                  </a:cubicBezTo>
                  <a:cubicBezTo>
                    <a:pt x="144" y="244"/>
                    <a:pt x="144" y="243"/>
                    <a:pt x="145" y="241"/>
                  </a:cubicBezTo>
                  <a:cubicBezTo>
                    <a:pt x="157" y="247"/>
                    <a:pt x="170" y="251"/>
                    <a:pt x="185" y="251"/>
                  </a:cubicBezTo>
                  <a:cubicBezTo>
                    <a:pt x="186" y="251"/>
                    <a:pt x="186" y="251"/>
                    <a:pt x="186" y="251"/>
                  </a:cubicBezTo>
                  <a:cubicBezTo>
                    <a:pt x="200" y="251"/>
                    <a:pt x="214" y="247"/>
                    <a:pt x="226" y="241"/>
                  </a:cubicBezTo>
                  <a:cubicBezTo>
                    <a:pt x="227" y="243"/>
                    <a:pt x="227" y="245"/>
                    <a:pt x="228" y="246"/>
                  </a:cubicBezTo>
                  <a:cubicBezTo>
                    <a:pt x="230" y="252"/>
                    <a:pt x="233" y="257"/>
                    <a:pt x="237" y="260"/>
                  </a:cubicBezTo>
                  <a:lnTo>
                    <a:pt x="186" y="360"/>
                  </a:lnTo>
                  <a:close/>
                  <a:moveTo>
                    <a:pt x="248" y="265"/>
                  </a:moveTo>
                  <a:cubicBezTo>
                    <a:pt x="249" y="265"/>
                    <a:pt x="250" y="265"/>
                    <a:pt x="252" y="266"/>
                  </a:cubicBezTo>
                  <a:cubicBezTo>
                    <a:pt x="266" y="303"/>
                    <a:pt x="266" y="303"/>
                    <a:pt x="266" y="303"/>
                  </a:cubicBezTo>
                  <a:cubicBezTo>
                    <a:pt x="257" y="309"/>
                    <a:pt x="233" y="323"/>
                    <a:pt x="206" y="346"/>
                  </a:cubicBezTo>
                  <a:lnTo>
                    <a:pt x="248" y="265"/>
                  </a:lnTo>
                  <a:close/>
                  <a:moveTo>
                    <a:pt x="165" y="345"/>
                  </a:moveTo>
                  <a:cubicBezTo>
                    <a:pt x="139" y="323"/>
                    <a:pt x="116" y="309"/>
                    <a:pt x="106" y="303"/>
                  </a:cubicBezTo>
                  <a:cubicBezTo>
                    <a:pt x="121" y="265"/>
                    <a:pt x="121" y="265"/>
                    <a:pt x="121" y="265"/>
                  </a:cubicBezTo>
                  <a:cubicBezTo>
                    <a:pt x="122" y="265"/>
                    <a:pt x="123" y="265"/>
                    <a:pt x="124" y="265"/>
                  </a:cubicBezTo>
                  <a:lnTo>
                    <a:pt x="165" y="345"/>
                  </a:lnTo>
                  <a:close/>
                  <a:moveTo>
                    <a:pt x="117" y="126"/>
                  </a:moveTo>
                  <a:cubicBezTo>
                    <a:pt x="151" y="127"/>
                    <a:pt x="170" y="109"/>
                    <a:pt x="170" y="109"/>
                  </a:cubicBezTo>
                  <a:cubicBezTo>
                    <a:pt x="198" y="130"/>
                    <a:pt x="249" y="111"/>
                    <a:pt x="253" y="110"/>
                  </a:cubicBezTo>
                  <a:cubicBezTo>
                    <a:pt x="253" y="111"/>
                    <a:pt x="253" y="113"/>
                    <a:pt x="253" y="115"/>
                  </a:cubicBezTo>
                  <a:cubicBezTo>
                    <a:pt x="253" y="164"/>
                    <a:pt x="253" y="164"/>
                    <a:pt x="253" y="164"/>
                  </a:cubicBezTo>
                  <a:cubicBezTo>
                    <a:pt x="253" y="202"/>
                    <a:pt x="223" y="233"/>
                    <a:pt x="185" y="233"/>
                  </a:cubicBezTo>
                  <a:cubicBezTo>
                    <a:pt x="148" y="233"/>
                    <a:pt x="117" y="202"/>
                    <a:pt x="117" y="164"/>
                  </a:cubicBezTo>
                  <a:lnTo>
                    <a:pt x="117" y="126"/>
                  </a:lnTo>
                  <a:close/>
                </a:path>
              </a:pathLst>
            </a:custGeom>
            <a:solidFill>
              <a:srgbClr val="FFFFFF"/>
            </a:solidFill>
            <a:ln w="9525">
              <a:noFill/>
              <a:round/>
            </a:ln>
          </p:spPr>
          <p:txBody>
            <a:bodyPr/>
            <a:lstStyle/>
            <a:p>
              <a:endParaRPr lang="zh-CN" altLang="en-US"/>
            </a:p>
          </p:txBody>
        </p:sp>
      </p:grpSp>
      <p:grpSp>
        <p:nvGrpSpPr>
          <p:cNvPr id="57357" name="组合 122"/>
          <p:cNvGrpSpPr/>
          <p:nvPr/>
        </p:nvGrpSpPr>
        <p:grpSpPr bwMode="auto">
          <a:xfrm>
            <a:off x="4194175" y="2332038"/>
            <a:ext cx="838200" cy="758825"/>
            <a:chOff x="0" y="0"/>
            <a:chExt cx="865188" cy="863600"/>
          </a:xfrm>
        </p:grpSpPr>
        <p:sp>
          <p:nvSpPr>
            <p:cNvPr id="57378" name="Oval 110"/>
            <p:cNvSpPr>
              <a:spLocks noChangeArrowheads="1"/>
            </p:cNvSpPr>
            <p:nvPr/>
          </p:nvSpPr>
          <p:spPr bwMode="auto">
            <a:xfrm>
              <a:off x="0" y="0"/>
              <a:ext cx="865188" cy="863600"/>
            </a:xfrm>
            <a:prstGeom prst="ellipse">
              <a:avLst/>
            </a:prstGeom>
            <a:solidFill>
              <a:srgbClr val="D54343"/>
            </a:solidFill>
            <a:ln w="9525">
              <a:noFill/>
              <a:round/>
            </a:ln>
          </p:spPr>
          <p:txBody>
            <a:bodyPr/>
            <a:lstStyle/>
            <a:p>
              <a:pPr>
                <a:buFont typeface="Arial" panose="020B0604020202020204" pitchFamily="34" charset="0"/>
                <a:buNone/>
              </a:pPr>
              <a:endParaRPr lang="zh-CN" altLang="zh-CN">
                <a:latin typeface="Calibri" panose="020F0502020204030204" pitchFamily="34" charset="0"/>
                <a:ea typeface="宋体" panose="02010600030101010101" pitchFamily="2" charset="-122"/>
              </a:endParaRPr>
            </a:p>
          </p:txBody>
        </p:sp>
        <p:sp>
          <p:nvSpPr>
            <p:cNvPr id="57379" name="Freeform 111"/>
            <p:cNvSpPr/>
            <p:nvPr/>
          </p:nvSpPr>
          <p:spPr bwMode="auto">
            <a:xfrm>
              <a:off x="203200" y="234950"/>
              <a:ext cx="652463" cy="628650"/>
            </a:xfrm>
            <a:custGeom>
              <a:avLst/>
              <a:gdLst>
                <a:gd name="T0" fmla="*/ 2147483647 w 477"/>
                <a:gd name="T1" fmla="*/ 0 h 460"/>
                <a:gd name="T2" fmla="*/ 2147483647 w 477"/>
                <a:gd name="T3" fmla="*/ 2147483647 h 460"/>
                <a:gd name="T4" fmla="*/ 2147483647 w 477"/>
                <a:gd name="T5" fmla="*/ 2147483647 h 460"/>
                <a:gd name="T6" fmla="*/ 2147483647 w 477"/>
                <a:gd name="T7" fmla="*/ 2147483647 h 460"/>
                <a:gd name="T8" fmla="*/ 2147483647 w 477"/>
                <a:gd name="T9" fmla="*/ 2147483647 h 460"/>
                <a:gd name="T10" fmla="*/ 2147483647 w 477"/>
                <a:gd name="T11" fmla="*/ 2147483647 h 460"/>
                <a:gd name="T12" fmla="*/ 2147483647 w 477"/>
                <a:gd name="T13" fmla="*/ 2147483647 h 460"/>
                <a:gd name="T14" fmla="*/ 2147483647 w 477"/>
                <a:gd name="T15" fmla="*/ 2147483647 h 460"/>
                <a:gd name="T16" fmla="*/ 2147483647 w 477"/>
                <a:gd name="T17" fmla="*/ 2147483647 h 460"/>
                <a:gd name="T18" fmla="*/ 2147483647 w 477"/>
                <a:gd name="T19" fmla="*/ 2147483647 h 460"/>
                <a:gd name="T20" fmla="*/ 2147483647 w 477"/>
                <a:gd name="T21" fmla="*/ 2147483647 h 460"/>
                <a:gd name="T22" fmla="*/ 2147483647 w 477"/>
                <a:gd name="T23" fmla="*/ 2147483647 h 460"/>
                <a:gd name="T24" fmla="*/ 2147483647 w 477"/>
                <a:gd name="T25" fmla="*/ 2147483647 h 460"/>
                <a:gd name="T26" fmla="*/ 2147483647 w 477"/>
                <a:gd name="T27" fmla="*/ 2147483647 h 460"/>
                <a:gd name="T28" fmla="*/ 2147483647 w 477"/>
                <a:gd name="T29" fmla="*/ 2147483647 h 460"/>
                <a:gd name="T30" fmla="*/ 2147483647 w 477"/>
                <a:gd name="T31" fmla="*/ 2147483647 h 460"/>
                <a:gd name="T32" fmla="*/ 2147483647 w 477"/>
                <a:gd name="T33" fmla="*/ 2147483647 h 460"/>
                <a:gd name="T34" fmla="*/ 2147483647 w 477"/>
                <a:gd name="T35" fmla="*/ 2147483647 h 460"/>
                <a:gd name="T36" fmla="*/ 2147483647 w 477"/>
                <a:gd name="T37" fmla="*/ 0 h 4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77"/>
                <a:gd name="T58" fmla="*/ 0 h 460"/>
                <a:gd name="T59" fmla="*/ 477 w 477"/>
                <a:gd name="T60" fmla="*/ 460 h 46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77" h="460">
                  <a:moveTo>
                    <a:pt x="21" y="0"/>
                  </a:moveTo>
                  <a:cubicBezTo>
                    <a:pt x="15" y="0"/>
                    <a:pt x="11" y="0"/>
                    <a:pt x="9" y="2"/>
                  </a:cubicBezTo>
                  <a:cubicBezTo>
                    <a:pt x="0" y="2"/>
                    <a:pt x="3" y="18"/>
                    <a:pt x="3" y="23"/>
                  </a:cubicBezTo>
                  <a:cubicBezTo>
                    <a:pt x="3" y="100"/>
                    <a:pt x="3" y="178"/>
                    <a:pt x="3" y="255"/>
                  </a:cubicBezTo>
                  <a:cubicBezTo>
                    <a:pt x="3" y="272"/>
                    <a:pt x="7" y="282"/>
                    <a:pt x="22" y="292"/>
                  </a:cubicBezTo>
                  <a:cubicBezTo>
                    <a:pt x="25" y="297"/>
                    <a:pt x="107" y="380"/>
                    <a:pt x="187" y="460"/>
                  </a:cubicBezTo>
                  <a:cubicBezTo>
                    <a:pt x="331" y="451"/>
                    <a:pt x="449" y="346"/>
                    <a:pt x="477" y="208"/>
                  </a:cubicBezTo>
                  <a:cubicBezTo>
                    <a:pt x="415" y="146"/>
                    <a:pt x="359" y="91"/>
                    <a:pt x="349" y="83"/>
                  </a:cubicBezTo>
                  <a:cubicBezTo>
                    <a:pt x="333" y="63"/>
                    <a:pt x="318" y="62"/>
                    <a:pt x="296" y="62"/>
                  </a:cubicBezTo>
                  <a:cubicBezTo>
                    <a:pt x="292" y="62"/>
                    <a:pt x="289" y="62"/>
                    <a:pt x="284" y="62"/>
                  </a:cubicBezTo>
                  <a:cubicBezTo>
                    <a:pt x="281" y="62"/>
                    <a:pt x="278" y="62"/>
                    <a:pt x="276" y="62"/>
                  </a:cubicBezTo>
                  <a:cubicBezTo>
                    <a:pt x="265" y="62"/>
                    <a:pt x="256" y="63"/>
                    <a:pt x="256" y="79"/>
                  </a:cubicBezTo>
                  <a:cubicBezTo>
                    <a:pt x="256" y="99"/>
                    <a:pt x="256" y="119"/>
                    <a:pt x="256" y="139"/>
                  </a:cubicBezTo>
                  <a:cubicBezTo>
                    <a:pt x="256" y="141"/>
                    <a:pt x="256" y="143"/>
                    <a:pt x="256" y="144"/>
                  </a:cubicBezTo>
                  <a:cubicBezTo>
                    <a:pt x="239" y="123"/>
                    <a:pt x="226" y="120"/>
                    <a:pt x="199" y="120"/>
                  </a:cubicBezTo>
                  <a:cubicBezTo>
                    <a:pt x="193" y="120"/>
                    <a:pt x="181" y="122"/>
                    <a:pt x="172" y="122"/>
                  </a:cubicBezTo>
                  <a:cubicBezTo>
                    <a:pt x="167" y="122"/>
                    <a:pt x="162" y="121"/>
                    <a:pt x="160" y="120"/>
                  </a:cubicBezTo>
                  <a:cubicBezTo>
                    <a:pt x="156" y="114"/>
                    <a:pt x="57" y="14"/>
                    <a:pt x="47" y="7"/>
                  </a:cubicBezTo>
                  <a:cubicBezTo>
                    <a:pt x="44" y="2"/>
                    <a:pt x="31" y="0"/>
                    <a:pt x="21" y="0"/>
                  </a:cubicBezTo>
                </a:path>
              </a:pathLst>
            </a:custGeom>
            <a:solidFill>
              <a:srgbClr val="AA3636"/>
            </a:solidFill>
            <a:ln w="9525">
              <a:noFill/>
              <a:round/>
            </a:ln>
          </p:spPr>
          <p:txBody>
            <a:bodyPr/>
            <a:lstStyle/>
            <a:p>
              <a:endParaRPr lang="zh-CN" altLang="en-US"/>
            </a:p>
          </p:txBody>
        </p:sp>
        <p:sp>
          <p:nvSpPr>
            <p:cNvPr id="57380" name="Freeform 112"/>
            <p:cNvSpPr/>
            <p:nvPr/>
          </p:nvSpPr>
          <p:spPr bwMode="auto">
            <a:xfrm>
              <a:off x="207962" y="238125"/>
              <a:ext cx="496888" cy="374650"/>
            </a:xfrm>
            <a:custGeom>
              <a:avLst/>
              <a:gdLst>
                <a:gd name="T0" fmla="*/ 2147483647 w 364"/>
                <a:gd name="T1" fmla="*/ 2147483647 h 274"/>
                <a:gd name="T2" fmla="*/ 2147483647 w 364"/>
                <a:gd name="T3" fmla="*/ 2147483647 h 274"/>
                <a:gd name="T4" fmla="*/ 2147483647 w 364"/>
                <a:gd name="T5" fmla="*/ 2147483647 h 274"/>
                <a:gd name="T6" fmla="*/ 2147483647 w 364"/>
                <a:gd name="T7" fmla="*/ 2147483647 h 274"/>
                <a:gd name="T8" fmla="*/ 2147483647 w 364"/>
                <a:gd name="T9" fmla="*/ 2147483647 h 274"/>
                <a:gd name="T10" fmla="*/ 2147483647 w 364"/>
                <a:gd name="T11" fmla="*/ 2147483647 h 274"/>
                <a:gd name="T12" fmla="*/ 2147483647 w 364"/>
                <a:gd name="T13" fmla="*/ 2147483647 h 274"/>
                <a:gd name="T14" fmla="*/ 2147483647 w 364"/>
                <a:gd name="T15" fmla="*/ 2147483647 h 274"/>
                <a:gd name="T16" fmla="*/ 2147483647 w 364"/>
                <a:gd name="T17" fmla="*/ 2147483647 h 274"/>
                <a:gd name="T18" fmla="*/ 2147483647 w 364"/>
                <a:gd name="T19" fmla="*/ 2147483647 h 274"/>
                <a:gd name="T20" fmla="*/ 2147483647 w 364"/>
                <a:gd name="T21" fmla="*/ 2147483647 h 274"/>
                <a:gd name="T22" fmla="*/ 2147483647 w 364"/>
                <a:gd name="T23" fmla="*/ 2147483647 h 274"/>
                <a:gd name="T24" fmla="*/ 2147483647 w 364"/>
                <a:gd name="T25" fmla="*/ 2147483647 h 274"/>
                <a:gd name="T26" fmla="*/ 2147483647 w 364"/>
                <a:gd name="T27" fmla="*/ 2147483647 h 274"/>
                <a:gd name="T28" fmla="*/ 2147483647 w 364"/>
                <a:gd name="T29" fmla="*/ 2147483647 h 274"/>
                <a:gd name="T30" fmla="*/ 2147483647 w 364"/>
                <a:gd name="T31" fmla="*/ 2147483647 h 274"/>
                <a:gd name="T32" fmla="*/ 2147483647 w 364"/>
                <a:gd name="T33" fmla="*/ 2147483647 h 274"/>
                <a:gd name="T34" fmla="*/ 2147483647 w 364"/>
                <a:gd name="T35" fmla="*/ 2147483647 h 274"/>
                <a:gd name="T36" fmla="*/ 2147483647 w 364"/>
                <a:gd name="T37" fmla="*/ 2147483647 h 274"/>
                <a:gd name="T38" fmla="*/ 2147483647 w 364"/>
                <a:gd name="T39" fmla="*/ 2147483647 h 274"/>
                <a:gd name="T40" fmla="*/ 2147483647 w 364"/>
                <a:gd name="T41" fmla="*/ 2147483647 h 274"/>
                <a:gd name="T42" fmla="*/ 2147483647 w 364"/>
                <a:gd name="T43" fmla="*/ 2147483647 h 274"/>
                <a:gd name="T44" fmla="*/ 2147483647 w 364"/>
                <a:gd name="T45" fmla="*/ 0 h 274"/>
                <a:gd name="T46" fmla="*/ 2147483647 w 364"/>
                <a:gd name="T47" fmla="*/ 0 h 274"/>
                <a:gd name="T48" fmla="*/ 0 w 364"/>
                <a:gd name="T49" fmla="*/ 2147483647 h 274"/>
                <a:gd name="T50" fmla="*/ 0 w 364"/>
                <a:gd name="T51" fmla="*/ 2147483647 h 274"/>
                <a:gd name="T52" fmla="*/ 2147483647 w 364"/>
                <a:gd name="T53" fmla="*/ 2147483647 h 274"/>
                <a:gd name="T54" fmla="*/ 2147483647 w 364"/>
                <a:gd name="T55" fmla="*/ 2147483647 h 274"/>
                <a:gd name="T56" fmla="*/ 2147483647 w 364"/>
                <a:gd name="T57" fmla="*/ 2147483647 h 274"/>
                <a:gd name="T58" fmla="*/ 2147483647 w 364"/>
                <a:gd name="T59" fmla="*/ 2147483647 h 274"/>
                <a:gd name="T60" fmla="*/ 2147483647 w 364"/>
                <a:gd name="T61" fmla="*/ 2147483647 h 274"/>
                <a:gd name="T62" fmla="*/ 2147483647 w 364"/>
                <a:gd name="T63" fmla="*/ 2147483647 h 274"/>
                <a:gd name="T64" fmla="*/ 2147483647 w 364"/>
                <a:gd name="T65" fmla="*/ 2147483647 h 2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4"/>
                <a:gd name="T100" fmla="*/ 0 h 274"/>
                <a:gd name="T101" fmla="*/ 364 w 364"/>
                <a:gd name="T102" fmla="*/ 274 h 27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4" h="274">
                  <a:moveTo>
                    <a:pt x="358" y="241"/>
                  </a:moveTo>
                  <a:cubicBezTo>
                    <a:pt x="331" y="241"/>
                    <a:pt x="331" y="241"/>
                    <a:pt x="331" y="241"/>
                  </a:cubicBezTo>
                  <a:cubicBezTo>
                    <a:pt x="331" y="72"/>
                    <a:pt x="331" y="72"/>
                    <a:pt x="331" y="72"/>
                  </a:cubicBezTo>
                  <a:cubicBezTo>
                    <a:pt x="331" y="65"/>
                    <a:pt x="327" y="60"/>
                    <a:pt x="322" y="60"/>
                  </a:cubicBezTo>
                  <a:cubicBezTo>
                    <a:pt x="263" y="60"/>
                    <a:pt x="263" y="60"/>
                    <a:pt x="263" y="60"/>
                  </a:cubicBezTo>
                  <a:cubicBezTo>
                    <a:pt x="258" y="60"/>
                    <a:pt x="253" y="65"/>
                    <a:pt x="253" y="72"/>
                  </a:cubicBezTo>
                  <a:cubicBezTo>
                    <a:pt x="253" y="241"/>
                    <a:pt x="253" y="241"/>
                    <a:pt x="253" y="241"/>
                  </a:cubicBezTo>
                  <a:cubicBezTo>
                    <a:pt x="235" y="241"/>
                    <a:pt x="235" y="241"/>
                    <a:pt x="235" y="241"/>
                  </a:cubicBezTo>
                  <a:cubicBezTo>
                    <a:pt x="235" y="126"/>
                    <a:pt x="235" y="126"/>
                    <a:pt x="235" y="126"/>
                  </a:cubicBezTo>
                  <a:cubicBezTo>
                    <a:pt x="235" y="122"/>
                    <a:pt x="230" y="118"/>
                    <a:pt x="225" y="118"/>
                  </a:cubicBezTo>
                  <a:cubicBezTo>
                    <a:pt x="166" y="118"/>
                    <a:pt x="166" y="118"/>
                    <a:pt x="166" y="118"/>
                  </a:cubicBezTo>
                  <a:cubicBezTo>
                    <a:pt x="161" y="118"/>
                    <a:pt x="157" y="122"/>
                    <a:pt x="157" y="126"/>
                  </a:cubicBezTo>
                  <a:cubicBezTo>
                    <a:pt x="157" y="241"/>
                    <a:pt x="157" y="241"/>
                    <a:pt x="157" y="241"/>
                  </a:cubicBezTo>
                  <a:cubicBezTo>
                    <a:pt x="138" y="241"/>
                    <a:pt x="138" y="241"/>
                    <a:pt x="138" y="241"/>
                  </a:cubicBezTo>
                  <a:cubicBezTo>
                    <a:pt x="138" y="180"/>
                    <a:pt x="138" y="180"/>
                    <a:pt x="138" y="180"/>
                  </a:cubicBezTo>
                  <a:cubicBezTo>
                    <a:pt x="138" y="178"/>
                    <a:pt x="134" y="176"/>
                    <a:pt x="129" y="176"/>
                  </a:cubicBezTo>
                  <a:cubicBezTo>
                    <a:pt x="69" y="176"/>
                    <a:pt x="69" y="176"/>
                    <a:pt x="69" y="176"/>
                  </a:cubicBezTo>
                  <a:cubicBezTo>
                    <a:pt x="64" y="176"/>
                    <a:pt x="60" y="178"/>
                    <a:pt x="60" y="180"/>
                  </a:cubicBezTo>
                  <a:cubicBezTo>
                    <a:pt x="60" y="241"/>
                    <a:pt x="60" y="241"/>
                    <a:pt x="60" y="241"/>
                  </a:cubicBezTo>
                  <a:cubicBezTo>
                    <a:pt x="48" y="241"/>
                    <a:pt x="48" y="241"/>
                    <a:pt x="48" y="241"/>
                  </a:cubicBezTo>
                  <a:cubicBezTo>
                    <a:pt x="45" y="241"/>
                    <a:pt x="42" y="239"/>
                    <a:pt x="42" y="237"/>
                  </a:cubicBezTo>
                  <a:cubicBezTo>
                    <a:pt x="42" y="4"/>
                    <a:pt x="42" y="4"/>
                    <a:pt x="42" y="4"/>
                  </a:cubicBezTo>
                  <a:cubicBezTo>
                    <a:pt x="42" y="2"/>
                    <a:pt x="39" y="0"/>
                    <a:pt x="36" y="0"/>
                  </a:cubicBezTo>
                  <a:cubicBezTo>
                    <a:pt x="6" y="0"/>
                    <a:pt x="6" y="0"/>
                    <a:pt x="6" y="0"/>
                  </a:cubicBezTo>
                  <a:cubicBezTo>
                    <a:pt x="2" y="0"/>
                    <a:pt x="0" y="2"/>
                    <a:pt x="0" y="4"/>
                  </a:cubicBezTo>
                  <a:cubicBezTo>
                    <a:pt x="0" y="270"/>
                    <a:pt x="0" y="270"/>
                    <a:pt x="0" y="270"/>
                  </a:cubicBezTo>
                  <a:cubicBezTo>
                    <a:pt x="0" y="272"/>
                    <a:pt x="2" y="274"/>
                    <a:pt x="6" y="274"/>
                  </a:cubicBezTo>
                  <a:cubicBezTo>
                    <a:pt x="13" y="274"/>
                    <a:pt x="13" y="274"/>
                    <a:pt x="13" y="274"/>
                  </a:cubicBezTo>
                  <a:cubicBezTo>
                    <a:pt x="42" y="274"/>
                    <a:pt x="42" y="274"/>
                    <a:pt x="42" y="274"/>
                  </a:cubicBezTo>
                  <a:cubicBezTo>
                    <a:pt x="358" y="274"/>
                    <a:pt x="358" y="274"/>
                    <a:pt x="358" y="274"/>
                  </a:cubicBezTo>
                  <a:cubicBezTo>
                    <a:pt x="362" y="274"/>
                    <a:pt x="364" y="272"/>
                    <a:pt x="364" y="270"/>
                  </a:cubicBezTo>
                  <a:cubicBezTo>
                    <a:pt x="364" y="246"/>
                    <a:pt x="364" y="246"/>
                    <a:pt x="364" y="246"/>
                  </a:cubicBezTo>
                  <a:cubicBezTo>
                    <a:pt x="364" y="243"/>
                    <a:pt x="362" y="241"/>
                    <a:pt x="358" y="241"/>
                  </a:cubicBezTo>
                  <a:close/>
                </a:path>
              </a:pathLst>
            </a:custGeom>
            <a:solidFill>
              <a:srgbClr val="FFFFFF"/>
            </a:solidFill>
            <a:ln w="9525">
              <a:noFill/>
              <a:round/>
            </a:ln>
          </p:spPr>
          <p:txBody>
            <a:bodyPr/>
            <a:lstStyle/>
            <a:p>
              <a:endParaRPr lang="zh-CN" altLang="en-US"/>
            </a:p>
          </p:txBody>
        </p:sp>
      </p:grpSp>
      <p:grpSp>
        <p:nvGrpSpPr>
          <p:cNvPr id="57358" name="组合 252"/>
          <p:cNvGrpSpPr/>
          <p:nvPr/>
        </p:nvGrpSpPr>
        <p:grpSpPr bwMode="auto">
          <a:xfrm>
            <a:off x="6940550" y="2314575"/>
            <a:ext cx="857250" cy="776288"/>
            <a:chOff x="0" y="0"/>
            <a:chExt cx="884238" cy="882650"/>
          </a:xfrm>
        </p:grpSpPr>
        <p:sp>
          <p:nvSpPr>
            <p:cNvPr id="57374" name="Oval 190"/>
            <p:cNvSpPr>
              <a:spLocks noChangeArrowheads="1"/>
            </p:cNvSpPr>
            <p:nvPr/>
          </p:nvSpPr>
          <p:spPr bwMode="auto">
            <a:xfrm>
              <a:off x="0" y="0"/>
              <a:ext cx="884238" cy="882650"/>
            </a:xfrm>
            <a:prstGeom prst="ellipse">
              <a:avLst/>
            </a:prstGeom>
            <a:solidFill>
              <a:srgbClr val="E87E30"/>
            </a:solidFill>
            <a:ln w="9525">
              <a:noFill/>
              <a:round/>
            </a:ln>
          </p:spPr>
          <p:txBody>
            <a:bodyPr/>
            <a:lstStyle/>
            <a:p>
              <a:pPr>
                <a:buFont typeface="Arial" panose="020B0604020202020204" pitchFamily="34" charset="0"/>
                <a:buNone/>
              </a:pPr>
              <a:endParaRPr lang="zh-CN" altLang="zh-CN">
                <a:latin typeface="Calibri" panose="020F0502020204030204" pitchFamily="34" charset="0"/>
                <a:ea typeface="宋体" panose="02010600030101010101" pitchFamily="2" charset="-122"/>
              </a:endParaRPr>
            </a:p>
          </p:txBody>
        </p:sp>
        <p:sp>
          <p:nvSpPr>
            <p:cNvPr id="57375" name="Freeform 191"/>
            <p:cNvSpPr/>
            <p:nvPr/>
          </p:nvSpPr>
          <p:spPr bwMode="auto">
            <a:xfrm>
              <a:off x="195262" y="200025"/>
              <a:ext cx="688975" cy="682625"/>
            </a:xfrm>
            <a:custGeom>
              <a:avLst/>
              <a:gdLst>
                <a:gd name="T0" fmla="*/ 2147483647 w 493"/>
                <a:gd name="T1" fmla="*/ 0 h 488"/>
                <a:gd name="T2" fmla="*/ 2147483647 w 493"/>
                <a:gd name="T3" fmla="*/ 2147483647 h 488"/>
                <a:gd name="T4" fmla="*/ 2147483647 w 493"/>
                <a:gd name="T5" fmla="*/ 2147483647 h 488"/>
                <a:gd name="T6" fmla="*/ 2147483647 w 493"/>
                <a:gd name="T7" fmla="*/ 2147483647 h 488"/>
                <a:gd name="T8" fmla="*/ 2147483647 w 493"/>
                <a:gd name="T9" fmla="*/ 2147483647 h 488"/>
                <a:gd name="T10" fmla="*/ 2147483647 w 493"/>
                <a:gd name="T11" fmla="*/ 2147483647 h 488"/>
                <a:gd name="T12" fmla="*/ 2147483647 w 493"/>
                <a:gd name="T13" fmla="*/ 2147483647 h 488"/>
                <a:gd name="T14" fmla="*/ 2147483647 w 493"/>
                <a:gd name="T15" fmla="*/ 2147483647 h 488"/>
                <a:gd name="T16" fmla="*/ 2147483647 w 493"/>
                <a:gd name="T17" fmla="*/ 2147483647 h 488"/>
                <a:gd name="T18" fmla="*/ 2147483647 w 493"/>
                <a:gd name="T19" fmla="*/ 2147483647 h 488"/>
                <a:gd name="T20" fmla="*/ 2147483647 w 493"/>
                <a:gd name="T21" fmla="*/ 2147483647 h 488"/>
                <a:gd name="T22" fmla="*/ 2147483647 w 493"/>
                <a:gd name="T23" fmla="*/ 2147483647 h 488"/>
                <a:gd name="T24" fmla="*/ 2147483647 w 493"/>
                <a:gd name="T25" fmla="*/ 2147483647 h 488"/>
                <a:gd name="T26" fmla="*/ 2147483647 w 493"/>
                <a:gd name="T27" fmla="*/ 2147483647 h 488"/>
                <a:gd name="T28" fmla="*/ 2147483647 w 493"/>
                <a:gd name="T29" fmla="*/ 0 h 4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3"/>
                <a:gd name="T46" fmla="*/ 0 h 488"/>
                <a:gd name="T47" fmla="*/ 493 w 493"/>
                <a:gd name="T48" fmla="*/ 488 h 48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3" h="488">
                  <a:moveTo>
                    <a:pt x="69" y="0"/>
                  </a:moveTo>
                  <a:cubicBezTo>
                    <a:pt x="58" y="0"/>
                    <a:pt x="46" y="1"/>
                    <a:pt x="36" y="4"/>
                  </a:cubicBezTo>
                  <a:cubicBezTo>
                    <a:pt x="0" y="16"/>
                    <a:pt x="6" y="56"/>
                    <a:pt x="6" y="86"/>
                  </a:cubicBezTo>
                  <a:cubicBezTo>
                    <a:pt x="6" y="157"/>
                    <a:pt x="6" y="229"/>
                    <a:pt x="6" y="300"/>
                  </a:cubicBezTo>
                  <a:cubicBezTo>
                    <a:pt x="6" y="332"/>
                    <a:pt x="55" y="369"/>
                    <a:pt x="77" y="390"/>
                  </a:cubicBezTo>
                  <a:cubicBezTo>
                    <a:pt x="94" y="408"/>
                    <a:pt x="132" y="446"/>
                    <a:pt x="174" y="488"/>
                  </a:cubicBezTo>
                  <a:cubicBezTo>
                    <a:pt x="175" y="488"/>
                    <a:pt x="176" y="488"/>
                    <a:pt x="177" y="488"/>
                  </a:cubicBezTo>
                  <a:cubicBezTo>
                    <a:pt x="351" y="488"/>
                    <a:pt x="493" y="347"/>
                    <a:pt x="493" y="172"/>
                  </a:cubicBezTo>
                  <a:cubicBezTo>
                    <a:pt x="493" y="172"/>
                    <a:pt x="493" y="172"/>
                    <a:pt x="493" y="172"/>
                  </a:cubicBezTo>
                  <a:cubicBezTo>
                    <a:pt x="493" y="172"/>
                    <a:pt x="493" y="171"/>
                    <a:pt x="493" y="170"/>
                  </a:cubicBezTo>
                  <a:cubicBezTo>
                    <a:pt x="420" y="98"/>
                    <a:pt x="356" y="35"/>
                    <a:pt x="336" y="16"/>
                  </a:cubicBezTo>
                  <a:cubicBezTo>
                    <a:pt x="324" y="3"/>
                    <a:pt x="305" y="1"/>
                    <a:pt x="286" y="1"/>
                  </a:cubicBezTo>
                  <a:cubicBezTo>
                    <a:pt x="274" y="1"/>
                    <a:pt x="261" y="2"/>
                    <a:pt x="251" y="2"/>
                  </a:cubicBezTo>
                  <a:cubicBezTo>
                    <a:pt x="207" y="2"/>
                    <a:pt x="162" y="2"/>
                    <a:pt x="118" y="2"/>
                  </a:cubicBezTo>
                  <a:cubicBezTo>
                    <a:pt x="103" y="2"/>
                    <a:pt x="86" y="0"/>
                    <a:pt x="69" y="0"/>
                  </a:cubicBezTo>
                </a:path>
              </a:pathLst>
            </a:custGeom>
            <a:solidFill>
              <a:srgbClr val="BA6526"/>
            </a:solidFill>
            <a:ln w="9525">
              <a:noFill/>
              <a:round/>
            </a:ln>
          </p:spPr>
          <p:txBody>
            <a:bodyPr/>
            <a:lstStyle/>
            <a:p>
              <a:endParaRPr lang="zh-CN" altLang="en-US"/>
            </a:p>
          </p:txBody>
        </p:sp>
        <p:sp>
          <p:nvSpPr>
            <p:cNvPr id="57376" name="Freeform 192"/>
            <p:cNvSpPr>
              <a:spLocks noEditPoints="1"/>
            </p:cNvSpPr>
            <p:nvPr/>
          </p:nvSpPr>
          <p:spPr bwMode="auto">
            <a:xfrm>
              <a:off x="203200" y="203200"/>
              <a:ext cx="479425" cy="479425"/>
            </a:xfrm>
            <a:custGeom>
              <a:avLst/>
              <a:gdLst>
                <a:gd name="T0" fmla="*/ 2147483647 w 342"/>
                <a:gd name="T1" fmla="*/ 2147483647 h 343"/>
                <a:gd name="T2" fmla="*/ 2147483647 w 342"/>
                <a:gd name="T3" fmla="*/ 0 h 343"/>
                <a:gd name="T4" fmla="*/ 2147483647 w 342"/>
                <a:gd name="T5" fmla="*/ 0 h 343"/>
                <a:gd name="T6" fmla="*/ 0 w 342"/>
                <a:gd name="T7" fmla="*/ 2147483647 h 343"/>
                <a:gd name="T8" fmla="*/ 0 w 342"/>
                <a:gd name="T9" fmla="*/ 2147483647 h 343"/>
                <a:gd name="T10" fmla="*/ 2147483647 w 342"/>
                <a:gd name="T11" fmla="*/ 2147483647 h 343"/>
                <a:gd name="T12" fmla="*/ 2147483647 w 342"/>
                <a:gd name="T13" fmla="*/ 2147483647 h 343"/>
                <a:gd name="T14" fmla="*/ 2147483647 w 342"/>
                <a:gd name="T15" fmla="*/ 2147483647 h 343"/>
                <a:gd name="T16" fmla="*/ 2147483647 w 342"/>
                <a:gd name="T17" fmla="*/ 2147483647 h 343"/>
                <a:gd name="T18" fmla="*/ 2147483647 w 342"/>
                <a:gd name="T19" fmla="*/ 2147483647 h 343"/>
                <a:gd name="T20" fmla="*/ 2147483647 w 342"/>
                <a:gd name="T21" fmla="*/ 2147483647 h 343"/>
                <a:gd name="T22" fmla="*/ 2147483647 w 342"/>
                <a:gd name="T23" fmla="*/ 2147483647 h 343"/>
                <a:gd name="T24" fmla="*/ 2147483647 w 342"/>
                <a:gd name="T25" fmla="*/ 2147483647 h 343"/>
                <a:gd name="T26" fmla="*/ 2147483647 w 342"/>
                <a:gd name="T27" fmla="*/ 2147483647 h 343"/>
                <a:gd name="T28" fmla="*/ 2147483647 w 342"/>
                <a:gd name="T29" fmla="*/ 2147483647 h 343"/>
                <a:gd name="T30" fmla="*/ 2147483647 w 342"/>
                <a:gd name="T31" fmla="*/ 2147483647 h 343"/>
                <a:gd name="T32" fmla="*/ 2147483647 w 342"/>
                <a:gd name="T33" fmla="*/ 2147483647 h 343"/>
                <a:gd name="T34" fmla="*/ 2147483647 w 342"/>
                <a:gd name="T35" fmla="*/ 2147483647 h 3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42"/>
                <a:gd name="T55" fmla="*/ 0 h 343"/>
                <a:gd name="T56" fmla="*/ 342 w 342"/>
                <a:gd name="T57" fmla="*/ 343 h 3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42" h="343">
                  <a:moveTo>
                    <a:pt x="342" y="45"/>
                  </a:moveTo>
                  <a:cubicBezTo>
                    <a:pt x="342" y="20"/>
                    <a:pt x="322" y="0"/>
                    <a:pt x="298" y="0"/>
                  </a:cubicBezTo>
                  <a:cubicBezTo>
                    <a:pt x="44" y="0"/>
                    <a:pt x="44" y="0"/>
                    <a:pt x="44" y="0"/>
                  </a:cubicBezTo>
                  <a:cubicBezTo>
                    <a:pt x="20" y="0"/>
                    <a:pt x="0" y="20"/>
                    <a:pt x="0" y="45"/>
                  </a:cubicBezTo>
                  <a:cubicBezTo>
                    <a:pt x="0" y="298"/>
                    <a:pt x="0" y="298"/>
                    <a:pt x="0" y="298"/>
                  </a:cubicBezTo>
                  <a:cubicBezTo>
                    <a:pt x="0" y="323"/>
                    <a:pt x="20" y="343"/>
                    <a:pt x="44" y="343"/>
                  </a:cubicBezTo>
                  <a:cubicBezTo>
                    <a:pt x="298" y="343"/>
                    <a:pt x="298" y="343"/>
                    <a:pt x="298" y="343"/>
                  </a:cubicBezTo>
                  <a:cubicBezTo>
                    <a:pt x="322" y="343"/>
                    <a:pt x="342" y="323"/>
                    <a:pt x="342" y="298"/>
                  </a:cubicBezTo>
                  <a:lnTo>
                    <a:pt x="342" y="45"/>
                  </a:lnTo>
                  <a:close/>
                  <a:moveTo>
                    <a:pt x="313" y="298"/>
                  </a:moveTo>
                  <a:cubicBezTo>
                    <a:pt x="313" y="306"/>
                    <a:pt x="306" y="313"/>
                    <a:pt x="298" y="313"/>
                  </a:cubicBezTo>
                  <a:cubicBezTo>
                    <a:pt x="44" y="313"/>
                    <a:pt x="44" y="313"/>
                    <a:pt x="44" y="313"/>
                  </a:cubicBezTo>
                  <a:cubicBezTo>
                    <a:pt x="36" y="313"/>
                    <a:pt x="29" y="306"/>
                    <a:pt x="29" y="298"/>
                  </a:cubicBezTo>
                  <a:cubicBezTo>
                    <a:pt x="29" y="45"/>
                    <a:pt x="29" y="45"/>
                    <a:pt x="29" y="45"/>
                  </a:cubicBezTo>
                  <a:cubicBezTo>
                    <a:pt x="29" y="36"/>
                    <a:pt x="36" y="29"/>
                    <a:pt x="44" y="29"/>
                  </a:cubicBezTo>
                  <a:cubicBezTo>
                    <a:pt x="298" y="29"/>
                    <a:pt x="298" y="29"/>
                    <a:pt x="298" y="29"/>
                  </a:cubicBezTo>
                  <a:cubicBezTo>
                    <a:pt x="306" y="29"/>
                    <a:pt x="313" y="36"/>
                    <a:pt x="313" y="45"/>
                  </a:cubicBezTo>
                  <a:lnTo>
                    <a:pt x="313" y="298"/>
                  </a:lnTo>
                  <a:close/>
                </a:path>
              </a:pathLst>
            </a:custGeom>
            <a:solidFill>
              <a:srgbClr val="FFFFFF"/>
            </a:solidFill>
            <a:ln w="9525">
              <a:noFill/>
              <a:round/>
            </a:ln>
          </p:spPr>
          <p:txBody>
            <a:bodyPr/>
            <a:lstStyle/>
            <a:p>
              <a:endParaRPr lang="zh-CN" altLang="en-US"/>
            </a:p>
          </p:txBody>
        </p:sp>
        <p:sp>
          <p:nvSpPr>
            <p:cNvPr id="57377" name="Freeform 193"/>
            <p:cNvSpPr>
              <a:spLocks noEditPoints="1"/>
            </p:cNvSpPr>
            <p:nvPr/>
          </p:nvSpPr>
          <p:spPr bwMode="auto">
            <a:xfrm>
              <a:off x="341312" y="295275"/>
              <a:ext cx="204788" cy="293688"/>
            </a:xfrm>
            <a:custGeom>
              <a:avLst/>
              <a:gdLst>
                <a:gd name="T0" fmla="*/ 2147483647 w 147"/>
                <a:gd name="T1" fmla="*/ 0 h 210"/>
                <a:gd name="T2" fmla="*/ 0 w 147"/>
                <a:gd name="T3" fmla="*/ 2147483647 h 210"/>
                <a:gd name="T4" fmla="*/ 2147483647 w 147"/>
                <a:gd name="T5" fmla="*/ 2147483647 h 210"/>
                <a:gd name="T6" fmla="*/ 2147483647 w 147"/>
                <a:gd name="T7" fmla="*/ 2147483647 h 210"/>
                <a:gd name="T8" fmla="*/ 2147483647 w 147"/>
                <a:gd name="T9" fmla="*/ 2147483647 h 210"/>
                <a:gd name="T10" fmla="*/ 2147483647 w 147"/>
                <a:gd name="T11" fmla="*/ 2147483647 h 210"/>
                <a:gd name="T12" fmla="*/ 2147483647 w 147"/>
                <a:gd name="T13" fmla="*/ 2147483647 h 210"/>
                <a:gd name="T14" fmla="*/ 2147483647 w 147"/>
                <a:gd name="T15" fmla="*/ 2147483647 h 210"/>
                <a:gd name="T16" fmla="*/ 2147483647 w 147"/>
                <a:gd name="T17" fmla="*/ 0 h 210"/>
                <a:gd name="T18" fmla="*/ 2147483647 w 147"/>
                <a:gd name="T19" fmla="*/ 2147483647 h 210"/>
                <a:gd name="T20" fmla="*/ 2147483647 w 147"/>
                <a:gd name="T21" fmla="*/ 2147483647 h 210"/>
                <a:gd name="T22" fmla="*/ 2147483647 w 147"/>
                <a:gd name="T23" fmla="*/ 2147483647 h 210"/>
                <a:gd name="T24" fmla="*/ 2147483647 w 147"/>
                <a:gd name="T25" fmla="*/ 2147483647 h 210"/>
                <a:gd name="T26" fmla="*/ 2147483647 w 147"/>
                <a:gd name="T27" fmla="*/ 2147483647 h 2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7"/>
                <a:gd name="T43" fmla="*/ 0 h 210"/>
                <a:gd name="T44" fmla="*/ 147 w 147"/>
                <a:gd name="T45" fmla="*/ 210 h 2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7" h="210">
                  <a:moveTo>
                    <a:pt x="73" y="0"/>
                  </a:moveTo>
                  <a:cubicBezTo>
                    <a:pt x="33" y="0"/>
                    <a:pt x="0" y="33"/>
                    <a:pt x="0" y="74"/>
                  </a:cubicBezTo>
                  <a:cubicBezTo>
                    <a:pt x="0" y="82"/>
                    <a:pt x="1" y="90"/>
                    <a:pt x="4" y="98"/>
                  </a:cubicBezTo>
                  <a:cubicBezTo>
                    <a:pt x="11" y="124"/>
                    <a:pt x="28" y="165"/>
                    <a:pt x="70" y="209"/>
                  </a:cubicBezTo>
                  <a:cubicBezTo>
                    <a:pt x="71" y="210"/>
                    <a:pt x="72" y="210"/>
                    <a:pt x="73" y="210"/>
                  </a:cubicBezTo>
                  <a:cubicBezTo>
                    <a:pt x="74" y="210"/>
                    <a:pt x="75" y="210"/>
                    <a:pt x="76" y="209"/>
                  </a:cubicBezTo>
                  <a:cubicBezTo>
                    <a:pt x="119" y="165"/>
                    <a:pt x="136" y="124"/>
                    <a:pt x="143" y="98"/>
                  </a:cubicBezTo>
                  <a:cubicBezTo>
                    <a:pt x="145" y="90"/>
                    <a:pt x="147" y="82"/>
                    <a:pt x="147" y="74"/>
                  </a:cubicBezTo>
                  <a:cubicBezTo>
                    <a:pt x="147" y="33"/>
                    <a:pt x="114" y="0"/>
                    <a:pt x="73" y="0"/>
                  </a:cubicBezTo>
                  <a:close/>
                  <a:moveTo>
                    <a:pt x="74" y="114"/>
                  </a:moveTo>
                  <a:cubicBezTo>
                    <a:pt x="51" y="114"/>
                    <a:pt x="32" y="95"/>
                    <a:pt x="32" y="73"/>
                  </a:cubicBezTo>
                  <a:cubicBezTo>
                    <a:pt x="32" y="50"/>
                    <a:pt x="51" y="31"/>
                    <a:pt x="74" y="31"/>
                  </a:cubicBezTo>
                  <a:cubicBezTo>
                    <a:pt x="97" y="31"/>
                    <a:pt x="115" y="50"/>
                    <a:pt x="115" y="73"/>
                  </a:cubicBezTo>
                  <a:cubicBezTo>
                    <a:pt x="115" y="95"/>
                    <a:pt x="97" y="114"/>
                    <a:pt x="74" y="114"/>
                  </a:cubicBezTo>
                  <a:close/>
                </a:path>
              </a:pathLst>
            </a:custGeom>
            <a:solidFill>
              <a:srgbClr val="FFFFFF"/>
            </a:solidFill>
            <a:ln w="9525">
              <a:noFill/>
              <a:round/>
            </a:ln>
          </p:spPr>
          <p:txBody>
            <a:bodyPr/>
            <a:lstStyle/>
            <a:p>
              <a:endParaRPr lang="zh-CN" altLang="en-US"/>
            </a:p>
          </p:txBody>
        </p:sp>
      </p:grpSp>
      <p:sp>
        <p:nvSpPr>
          <p:cNvPr id="57359" name="矩形 2"/>
          <p:cNvSpPr>
            <a:spLocks noChangeArrowheads="1"/>
          </p:cNvSpPr>
          <p:nvPr/>
        </p:nvSpPr>
        <p:spPr bwMode="auto">
          <a:xfrm>
            <a:off x="6696075" y="3089275"/>
            <a:ext cx="1346200" cy="334963"/>
          </a:xfrm>
          <a:prstGeom prst="rect">
            <a:avLst/>
          </a:prstGeom>
          <a:noFill/>
          <a:ln w="9525">
            <a:noFill/>
            <a:miter lim="800000"/>
          </a:ln>
        </p:spPr>
        <p:txBody>
          <a:bodyPr wrap="none">
            <a:spAutoFit/>
          </a:bodyPr>
          <a:lstStyle/>
          <a:p>
            <a:r>
              <a:rPr lang="zh-CN" altLang="en-US" b="1">
                <a:latin typeface="微软雅黑" panose="020B0503020204020204" pitchFamily="34" charset="-122"/>
                <a:ea typeface="微软雅黑" panose="020B0503020204020204" pitchFamily="34" charset="-122"/>
              </a:rPr>
              <a:t>热力图显示</a:t>
            </a:r>
            <a:endParaRPr lang="zh-CN" altLang="en-US" b="1">
              <a:latin typeface="微软雅黑" panose="020B0503020204020204" pitchFamily="34" charset="-122"/>
              <a:ea typeface="微软雅黑" panose="020B0503020204020204" pitchFamily="34" charset="-122"/>
            </a:endParaRPr>
          </a:p>
        </p:txBody>
      </p:sp>
      <p:sp>
        <p:nvSpPr>
          <p:cNvPr id="57360" name="矩形 60"/>
          <p:cNvSpPr>
            <a:spLocks noChangeArrowheads="1"/>
          </p:cNvSpPr>
          <p:nvPr/>
        </p:nvSpPr>
        <p:spPr bwMode="auto">
          <a:xfrm>
            <a:off x="9159875" y="3089275"/>
            <a:ext cx="1576388" cy="334963"/>
          </a:xfrm>
          <a:prstGeom prst="rect">
            <a:avLst/>
          </a:prstGeom>
          <a:noFill/>
          <a:ln w="9525">
            <a:noFill/>
            <a:miter lim="800000"/>
          </a:ln>
        </p:spPr>
        <p:txBody>
          <a:bodyPr wrap="none">
            <a:spAutoFit/>
          </a:bodyPr>
          <a:lstStyle/>
          <a:p>
            <a:r>
              <a:rPr lang="zh-CN" altLang="en-US" b="1">
                <a:latin typeface="微软雅黑" panose="020B0503020204020204" pitchFamily="34" charset="-122"/>
                <a:ea typeface="微软雅黑" panose="020B0503020204020204" pitchFamily="34" charset="-122"/>
              </a:rPr>
              <a:t>男女性别分析</a:t>
            </a:r>
            <a:endParaRPr lang="zh-CN" altLang="en-US" b="1">
              <a:latin typeface="微软雅黑" panose="020B0503020204020204" pitchFamily="34" charset="-122"/>
              <a:ea typeface="微软雅黑" panose="020B0503020204020204" pitchFamily="34" charset="-122"/>
            </a:endParaRPr>
          </a:p>
        </p:txBody>
      </p:sp>
      <p:sp>
        <p:nvSpPr>
          <p:cNvPr id="57361" name="矩形 61"/>
          <p:cNvSpPr>
            <a:spLocks noChangeArrowheads="1"/>
          </p:cNvSpPr>
          <p:nvPr/>
        </p:nvSpPr>
        <p:spPr bwMode="auto">
          <a:xfrm>
            <a:off x="4056063" y="4578350"/>
            <a:ext cx="1114425" cy="336550"/>
          </a:xfrm>
          <a:prstGeom prst="rect">
            <a:avLst/>
          </a:prstGeom>
          <a:noFill/>
          <a:ln w="9525">
            <a:noFill/>
            <a:miter lim="800000"/>
          </a:ln>
        </p:spPr>
        <p:txBody>
          <a:bodyPr wrap="none">
            <a:spAutoFit/>
          </a:bodyPr>
          <a:lstStyle/>
          <a:p>
            <a:r>
              <a:rPr lang="zh-CN" altLang="en-US" b="1">
                <a:latin typeface="微软雅黑" panose="020B0503020204020204" pitchFamily="34" charset="-122"/>
                <a:ea typeface="微软雅黑" panose="020B0503020204020204" pitchFamily="34" charset="-122"/>
              </a:rPr>
              <a:t>年龄分析</a:t>
            </a:r>
            <a:endParaRPr lang="zh-CN" altLang="en-US" b="1">
              <a:latin typeface="微软雅黑" panose="020B0503020204020204" pitchFamily="34" charset="-122"/>
              <a:ea typeface="微软雅黑" panose="020B0503020204020204" pitchFamily="34" charset="-122"/>
            </a:endParaRPr>
          </a:p>
        </p:txBody>
      </p:sp>
      <p:sp>
        <p:nvSpPr>
          <p:cNvPr id="57362" name="矩形 62"/>
          <p:cNvSpPr>
            <a:spLocks noChangeArrowheads="1"/>
          </p:cNvSpPr>
          <p:nvPr/>
        </p:nvSpPr>
        <p:spPr bwMode="auto">
          <a:xfrm>
            <a:off x="4056063" y="3089275"/>
            <a:ext cx="1114425" cy="334963"/>
          </a:xfrm>
          <a:prstGeom prst="rect">
            <a:avLst/>
          </a:prstGeom>
          <a:noFill/>
          <a:ln w="9525">
            <a:noFill/>
            <a:miter lim="800000"/>
          </a:ln>
        </p:spPr>
        <p:txBody>
          <a:bodyPr wrap="none">
            <a:spAutoFit/>
          </a:bodyPr>
          <a:lstStyle/>
          <a:p>
            <a:r>
              <a:rPr lang="zh-CN" altLang="en-US" b="1">
                <a:latin typeface="微软雅黑" panose="020B0503020204020204" pitchFamily="34" charset="-122"/>
                <a:ea typeface="微软雅黑" panose="020B0503020204020204" pitchFamily="34" charset="-122"/>
              </a:rPr>
              <a:t>客流分析</a:t>
            </a:r>
            <a:endParaRPr lang="zh-CN" altLang="en-US" b="1">
              <a:latin typeface="微软雅黑" panose="020B0503020204020204" pitchFamily="34" charset="-122"/>
              <a:ea typeface="微软雅黑" panose="020B0503020204020204" pitchFamily="34" charset="-122"/>
            </a:endParaRPr>
          </a:p>
        </p:txBody>
      </p:sp>
      <p:grpSp>
        <p:nvGrpSpPr>
          <p:cNvPr id="57363" name="组合 257"/>
          <p:cNvGrpSpPr/>
          <p:nvPr/>
        </p:nvGrpSpPr>
        <p:grpSpPr bwMode="auto">
          <a:xfrm>
            <a:off x="6942138" y="3643313"/>
            <a:ext cx="854075" cy="774700"/>
            <a:chOff x="0" y="0"/>
            <a:chExt cx="882650" cy="882650"/>
          </a:xfrm>
        </p:grpSpPr>
        <p:sp>
          <p:nvSpPr>
            <p:cNvPr id="57370" name="Oval 135"/>
            <p:cNvSpPr>
              <a:spLocks noChangeArrowheads="1"/>
            </p:cNvSpPr>
            <p:nvPr/>
          </p:nvSpPr>
          <p:spPr bwMode="auto">
            <a:xfrm>
              <a:off x="0" y="0"/>
              <a:ext cx="882650" cy="882650"/>
            </a:xfrm>
            <a:prstGeom prst="ellipse">
              <a:avLst/>
            </a:prstGeom>
            <a:solidFill>
              <a:srgbClr val="946FB0"/>
            </a:solidFill>
            <a:ln w="9525">
              <a:noFill/>
              <a:round/>
            </a:ln>
          </p:spPr>
          <p:txBody>
            <a:bodyPr/>
            <a:lstStyle/>
            <a:p>
              <a:pPr>
                <a:buFont typeface="Arial" panose="020B0604020202020204" pitchFamily="34" charset="0"/>
                <a:buNone/>
              </a:pPr>
              <a:endParaRPr lang="zh-CN" altLang="zh-CN">
                <a:latin typeface="Calibri" panose="020F0502020204030204" pitchFamily="34" charset="0"/>
                <a:ea typeface="宋体" panose="02010600030101010101" pitchFamily="2" charset="-122"/>
              </a:endParaRPr>
            </a:p>
          </p:txBody>
        </p:sp>
        <p:sp>
          <p:nvSpPr>
            <p:cNvPr id="57371" name="Freeform 136"/>
            <p:cNvSpPr/>
            <p:nvPr/>
          </p:nvSpPr>
          <p:spPr bwMode="auto">
            <a:xfrm>
              <a:off x="192087" y="206375"/>
              <a:ext cx="690563" cy="676275"/>
            </a:xfrm>
            <a:custGeom>
              <a:avLst/>
              <a:gdLst>
                <a:gd name="T0" fmla="*/ 2147483647 w 494"/>
                <a:gd name="T1" fmla="*/ 0 h 484"/>
                <a:gd name="T2" fmla="*/ 2147483647 w 494"/>
                <a:gd name="T3" fmla="*/ 2147483647 h 484"/>
                <a:gd name="T4" fmla="*/ 2147483647 w 494"/>
                <a:gd name="T5" fmla="*/ 2147483647 h 484"/>
                <a:gd name="T6" fmla="*/ 2147483647 w 494"/>
                <a:gd name="T7" fmla="*/ 2147483647 h 484"/>
                <a:gd name="T8" fmla="*/ 2147483647 w 494"/>
                <a:gd name="T9" fmla="*/ 2147483647 h 484"/>
                <a:gd name="T10" fmla="*/ 2147483647 w 494"/>
                <a:gd name="T11" fmla="*/ 2147483647 h 484"/>
                <a:gd name="T12" fmla="*/ 2147483647 w 494"/>
                <a:gd name="T13" fmla="*/ 2147483647 h 484"/>
                <a:gd name="T14" fmla="*/ 2147483647 w 494"/>
                <a:gd name="T15" fmla="*/ 2147483647 h 484"/>
                <a:gd name="T16" fmla="*/ 2147483647 w 494"/>
                <a:gd name="T17" fmla="*/ 2147483647 h 484"/>
                <a:gd name="T18" fmla="*/ 2147483647 w 494"/>
                <a:gd name="T19" fmla="*/ 2147483647 h 484"/>
                <a:gd name="T20" fmla="*/ 2147483647 w 494"/>
                <a:gd name="T21" fmla="*/ 2147483647 h 484"/>
                <a:gd name="T22" fmla="*/ 2147483647 w 494"/>
                <a:gd name="T23" fmla="*/ 2147483647 h 484"/>
                <a:gd name="T24" fmla="*/ 2147483647 w 494"/>
                <a:gd name="T25" fmla="*/ 0 h 4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4"/>
                <a:gd name="T40" fmla="*/ 0 h 484"/>
                <a:gd name="T41" fmla="*/ 494 w 494"/>
                <a:gd name="T42" fmla="*/ 484 h 48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4" h="484">
                  <a:moveTo>
                    <a:pt x="69" y="0"/>
                  </a:moveTo>
                  <a:cubicBezTo>
                    <a:pt x="58" y="0"/>
                    <a:pt x="46" y="1"/>
                    <a:pt x="37" y="5"/>
                  </a:cubicBezTo>
                  <a:cubicBezTo>
                    <a:pt x="0" y="17"/>
                    <a:pt x="6" y="57"/>
                    <a:pt x="6" y="87"/>
                  </a:cubicBezTo>
                  <a:cubicBezTo>
                    <a:pt x="6" y="158"/>
                    <a:pt x="6" y="229"/>
                    <a:pt x="6" y="300"/>
                  </a:cubicBezTo>
                  <a:cubicBezTo>
                    <a:pt x="6" y="332"/>
                    <a:pt x="54" y="368"/>
                    <a:pt x="76" y="389"/>
                  </a:cubicBezTo>
                  <a:cubicBezTo>
                    <a:pt x="93" y="406"/>
                    <a:pt x="129" y="443"/>
                    <a:pt x="170" y="484"/>
                  </a:cubicBezTo>
                  <a:cubicBezTo>
                    <a:pt x="173" y="484"/>
                    <a:pt x="175" y="484"/>
                    <a:pt x="178" y="484"/>
                  </a:cubicBezTo>
                  <a:cubicBezTo>
                    <a:pt x="351" y="484"/>
                    <a:pt x="492" y="345"/>
                    <a:pt x="494" y="172"/>
                  </a:cubicBezTo>
                  <a:cubicBezTo>
                    <a:pt x="421" y="100"/>
                    <a:pt x="356" y="35"/>
                    <a:pt x="336" y="16"/>
                  </a:cubicBezTo>
                  <a:cubicBezTo>
                    <a:pt x="324" y="4"/>
                    <a:pt x="305" y="1"/>
                    <a:pt x="286" y="1"/>
                  </a:cubicBezTo>
                  <a:cubicBezTo>
                    <a:pt x="274" y="1"/>
                    <a:pt x="261" y="2"/>
                    <a:pt x="251" y="2"/>
                  </a:cubicBezTo>
                  <a:cubicBezTo>
                    <a:pt x="207" y="2"/>
                    <a:pt x="162" y="2"/>
                    <a:pt x="118" y="2"/>
                  </a:cubicBezTo>
                  <a:cubicBezTo>
                    <a:pt x="104" y="2"/>
                    <a:pt x="86" y="0"/>
                    <a:pt x="69" y="0"/>
                  </a:cubicBezTo>
                </a:path>
              </a:pathLst>
            </a:custGeom>
            <a:solidFill>
              <a:srgbClr val="76598D"/>
            </a:solidFill>
            <a:ln w="9525">
              <a:noFill/>
              <a:round/>
            </a:ln>
          </p:spPr>
          <p:txBody>
            <a:bodyPr/>
            <a:lstStyle/>
            <a:p>
              <a:endParaRPr lang="zh-CN" altLang="en-US"/>
            </a:p>
          </p:txBody>
        </p:sp>
        <p:sp>
          <p:nvSpPr>
            <p:cNvPr id="57372" name="Freeform 137"/>
            <p:cNvSpPr>
              <a:spLocks noEditPoints="1"/>
            </p:cNvSpPr>
            <p:nvPr/>
          </p:nvSpPr>
          <p:spPr bwMode="auto">
            <a:xfrm>
              <a:off x="201612" y="209550"/>
              <a:ext cx="479425" cy="479425"/>
            </a:xfrm>
            <a:custGeom>
              <a:avLst/>
              <a:gdLst>
                <a:gd name="T0" fmla="*/ 2147483647 w 343"/>
                <a:gd name="T1" fmla="*/ 2147483647 h 343"/>
                <a:gd name="T2" fmla="*/ 2147483647 w 343"/>
                <a:gd name="T3" fmla="*/ 0 h 343"/>
                <a:gd name="T4" fmla="*/ 2147483647 w 343"/>
                <a:gd name="T5" fmla="*/ 0 h 343"/>
                <a:gd name="T6" fmla="*/ 0 w 343"/>
                <a:gd name="T7" fmla="*/ 2147483647 h 343"/>
                <a:gd name="T8" fmla="*/ 0 w 343"/>
                <a:gd name="T9" fmla="*/ 2147483647 h 343"/>
                <a:gd name="T10" fmla="*/ 2147483647 w 343"/>
                <a:gd name="T11" fmla="*/ 2147483647 h 343"/>
                <a:gd name="T12" fmla="*/ 2147483647 w 343"/>
                <a:gd name="T13" fmla="*/ 2147483647 h 343"/>
                <a:gd name="T14" fmla="*/ 2147483647 w 343"/>
                <a:gd name="T15" fmla="*/ 2147483647 h 343"/>
                <a:gd name="T16" fmla="*/ 2147483647 w 343"/>
                <a:gd name="T17" fmla="*/ 2147483647 h 343"/>
                <a:gd name="T18" fmla="*/ 2147483647 w 343"/>
                <a:gd name="T19" fmla="*/ 2147483647 h 343"/>
                <a:gd name="T20" fmla="*/ 2147483647 w 343"/>
                <a:gd name="T21" fmla="*/ 2147483647 h 343"/>
                <a:gd name="T22" fmla="*/ 2147483647 w 343"/>
                <a:gd name="T23" fmla="*/ 2147483647 h 343"/>
                <a:gd name="T24" fmla="*/ 2147483647 w 343"/>
                <a:gd name="T25" fmla="*/ 2147483647 h 343"/>
                <a:gd name="T26" fmla="*/ 2147483647 w 343"/>
                <a:gd name="T27" fmla="*/ 2147483647 h 343"/>
                <a:gd name="T28" fmla="*/ 2147483647 w 343"/>
                <a:gd name="T29" fmla="*/ 2147483647 h 343"/>
                <a:gd name="T30" fmla="*/ 2147483647 w 343"/>
                <a:gd name="T31" fmla="*/ 2147483647 h 343"/>
                <a:gd name="T32" fmla="*/ 2147483647 w 343"/>
                <a:gd name="T33" fmla="*/ 2147483647 h 343"/>
                <a:gd name="T34" fmla="*/ 2147483647 w 343"/>
                <a:gd name="T35" fmla="*/ 2147483647 h 3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43"/>
                <a:gd name="T55" fmla="*/ 0 h 343"/>
                <a:gd name="T56" fmla="*/ 343 w 343"/>
                <a:gd name="T57" fmla="*/ 343 h 3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43" h="343">
                  <a:moveTo>
                    <a:pt x="343" y="45"/>
                  </a:moveTo>
                  <a:cubicBezTo>
                    <a:pt x="343" y="20"/>
                    <a:pt x="323" y="0"/>
                    <a:pt x="298" y="0"/>
                  </a:cubicBezTo>
                  <a:cubicBezTo>
                    <a:pt x="45" y="0"/>
                    <a:pt x="45" y="0"/>
                    <a:pt x="45" y="0"/>
                  </a:cubicBezTo>
                  <a:cubicBezTo>
                    <a:pt x="20" y="0"/>
                    <a:pt x="0" y="20"/>
                    <a:pt x="0" y="45"/>
                  </a:cubicBezTo>
                  <a:cubicBezTo>
                    <a:pt x="0" y="298"/>
                    <a:pt x="0" y="298"/>
                    <a:pt x="0" y="298"/>
                  </a:cubicBezTo>
                  <a:cubicBezTo>
                    <a:pt x="0" y="323"/>
                    <a:pt x="20" y="343"/>
                    <a:pt x="45" y="343"/>
                  </a:cubicBezTo>
                  <a:cubicBezTo>
                    <a:pt x="298" y="343"/>
                    <a:pt x="298" y="343"/>
                    <a:pt x="298" y="343"/>
                  </a:cubicBezTo>
                  <a:cubicBezTo>
                    <a:pt x="323" y="343"/>
                    <a:pt x="343" y="323"/>
                    <a:pt x="343" y="298"/>
                  </a:cubicBezTo>
                  <a:lnTo>
                    <a:pt x="343" y="45"/>
                  </a:lnTo>
                  <a:close/>
                  <a:moveTo>
                    <a:pt x="313" y="298"/>
                  </a:moveTo>
                  <a:cubicBezTo>
                    <a:pt x="313" y="307"/>
                    <a:pt x="306" y="313"/>
                    <a:pt x="298" y="313"/>
                  </a:cubicBezTo>
                  <a:cubicBezTo>
                    <a:pt x="45" y="313"/>
                    <a:pt x="45" y="313"/>
                    <a:pt x="45" y="313"/>
                  </a:cubicBezTo>
                  <a:cubicBezTo>
                    <a:pt x="36" y="313"/>
                    <a:pt x="29" y="307"/>
                    <a:pt x="29" y="298"/>
                  </a:cubicBezTo>
                  <a:cubicBezTo>
                    <a:pt x="29" y="45"/>
                    <a:pt x="29" y="45"/>
                    <a:pt x="29" y="45"/>
                  </a:cubicBezTo>
                  <a:cubicBezTo>
                    <a:pt x="29" y="37"/>
                    <a:pt x="36" y="30"/>
                    <a:pt x="45" y="30"/>
                  </a:cubicBezTo>
                  <a:cubicBezTo>
                    <a:pt x="298" y="30"/>
                    <a:pt x="298" y="30"/>
                    <a:pt x="298" y="30"/>
                  </a:cubicBezTo>
                  <a:cubicBezTo>
                    <a:pt x="306" y="30"/>
                    <a:pt x="313" y="37"/>
                    <a:pt x="313" y="45"/>
                  </a:cubicBezTo>
                  <a:lnTo>
                    <a:pt x="313" y="298"/>
                  </a:lnTo>
                  <a:close/>
                </a:path>
              </a:pathLst>
            </a:custGeom>
            <a:solidFill>
              <a:srgbClr val="FFFFFF"/>
            </a:solidFill>
            <a:ln w="9525">
              <a:noFill/>
              <a:round/>
            </a:ln>
          </p:spPr>
          <p:txBody>
            <a:bodyPr/>
            <a:lstStyle/>
            <a:p>
              <a:endParaRPr lang="zh-CN" altLang="en-US"/>
            </a:p>
          </p:txBody>
        </p:sp>
        <p:sp>
          <p:nvSpPr>
            <p:cNvPr id="57373" name="Freeform 138"/>
            <p:cNvSpPr>
              <a:spLocks noEditPoints="1"/>
            </p:cNvSpPr>
            <p:nvPr/>
          </p:nvSpPr>
          <p:spPr bwMode="auto">
            <a:xfrm>
              <a:off x="304800" y="311150"/>
              <a:ext cx="273050" cy="276225"/>
            </a:xfrm>
            <a:custGeom>
              <a:avLst/>
              <a:gdLst>
                <a:gd name="T0" fmla="*/ 2147483647 w 196"/>
                <a:gd name="T1" fmla="*/ 2147483647 h 197"/>
                <a:gd name="T2" fmla="*/ 2147483647 w 196"/>
                <a:gd name="T3" fmla="*/ 2147483647 h 197"/>
                <a:gd name="T4" fmla="*/ 2147483647 w 196"/>
                <a:gd name="T5" fmla="*/ 2147483647 h 197"/>
                <a:gd name="T6" fmla="*/ 2147483647 w 196"/>
                <a:gd name="T7" fmla="*/ 2147483647 h 197"/>
                <a:gd name="T8" fmla="*/ 2147483647 w 196"/>
                <a:gd name="T9" fmla="*/ 2147483647 h 197"/>
                <a:gd name="T10" fmla="*/ 2147483647 w 196"/>
                <a:gd name="T11" fmla="*/ 2147483647 h 197"/>
                <a:gd name="T12" fmla="*/ 2147483647 w 196"/>
                <a:gd name="T13" fmla="*/ 2147483647 h 197"/>
                <a:gd name="T14" fmla="*/ 2147483647 w 196"/>
                <a:gd name="T15" fmla="*/ 2147483647 h 197"/>
                <a:gd name="T16" fmla="*/ 2147483647 w 196"/>
                <a:gd name="T17" fmla="*/ 2147483647 h 197"/>
                <a:gd name="T18" fmla="*/ 2147483647 w 196"/>
                <a:gd name="T19" fmla="*/ 2147483647 h 197"/>
                <a:gd name="T20" fmla="*/ 2147483647 w 196"/>
                <a:gd name="T21" fmla="*/ 2147483647 h 197"/>
                <a:gd name="T22" fmla="*/ 2147483647 w 196"/>
                <a:gd name="T23" fmla="*/ 2147483647 h 197"/>
                <a:gd name="T24" fmla="*/ 2147483647 w 196"/>
                <a:gd name="T25" fmla="*/ 2147483647 h 197"/>
                <a:gd name="T26" fmla="*/ 2147483647 w 196"/>
                <a:gd name="T27" fmla="*/ 2147483647 h 197"/>
                <a:gd name="T28" fmla="*/ 2147483647 w 196"/>
                <a:gd name="T29" fmla="*/ 2147483647 h 197"/>
                <a:gd name="T30" fmla="*/ 2147483647 w 196"/>
                <a:gd name="T31" fmla="*/ 2147483647 h 197"/>
                <a:gd name="T32" fmla="*/ 2147483647 w 196"/>
                <a:gd name="T33" fmla="*/ 2147483647 h 197"/>
                <a:gd name="T34" fmla="*/ 2147483647 w 196"/>
                <a:gd name="T35" fmla="*/ 2147483647 h 197"/>
                <a:gd name="T36" fmla="*/ 2147483647 w 196"/>
                <a:gd name="T37" fmla="*/ 2147483647 h 197"/>
                <a:gd name="T38" fmla="*/ 2147483647 w 196"/>
                <a:gd name="T39" fmla="*/ 2147483647 h 197"/>
                <a:gd name="T40" fmla="*/ 2147483647 w 196"/>
                <a:gd name="T41" fmla="*/ 2147483647 h 197"/>
                <a:gd name="T42" fmla="*/ 2147483647 w 196"/>
                <a:gd name="T43" fmla="*/ 2147483647 h 197"/>
                <a:gd name="T44" fmla="*/ 2147483647 w 196"/>
                <a:gd name="T45" fmla="*/ 2147483647 h 197"/>
                <a:gd name="T46" fmla="*/ 2147483647 w 196"/>
                <a:gd name="T47" fmla="*/ 2147483647 h 197"/>
                <a:gd name="T48" fmla="*/ 2147483647 w 196"/>
                <a:gd name="T49" fmla="*/ 2147483647 h 197"/>
                <a:gd name="T50" fmla="*/ 2147483647 w 196"/>
                <a:gd name="T51" fmla="*/ 2147483647 h 197"/>
                <a:gd name="T52" fmla="*/ 2147483647 w 196"/>
                <a:gd name="T53" fmla="*/ 2147483647 h 197"/>
                <a:gd name="T54" fmla="*/ 2147483647 w 196"/>
                <a:gd name="T55" fmla="*/ 2147483647 h 197"/>
                <a:gd name="T56" fmla="*/ 2147483647 w 196"/>
                <a:gd name="T57" fmla="*/ 2147483647 h 197"/>
                <a:gd name="T58" fmla="*/ 2147483647 w 196"/>
                <a:gd name="T59" fmla="*/ 2147483647 h 197"/>
                <a:gd name="T60" fmla="*/ 2147483647 w 196"/>
                <a:gd name="T61" fmla="*/ 2147483647 h 197"/>
                <a:gd name="T62" fmla="*/ 2147483647 w 196"/>
                <a:gd name="T63" fmla="*/ 2147483647 h 197"/>
                <a:gd name="T64" fmla="*/ 2147483647 w 196"/>
                <a:gd name="T65" fmla="*/ 2147483647 h 197"/>
                <a:gd name="T66" fmla="*/ 2147483647 w 196"/>
                <a:gd name="T67" fmla="*/ 2147483647 h 197"/>
                <a:gd name="T68" fmla="*/ 2147483647 w 196"/>
                <a:gd name="T69" fmla="*/ 2147483647 h 197"/>
                <a:gd name="T70" fmla="*/ 2147483647 w 196"/>
                <a:gd name="T71" fmla="*/ 2147483647 h 197"/>
                <a:gd name="T72" fmla="*/ 2147483647 w 196"/>
                <a:gd name="T73" fmla="*/ 2147483647 h 197"/>
                <a:gd name="T74" fmla="*/ 2147483647 w 196"/>
                <a:gd name="T75" fmla="*/ 2147483647 h 197"/>
                <a:gd name="T76" fmla="*/ 2147483647 w 196"/>
                <a:gd name="T77" fmla="*/ 2147483647 h 197"/>
                <a:gd name="T78" fmla="*/ 2147483647 w 196"/>
                <a:gd name="T79" fmla="*/ 2147483647 h 197"/>
                <a:gd name="T80" fmla="*/ 2147483647 w 196"/>
                <a:gd name="T81" fmla="*/ 2147483647 h 197"/>
                <a:gd name="T82" fmla="*/ 2147483647 w 196"/>
                <a:gd name="T83" fmla="*/ 2147483647 h 197"/>
                <a:gd name="T84" fmla="*/ 2147483647 w 196"/>
                <a:gd name="T85" fmla="*/ 2147483647 h 197"/>
                <a:gd name="T86" fmla="*/ 2147483647 w 196"/>
                <a:gd name="T87" fmla="*/ 2147483647 h 197"/>
                <a:gd name="T88" fmla="*/ 2147483647 w 196"/>
                <a:gd name="T89" fmla="*/ 2147483647 h 197"/>
                <a:gd name="T90" fmla="*/ 2147483647 w 196"/>
                <a:gd name="T91" fmla="*/ 2147483647 h 197"/>
                <a:gd name="T92" fmla="*/ 2147483647 w 196"/>
                <a:gd name="T93" fmla="*/ 2147483647 h 197"/>
                <a:gd name="T94" fmla="*/ 2147483647 w 196"/>
                <a:gd name="T95" fmla="*/ 2147483647 h 197"/>
                <a:gd name="T96" fmla="*/ 2147483647 w 196"/>
                <a:gd name="T97" fmla="*/ 2147483647 h 197"/>
                <a:gd name="T98" fmla="*/ 2147483647 w 196"/>
                <a:gd name="T99" fmla="*/ 2147483647 h 197"/>
                <a:gd name="T100" fmla="*/ 2147483647 w 196"/>
                <a:gd name="T101" fmla="*/ 2147483647 h 197"/>
                <a:gd name="T102" fmla="*/ 2147483647 w 196"/>
                <a:gd name="T103" fmla="*/ 2147483647 h 197"/>
                <a:gd name="T104" fmla="*/ 2147483647 w 196"/>
                <a:gd name="T105" fmla="*/ 2147483647 h 197"/>
                <a:gd name="T106" fmla="*/ 2147483647 w 196"/>
                <a:gd name="T107" fmla="*/ 2147483647 h 197"/>
                <a:gd name="T108" fmla="*/ 2147483647 w 196"/>
                <a:gd name="T109" fmla="*/ 2147483647 h 197"/>
                <a:gd name="T110" fmla="*/ 2147483647 w 196"/>
                <a:gd name="T111" fmla="*/ 2147483647 h 197"/>
                <a:gd name="T112" fmla="*/ 2147483647 w 196"/>
                <a:gd name="T113" fmla="*/ 2147483647 h 1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6"/>
                <a:gd name="T172" fmla="*/ 0 h 197"/>
                <a:gd name="T173" fmla="*/ 196 w 196"/>
                <a:gd name="T174" fmla="*/ 197 h 1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6" h="197">
                  <a:moveTo>
                    <a:pt x="167" y="29"/>
                  </a:moveTo>
                  <a:cubicBezTo>
                    <a:pt x="158" y="20"/>
                    <a:pt x="148" y="13"/>
                    <a:pt x="136" y="8"/>
                  </a:cubicBezTo>
                  <a:cubicBezTo>
                    <a:pt x="124" y="3"/>
                    <a:pt x="111" y="0"/>
                    <a:pt x="98" y="0"/>
                  </a:cubicBezTo>
                  <a:cubicBezTo>
                    <a:pt x="84" y="0"/>
                    <a:pt x="72" y="3"/>
                    <a:pt x="60" y="8"/>
                  </a:cubicBezTo>
                  <a:cubicBezTo>
                    <a:pt x="48" y="13"/>
                    <a:pt x="37" y="20"/>
                    <a:pt x="28" y="29"/>
                  </a:cubicBezTo>
                  <a:cubicBezTo>
                    <a:pt x="19" y="38"/>
                    <a:pt x="12" y="49"/>
                    <a:pt x="7" y="60"/>
                  </a:cubicBezTo>
                  <a:cubicBezTo>
                    <a:pt x="2" y="72"/>
                    <a:pt x="0" y="85"/>
                    <a:pt x="0" y="99"/>
                  </a:cubicBezTo>
                  <a:cubicBezTo>
                    <a:pt x="0" y="112"/>
                    <a:pt x="2" y="125"/>
                    <a:pt x="7" y="137"/>
                  </a:cubicBezTo>
                  <a:cubicBezTo>
                    <a:pt x="12" y="149"/>
                    <a:pt x="19" y="159"/>
                    <a:pt x="28" y="168"/>
                  </a:cubicBezTo>
                  <a:cubicBezTo>
                    <a:pt x="37" y="177"/>
                    <a:pt x="48" y="184"/>
                    <a:pt x="60" y="189"/>
                  </a:cubicBezTo>
                  <a:cubicBezTo>
                    <a:pt x="72" y="194"/>
                    <a:pt x="84" y="197"/>
                    <a:pt x="98" y="197"/>
                  </a:cubicBezTo>
                  <a:cubicBezTo>
                    <a:pt x="111" y="197"/>
                    <a:pt x="124" y="194"/>
                    <a:pt x="136" y="189"/>
                  </a:cubicBezTo>
                  <a:cubicBezTo>
                    <a:pt x="148" y="184"/>
                    <a:pt x="158" y="177"/>
                    <a:pt x="167" y="168"/>
                  </a:cubicBezTo>
                  <a:cubicBezTo>
                    <a:pt x="176" y="159"/>
                    <a:pt x="183" y="149"/>
                    <a:pt x="188" y="137"/>
                  </a:cubicBezTo>
                  <a:cubicBezTo>
                    <a:pt x="193" y="125"/>
                    <a:pt x="196" y="112"/>
                    <a:pt x="196" y="99"/>
                  </a:cubicBezTo>
                  <a:cubicBezTo>
                    <a:pt x="196" y="85"/>
                    <a:pt x="193" y="72"/>
                    <a:pt x="188" y="60"/>
                  </a:cubicBezTo>
                  <a:cubicBezTo>
                    <a:pt x="183" y="49"/>
                    <a:pt x="176" y="38"/>
                    <a:pt x="167" y="29"/>
                  </a:cubicBezTo>
                  <a:close/>
                  <a:moveTo>
                    <a:pt x="65" y="20"/>
                  </a:moveTo>
                  <a:cubicBezTo>
                    <a:pt x="65" y="20"/>
                    <a:pt x="66" y="20"/>
                    <a:pt x="66" y="19"/>
                  </a:cubicBezTo>
                  <a:cubicBezTo>
                    <a:pt x="64" y="23"/>
                    <a:pt x="61" y="27"/>
                    <a:pt x="59" y="31"/>
                  </a:cubicBezTo>
                  <a:cubicBezTo>
                    <a:pt x="57" y="35"/>
                    <a:pt x="55" y="40"/>
                    <a:pt x="53" y="45"/>
                  </a:cubicBezTo>
                  <a:cubicBezTo>
                    <a:pt x="48" y="43"/>
                    <a:pt x="43" y="40"/>
                    <a:pt x="38" y="38"/>
                  </a:cubicBezTo>
                  <a:cubicBezTo>
                    <a:pt x="46" y="30"/>
                    <a:pt x="55" y="24"/>
                    <a:pt x="65" y="20"/>
                  </a:cubicBezTo>
                  <a:close/>
                  <a:moveTo>
                    <a:pt x="19" y="66"/>
                  </a:moveTo>
                  <a:cubicBezTo>
                    <a:pt x="22" y="59"/>
                    <a:pt x="25" y="53"/>
                    <a:pt x="29" y="48"/>
                  </a:cubicBezTo>
                  <a:cubicBezTo>
                    <a:pt x="35" y="51"/>
                    <a:pt x="42" y="55"/>
                    <a:pt x="50" y="57"/>
                  </a:cubicBezTo>
                  <a:cubicBezTo>
                    <a:pt x="47" y="68"/>
                    <a:pt x="45" y="80"/>
                    <a:pt x="45" y="92"/>
                  </a:cubicBezTo>
                  <a:cubicBezTo>
                    <a:pt x="13" y="92"/>
                    <a:pt x="13" y="92"/>
                    <a:pt x="13" y="92"/>
                  </a:cubicBezTo>
                  <a:cubicBezTo>
                    <a:pt x="13" y="83"/>
                    <a:pt x="16" y="74"/>
                    <a:pt x="19" y="66"/>
                  </a:cubicBezTo>
                  <a:close/>
                  <a:moveTo>
                    <a:pt x="19" y="132"/>
                  </a:moveTo>
                  <a:cubicBezTo>
                    <a:pt x="16" y="124"/>
                    <a:pt x="13" y="115"/>
                    <a:pt x="13" y="106"/>
                  </a:cubicBezTo>
                  <a:cubicBezTo>
                    <a:pt x="45" y="106"/>
                    <a:pt x="45" y="106"/>
                    <a:pt x="45" y="106"/>
                  </a:cubicBezTo>
                  <a:cubicBezTo>
                    <a:pt x="45" y="118"/>
                    <a:pt x="47" y="129"/>
                    <a:pt x="50" y="140"/>
                  </a:cubicBezTo>
                  <a:cubicBezTo>
                    <a:pt x="42" y="143"/>
                    <a:pt x="35" y="146"/>
                    <a:pt x="29" y="150"/>
                  </a:cubicBezTo>
                  <a:cubicBezTo>
                    <a:pt x="25" y="144"/>
                    <a:pt x="22" y="138"/>
                    <a:pt x="19" y="132"/>
                  </a:cubicBezTo>
                  <a:close/>
                  <a:moveTo>
                    <a:pt x="65" y="177"/>
                  </a:moveTo>
                  <a:cubicBezTo>
                    <a:pt x="55" y="173"/>
                    <a:pt x="46" y="167"/>
                    <a:pt x="38" y="159"/>
                  </a:cubicBezTo>
                  <a:cubicBezTo>
                    <a:pt x="43" y="157"/>
                    <a:pt x="48" y="155"/>
                    <a:pt x="53" y="153"/>
                  </a:cubicBezTo>
                  <a:cubicBezTo>
                    <a:pt x="55" y="157"/>
                    <a:pt x="57" y="162"/>
                    <a:pt x="59" y="166"/>
                  </a:cubicBezTo>
                  <a:cubicBezTo>
                    <a:pt x="61" y="171"/>
                    <a:pt x="64" y="174"/>
                    <a:pt x="66" y="178"/>
                  </a:cubicBezTo>
                  <a:cubicBezTo>
                    <a:pt x="66" y="178"/>
                    <a:pt x="65" y="177"/>
                    <a:pt x="65" y="177"/>
                  </a:cubicBezTo>
                  <a:close/>
                  <a:moveTo>
                    <a:pt x="92" y="183"/>
                  </a:moveTo>
                  <a:cubicBezTo>
                    <a:pt x="89" y="182"/>
                    <a:pt x="86" y="181"/>
                    <a:pt x="84" y="178"/>
                  </a:cubicBezTo>
                  <a:cubicBezTo>
                    <a:pt x="79" y="174"/>
                    <a:pt x="75" y="168"/>
                    <a:pt x="71" y="161"/>
                  </a:cubicBezTo>
                  <a:cubicBezTo>
                    <a:pt x="69" y="157"/>
                    <a:pt x="67" y="153"/>
                    <a:pt x="66" y="149"/>
                  </a:cubicBezTo>
                  <a:cubicBezTo>
                    <a:pt x="74" y="147"/>
                    <a:pt x="83" y="146"/>
                    <a:pt x="92" y="145"/>
                  </a:cubicBezTo>
                  <a:lnTo>
                    <a:pt x="92" y="183"/>
                  </a:lnTo>
                  <a:close/>
                  <a:moveTo>
                    <a:pt x="92" y="132"/>
                  </a:moveTo>
                  <a:cubicBezTo>
                    <a:pt x="81" y="133"/>
                    <a:pt x="72" y="134"/>
                    <a:pt x="62" y="136"/>
                  </a:cubicBezTo>
                  <a:cubicBezTo>
                    <a:pt x="62" y="135"/>
                    <a:pt x="62" y="134"/>
                    <a:pt x="61" y="133"/>
                  </a:cubicBezTo>
                  <a:cubicBezTo>
                    <a:pt x="59" y="125"/>
                    <a:pt x="58" y="115"/>
                    <a:pt x="58" y="106"/>
                  </a:cubicBezTo>
                  <a:cubicBezTo>
                    <a:pt x="92" y="106"/>
                    <a:pt x="92" y="106"/>
                    <a:pt x="92" y="106"/>
                  </a:cubicBezTo>
                  <a:lnTo>
                    <a:pt x="92" y="132"/>
                  </a:lnTo>
                  <a:close/>
                  <a:moveTo>
                    <a:pt x="92" y="92"/>
                  </a:moveTo>
                  <a:cubicBezTo>
                    <a:pt x="58" y="92"/>
                    <a:pt x="58" y="92"/>
                    <a:pt x="58" y="92"/>
                  </a:cubicBezTo>
                  <a:cubicBezTo>
                    <a:pt x="58" y="83"/>
                    <a:pt x="59" y="73"/>
                    <a:pt x="61" y="64"/>
                  </a:cubicBezTo>
                  <a:cubicBezTo>
                    <a:pt x="62" y="63"/>
                    <a:pt x="62" y="62"/>
                    <a:pt x="62" y="61"/>
                  </a:cubicBezTo>
                  <a:cubicBezTo>
                    <a:pt x="71" y="63"/>
                    <a:pt x="81" y="65"/>
                    <a:pt x="92" y="65"/>
                  </a:cubicBezTo>
                  <a:lnTo>
                    <a:pt x="92" y="92"/>
                  </a:lnTo>
                  <a:close/>
                  <a:moveTo>
                    <a:pt x="92" y="52"/>
                  </a:moveTo>
                  <a:cubicBezTo>
                    <a:pt x="83" y="52"/>
                    <a:pt x="74" y="50"/>
                    <a:pt x="66" y="48"/>
                  </a:cubicBezTo>
                  <a:cubicBezTo>
                    <a:pt x="67" y="44"/>
                    <a:pt x="69" y="40"/>
                    <a:pt x="71" y="37"/>
                  </a:cubicBezTo>
                  <a:cubicBezTo>
                    <a:pt x="75" y="29"/>
                    <a:pt x="79" y="23"/>
                    <a:pt x="84" y="19"/>
                  </a:cubicBezTo>
                  <a:cubicBezTo>
                    <a:pt x="86" y="17"/>
                    <a:pt x="89" y="15"/>
                    <a:pt x="92" y="14"/>
                  </a:cubicBezTo>
                  <a:lnTo>
                    <a:pt x="92" y="52"/>
                  </a:lnTo>
                  <a:close/>
                  <a:moveTo>
                    <a:pt x="131" y="20"/>
                  </a:moveTo>
                  <a:cubicBezTo>
                    <a:pt x="141" y="24"/>
                    <a:pt x="150" y="30"/>
                    <a:pt x="158" y="38"/>
                  </a:cubicBezTo>
                  <a:cubicBezTo>
                    <a:pt x="158" y="39"/>
                    <a:pt x="159" y="39"/>
                    <a:pt x="159" y="39"/>
                  </a:cubicBezTo>
                  <a:cubicBezTo>
                    <a:pt x="154" y="42"/>
                    <a:pt x="149" y="44"/>
                    <a:pt x="143" y="46"/>
                  </a:cubicBezTo>
                  <a:cubicBezTo>
                    <a:pt x="141" y="41"/>
                    <a:pt x="139" y="36"/>
                    <a:pt x="136" y="31"/>
                  </a:cubicBezTo>
                  <a:cubicBezTo>
                    <a:pt x="134" y="27"/>
                    <a:pt x="132" y="23"/>
                    <a:pt x="129" y="19"/>
                  </a:cubicBezTo>
                  <a:cubicBezTo>
                    <a:pt x="130" y="20"/>
                    <a:pt x="130" y="20"/>
                    <a:pt x="131" y="20"/>
                  </a:cubicBezTo>
                  <a:close/>
                  <a:moveTo>
                    <a:pt x="104" y="15"/>
                  </a:moveTo>
                  <a:cubicBezTo>
                    <a:pt x="107" y="16"/>
                    <a:pt x="109" y="17"/>
                    <a:pt x="111" y="19"/>
                  </a:cubicBezTo>
                  <a:cubicBezTo>
                    <a:pt x="116" y="23"/>
                    <a:pt x="121" y="29"/>
                    <a:pt x="125" y="37"/>
                  </a:cubicBezTo>
                  <a:cubicBezTo>
                    <a:pt x="126" y="40"/>
                    <a:pt x="128" y="45"/>
                    <a:pt x="130" y="49"/>
                  </a:cubicBezTo>
                  <a:cubicBezTo>
                    <a:pt x="122" y="51"/>
                    <a:pt x="113" y="52"/>
                    <a:pt x="104" y="52"/>
                  </a:cubicBezTo>
                  <a:lnTo>
                    <a:pt x="104" y="15"/>
                  </a:lnTo>
                  <a:close/>
                  <a:moveTo>
                    <a:pt x="104" y="65"/>
                  </a:moveTo>
                  <a:cubicBezTo>
                    <a:pt x="114" y="65"/>
                    <a:pt x="124" y="64"/>
                    <a:pt x="133" y="62"/>
                  </a:cubicBezTo>
                  <a:cubicBezTo>
                    <a:pt x="133" y="63"/>
                    <a:pt x="134" y="64"/>
                    <a:pt x="134" y="64"/>
                  </a:cubicBezTo>
                  <a:cubicBezTo>
                    <a:pt x="136" y="73"/>
                    <a:pt x="137" y="83"/>
                    <a:pt x="137" y="92"/>
                  </a:cubicBezTo>
                  <a:cubicBezTo>
                    <a:pt x="104" y="92"/>
                    <a:pt x="104" y="92"/>
                    <a:pt x="104" y="92"/>
                  </a:cubicBezTo>
                  <a:lnTo>
                    <a:pt x="104" y="65"/>
                  </a:lnTo>
                  <a:close/>
                  <a:moveTo>
                    <a:pt x="104" y="106"/>
                  </a:moveTo>
                  <a:cubicBezTo>
                    <a:pt x="137" y="106"/>
                    <a:pt x="137" y="106"/>
                    <a:pt x="137" y="106"/>
                  </a:cubicBezTo>
                  <a:cubicBezTo>
                    <a:pt x="137" y="115"/>
                    <a:pt x="136" y="124"/>
                    <a:pt x="134" y="133"/>
                  </a:cubicBezTo>
                  <a:cubicBezTo>
                    <a:pt x="134" y="134"/>
                    <a:pt x="133" y="135"/>
                    <a:pt x="133" y="135"/>
                  </a:cubicBezTo>
                  <a:cubicBezTo>
                    <a:pt x="124" y="134"/>
                    <a:pt x="114" y="132"/>
                    <a:pt x="104" y="132"/>
                  </a:cubicBezTo>
                  <a:lnTo>
                    <a:pt x="104" y="106"/>
                  </a:lnTo>
                  <a:close/>
                  <a:moveTo>
                    <a:pt x="111" y="178"/>
                  </a:moveTo>
                  <a:cubicBezTo>
                    <a:pt x="109" y="180"/>
                    <a:pt x="107" y="181"/>
                    <a:pt x="104" y="182"/>
                  </a:cubicBezTo>
                  <a:cubicBezTo>
                    <a:pt x="104" y="145"/>
                    <a:pt x="104" y="145"/>
                    <a:pt x="104" y="145"/>
                  </a:cubicBezTo>
                  <a:cubicBezTo>
                    <a:pt x="113" y="145"/>
                    <a:pt x="122" y="146"/>
                    <a:pt x="130" y="148"/>
                  </a:cubicBezTo>
                  <a:cubicBezTo>
                    <a:pt x="128" y="152"/>
                    <a:pt x="126" y="157"/>
                    <a:pt x="124" y="161"/>
                  </a:cubicBezTo>
                  <a:cubicBezTo>
                    <a:pt x="121" y="168"/>
                    <a:pt x="116" y="174"/>
                    <a:pt x="111" y="178"/>
                  </a:cubicBezTo>
                  <a:close/>
                  <a:moveTo>
                    <a:pt x="158" y="159"/>
                  </a:moveTo>
                  <a:cubicBezTo>
                    <a:pt x="150" y="167"/>
                    <a:pt x="141" y="173"/>
                    <a:pt x="131" y="177"/>
                  </a:cubicBezTo>
                  <a:cubicBezTo>
                    <a:pt x="130" y="177"/>
                    <a:pt x="130" y="178"/>
                    <a:pt x="129" y="178"/>
                  </a:cubicBezTo>
                  <a:cubicBezTo>
                    <a:pt x="132" y="174"/>
                    <a:pt x="134" y="171"/>
                    <a:pt x="136" y="166"/>
                  </a:cubicBezTo>
                  <a:cubicBezTo>
                    <a:pt x="139" y="162"/>
                    <a:pt x="141" y="157"/>
                    <a:pt x="143" y="151"/>
                  </a:cubicBezTo>
                  <a:cubicBezTo>
                    <a:pt x="149" y="153"/>
                    <a:pt x="154" y="155"/>
                    <a:pt x="159" y="158"/>
                  </a:cubicBezTo>
                  <a:cubicBezTo>
                    <a:pt x="159" y="158"/>
                    <a:pt x="158" y="159"/>
                    <a:pt x="158" y="159"/>
                  </a:cubicBezTo>
                  <a:close/>
                  <a:moveTo>
                    <a:pt x="176" y="132"/>
                  </a:moveTo>
                  <a:cubicBezTo>
                    <a:pt x="174" y="138"/>
                    <a:pt x="171" y="143"/>
                    <a:pt x="168" y="148"/>
                  </a:cubicBezTo>
                  <a:cubicBezTo>
                    <a:pt x="161" y="144"/>
                    <a:pt x="154" y="141"/>
                    <a:pt x="146" y="139"/>
                  </a:cubicBezTo>
                  <a:cubicBezTo>
                    <a:pt x="149" y="129"/>
                    <a:pt x="150" y="117"/>
                    <a:pt x="150" y="106"/>
                  </a:cubicBezTo>
                  <a:cubicBezTo>
                    <a:pt x="183" y="106"/>
                    <a:pt x="183" y="106"/>
                    <a:pt x="183" y="106"/>
                  </a:cubicBezTo>
                  <a:cubicBezTo>
                    <a:pt x="182" y="115"/>
                    <a:pt x="180" y="124"/>
                    <a:pt x="176" y="132"/>
                  </a:cubicBezTo>
                  <a:close/>
                  <a:moveTo>
                    <a:pt x="150" y="92"/>
                  </a:moveTo>
                  <a:cubicBezTo>
                    <a:pt x="150" y="81"/>
                    <a:pt x="149" y="69"/>
                    <a:pt x="146" y="59"/>
                  </a:cubicBezTo>
                  <a:cubicBezTo>
                    <a:pt x="154" y="56"/>
                    <a:pt x="161" y="53"/>
                    <a:pt x="168" y="50"/>
                  </a:cubicBezTo>
                  <a:cubicBezTo>
                    <a:pt x="171" y="55"/>
                    <a:pt x="174" y="60"/>
                    <a:pt x="176" y="65"/>
                  </a:cubicBezTo>
                  <a:cubicBezTo>
                    <a:pt x="180" y="74"/>
                    <a:pt x="182" y="83"/>
                    <a:pt x="183" y="92"/>
                  </a:cubicBezTo>
                  <a:lnTo>
                    <a:pt x="150" y="92"/>
                  </a:lnTo>
                  <a:close/>
                </a:path>
              </a:pathLst>
            </a:custGeom>
            <a:solidFill>
              <a:srgbClr val="FFFFFF"/>
            </a:solidFill>
            <a:ln w="9525">
              <a:noFill/>
              <a:round/>
            </a:ln>
          </p:spPr>
          <p:txBody>
            <a:bodyPr/>
            <a:lstStyle/>
            <a:p>
              <a:endParaRPr lang="zh-CN" altLang="en-US"/>
            </a:p>
          </p:txBody>
        </p:sp>
      </p:grpSp>
      <p:sp>
        <p:nvSpPr>
          <p:cNvPr id="57364" name="矩形 68"/>
          <p:cNvSpPr>
            <a:spLocks noChangeArrowheads="1"/>
          </p:cNvSpPr>
          <p:nvPr/>
        </p:nvSpPr>
        <p:spPr bwMode="auto">
          <a:xfrm>
            <a:off x="6580188" y="4578350"/>
            <a:ext cx="1577975" cy="336550"/>
          </a:xfrm>
          <a:prstGeom prst="rect">
            <a:avLst/>
          </a:prstGeom>
          <a:noFill/>
          <a:ln w="9525">
            <a:noFill/>
            <a:miter lim="800000"/>
          </a:ln>
        </p:spPr>
        <p:txBody>
          <a:bodyPr wrap="none">
            <a:spAutoFit/>
          </a:bodyPr>
          <a:lstStyle/>
          <a:p>
            <a:r>
              <a:rPr lang="zh-CN" altLang="en-US" b="1">
                <a:latin typeface="微软雅黑" panose="020B0503020204020204" pitchFamily="34" charset="-122"/>
                <a:ea typeface="微软雅黑" panose="020B0503020204020204" pitchFamily="34" charset="-122"/>
              </a:rPr>
              <a:t>云端管理存储</a:t>
            </a:r>
            <a:endParaRPr lang="zh-CN" altLang="en-US" b="1">
              <a:latin typeface="微软雅黑" panose="020B0503020204020204" pitchFamily="34" charset="-122"/>
              <a:ea typeface="微软雅黑" panose="020B0503020204020204" pitchFamily="34" charset="-122"/>
            </a:endParaRPr>
          </a:p>
        </p:txBody>
      </p:sp>
      <p:grpSp>
        <p:nvGrpSpPr>
          <p:cNvPr id="57365" name="组合 128"/>
          <p:cNvGrpSpPr/>
          <p:nvPr/>
        </p:nvGrpSpPr>
        <p:grpSpPr bwMode="auto">
          <a:xfrm>
            <a:off x="9528175" y="3659188"/>
            <a:ext cx="838200" cy="758825"/>
            <a:chOff x="0" y="0"/>
            <a:chExt cx="865188" cy="863600"/>
          </a:xfrm>
        </p:grpSpPr>
        <p:sp>
          <p:nvSpPr>
            <p:cNvPr id="57367" name="Oval 79"/>
            <p:cNvSpPr>
              <a:spLocks noChangeArrowheads="1"/>
            </p:cNvSpPr>
            <p:nvPr/>
          </p:nvSpPr>
          <p:spPr bwMode="auto">
            <a:xfrm>
              <a:off x="0" y="0"/>
              <a:ext cx="865188" cy="863600"/>
            </a:xfrm>
            <a:prstGeom prst="ellipse">
              <a:avLst/>
            </a:prstGeom>
            <a:solidFill>
              <a:srgbClr val="955BA5"/>
            </a:solidFill>
            <a:ln w="9525">
              <a:noFill/>
              <a:round/>
            </a:ln>
          </p:spPr>
          <p:txBody>
            <a:bodyPr/>
            <a:lstStyle/>
            <a:p>
              <a:pPr>
                <a:buFont typeface="Arial" panose="020B0604020202020204" pitchFamily="34" charset="0"/>
                <a:buNone/>
              </a:pPr>
              <a:endParaRPr lang="zh-CN" altLang="zh-CN">
                <a:latin typeface="Calibri" panose="020F0502020204030204" pitchFamily="34" charset="0"/>
                <a:ea typeface="宋体" panose="02010600030101010101" pitchFamily="2" charset="-122"/>
              </a:endParaRPr>
            </a:p>
          </p:txBody>
        </p:sp>
        <p:sp>
          <p:nvSpPr>
            <p:cNvPr id="57368" name="Freeform 80"/>
            <p:cNvSpPr/>
            <p:nvPr/>
          </p:nvSpPr>
          <p:spPr bwMode="auto">
            <a:xfrm>
              <a:off x="200025" y="277813"/>
              <a:ext cx="644525" cy="554038"/>
            </a:xfrm>
            <a:custGeom>
              <a:avLst/>
              <a:gdLst>
                <a:gd name="T0" fmla="*/ 2147483647 w 471"/>
                <a:gd name="T1" fmla="*/ 0 h 405"/>
                <a:gd name="T2" fmla="*/ 2147483647 w 471"/>
                <a:gd name="T3" fmla="*/ 0 h 405"/>
                <a:gd name="T4" fmla="*/ 2147483647 w 471"/>
                <a:gd name="T5" fmla="*/ 0 h 405"/>
                <a:gd name="T6" fmla="*/ 2147483647 w 471"/>
                <a:gd name="T7" fmla="*/ 2147483647 h 405"/>
                <a:gd name="T8" fmla="*/ 2147483647 w 471"/>
                <a:gd name="T9" fmla="*/ 2147483647 h 405"/>
                <a:gd name="T10" fmla="*/ 2147483647 w 471"/>
                <a:gd name="T11" fmla="*/ 2147483647 h 405"/>
                <a:gd name="T12" fmla="*/ 2147483647 w 471"/>
                <a:gd name="T13" fmla="*/ 2147483647 h 405"/>
                <a:gd name="T14" fmla="*/ 2147483647 w 471"/>
                <a:gd name="T15" fmla="*/ 2147483647 h 405"/>
                <a:gd name="T16" fmla="*/ 2147483647 w 471"/>
                <a:gd name="T17" fmla="*/ 2147483647 h 405"/>
                <a:gd name="T18" fmla="*/ 2147483647 w 471"/>
                <a:gd name="T19" fmla="*/ 2147483647 h 405"/>
                <a:gd name="T20" fmla="*/ 2147483647 w 471"/>
                <a:gd name="T21" fmla="*/ 0 h 4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1"/>
                <a:gd name="T34" fmla="*/ 0 h 405"/>
                <a:gd name="T35" fmla="*/ 471 w 471"/>
                <a:gd name="T36" fmla="*/ 405 h 40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1" h="405">
                  <a:moveTo>
                    <a:pt x="252" y="0"/>
                  </a:moveTo>
                  <a:cubicBezTo>
                    <a:pt x="214" y="0"/>
                    <a:pt x="176" y="0"/>
                    <a:pt x="138" y="0"/>
                  </a:cubicBezTo>
                  <a:cubicBezTo>
                    <a:pt x="122" y="0"/>
                    <a:pt x="106" y="0"/>
                    <a:pt x="91" y="0"/>
                  </a:cubicBezTo>
                  <a:cubicBezTo>
                    <a:pt x="73" y="0"/>
                    <a:pt x="64" y="20"/>
                    <a:pt x="54" y="34"/>
                  </a:cubicBezTo>
                  <a:cubicBezTo>
                    <a:pt x="40" y="52"/>
                    <a:pt x="16" y="73"/>
                    <a:pt x="8" y="93"/>
                  </a:cubicBezTo>
                  <a:cubicBezTo>
                    <a:pt x="0" y="102"/>
                    <a:pt x="14" y="113"/>
                    <a:pt x="19" y="119"/>
                  </a:cubicBezTo>
                  <a:cubicBezTo>
                    <a:pt x="93" y="201"/>
                    <a:pt x="167" y="283"/>
                    <a:pt x="245" y="360"/>
                  </a:cubicBezTo>
                  <a:cubicBezTo>
                    <a:pt x="258" y="376"/>
                    <a:pt x="273" y="391"/>
                    <a:pt x="288" y="405"/>
                  </a:cubicBezTo>
                  <a:cubicBezTo>
                    <a:pt x="374" y="371"/>
                    <a:pt x="442" y="299"/>
                    <a:pt x="471" y="209"/>
                  </a:cubicBezTo>
                  <a:cubicBezTo>
                    <a:pt x="390" y="128"/>
                    <a:pt x="295" y="33"/>
                    <a:pt x="284" y="24"/>
                  </a:cubicBezTo>
                  <a:cubicBezTo>
                    <a:pt x="276" y="15"/>
                    <a:pt x="264" y="0"/>
                    <a:pt x="252" y="0"/>
                  </a:cubicBezTo>
                </a:path>
              </a:pathLst>
            </a:custGeom>
            <a:solidFill>
              <a:srgbClr val="774984"/>
            </a:solidFill>
            <a:ln w="9525">
              <a:noFill/>
              <a:round/>
            </a:ln>
          </p:spPr>
          <p:txBody>
            <a:bodyPr/>
            <a:lstStyle/>
            <a:p>
              <a:endParaRPr lang="zh-CN" altLang="en-US"/>
            </a:p>
          </p:txBody>
        </p:sp>
        <p:sp>
          <p:nvSpPr>
            <p:cNvPr id="57369" name="Freeform 81"/>
            <p:cNvSpPr>
              <a:spLocks noEditPoints="1"/>
            </p:cNvSpPr>
            <p:nvPr/>
          </p:nvSpPr>
          <p:spPr bwMode="auto">
            <a:xfrm>
              <a:off x="206375" y="277813"/>
              <a:ext cx="452438" cy="385763"/>
            </a:xfrm>
            <a:custGeom>
              <a:avLst/>
              <a:gdLst>
                <a:gd name="T0" fmla="*/ 2147483647 w 331"/>
                <a:gd name="T1" fmla="*/ 2147483647 h 282"/>
                <a:gd name="T2" fmla="*/ 2147483647 w 331"/>
                <a:gd name="T3" fmla="*/ 2147483647 h 282"/>
                <a:gd name="T4" fmla="*/ 2147483647 w 331"/>
                <a:gd name="T5" fmla="*/ 2147483647 h 282"/>
                <a:gd name="T6" fmla="*/ 2147483647 w 331"/>
                <a:gd name="T7" fmla="*/ 2147483647 h 282"/>
                <a:gd name="T8" fmla="*/ 2147483647 w 331"/>
                <a:gd name="T9" fmla="*/ 2147483647 h 282"/>
                <a:gd name="T10" fmla="*/ 2147483647 w 331"/>
                <a:gd name="T11" fmla="*/ 2147483647 h 282"/>
                <a:gd name="T12" fmla="*/ 2147483647 w 331"/>
                <a:gd name="T13" fmla="*/ 2147483647 h 282"/>
                <a:gd name="T14" fmla="*/ 2147483647 w 331"/>
                <a:gd name="T15" fmla="*/ 0 h 282"/>
                <a:gd name="T16" fmla="*/ 2147483647 w 331"/>
                <a:gd name="T17" fmla="*/ 2147483647 h 282"/>
                <a:gd name="T18" fmla="*/ 2147483647 w 331"/>
                <a:gd name="T19" fmla="*/ 2147483647 h 282"/>
                <a:gd name="T20" fmla="*/ 2147483647 w 331"/>
                <a:gd name="T21" fmla="*/ 2147483647 h 282"/>
                <a:gd name="T22" fmla="*/ 2147483647 w 331"/>
                <a:gd name="T23" fmla="*/ 2147483647 h 282"/>
                <a:gd name="T24" fmla="*/ 2147483647 w 331"/>
                <a:gd name="T25" fmla="*/ 2147483647 h 282"/>
                <a:gd name="T26" fmla="*/ 2147483647 w 331"/>
                <a:gd name="T27" fmla="*/ 2147483647 h 282"/>
                <a:gd name="T28" fmla="*/ 2147483647 w 331"/>
                <a:gd name="T29" fmla="*/ 2147483647 h 282"/>
                <a:gd name="T30" fmla="*/ 2147483647 w 331"/>
                <a:gd name="T31" fmla="*/ 2147483647 h 282"/>
                <a:gd name="T32" fmla="*/ 2147483647 w 331"/>
                <a:gd name="T33" fmla="*/ 2147483647 h 282"/>
                <a:gd name="T34" fmla="*/ 2147483647 w 331"/>
                <a:gd name="T35" fmla="*/ 2147483647 h 282"/>
                <a:gd name="T36" fmla="*/ 2147483647 w 331"/>
                <a:gd name="T37" fmla="*/ 2147483647 h 282"/>
                <a:gd name="T38" fmla="*/ 2147483647 w 331"/>
                <a:gd name="T39" fmla="*/ 2147483647 h 282"/>
                <a:gd name="T40" fmla="*/ 2147483647 w 331"/>
                <a:gd name="T41" fmla="*/ 2147483647 h 282"/>
                <a:gd name="T42" fmla="*/ 2147483647 w 331"/>
                <a:gd name="T43" fmla="*/ 2147483647 h 282"/>
                <a:gd name="T44" fmla="*/ 2147483647 w 331"/>
                <a:gd name="T45" fmla="*/ 2147483647 h 282"/>
                <a:gd name="T46" fmla="*/ 2147483647 w 331"/>
                <a:gd name="T47" fmla="*/ 2147483647 h 282"/>
                <a:gd name="T48" fmla="*/ 2147483647 w 331"/>
                <a:gd name="T49" fmla="*/ 2147483647 h 282"/>
                <a:gd name="T50" fmla="*/ 2147483647 w 331"/>
                <a:gd name="T51" fmla="*/ 2147483647 h 282"/>
                <a:gd name="T52" fmla="*/ 2147483647 w 331"/>
                <a:gd name="T53" fmla="*/ 2147483647 h 282"/>
                <a:gd name="T54" fmla="*/ 2147483647 w 331"/>
                <a:gd name="T55" fmla="*/ 2147483647 h 282"/>
                <a:gd name="T56" fmla="*/ 2147483647 w 331"/>
                <a:gd name="T57" fmla="*/ 2147483647 h 282"/>
                <a:gd name="T58" fmla="*/ 2147483647 w 331"/>
                <a:gd name="T59" fmla="*/ 2147483647 h 282"/>
                <a:gd name="T60" fmla="*/ 2147483647 w 331"/>
                <a:gd name="T61" fmla="*/ 2147483647 h 282"/>
                <a:gd name="T62" fmla="*/ 2147483647 w 331"/>
                <a:gd name="T63" fmla="*/ 2147483647 h 282"/>
                <a:gd name="T64" fmla="*/ 2147483647 w 331"/>
                <a:gd name="T65" fmla="*/ 2147483647 h 282"/>
                <a:gd name="T66" fmla="*/ 2147483647 w 331"/>
                <a:gd name="T67" fmla="*/ 2147483647 h 282"/>
                <a:gd name="T68" fmla="*/ 2147483647 w 331"/>
                <a:gd name="T69" fmla="*/ 2147483647 h 2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31"/>
                <a:gd name="T106" fmla="*/ 0 h 282"/>
                <a:gd name="T107" fmla="*/ 331 w 331"/>
                <a:gd name="T108" fmla="*/ 282 h 2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31" h="282">
                  <a:moveTo>
                    <a:pt x="165" y="282"/>
                  </a:moveTo>
                  <a:cubicBezTo>
                    <a:pt x="162" y="282"/>
                    <a:pt x="159" y="280"/>
                    <a:pt x="158" y="278"/>
                  </a:cubicBezTo>
                  <a:cubicBezTo>
                    <a:pt x="3" y="107"/>
                    <a:pt x="3" y="107"/>
                    <a:pt x="3" y="107"/>
                  </a:cubicBezTo>
                  <a:cubicBezTo>
                    <a:pt x="0" y="104"/>
                    <a:pt x="0" y="100"/>
                    <a:pt x="1" y="96"/>
                  </a:cubicBezTo>
                  <a:cubicBezTo>
                    <a:pt x="2" y="95"/>
                    <a:pt x="2" y="94"/>
                    <a:pt x="3" y="93"/>
                  </a:cubicBezTo>
                  <a:cubicBezTo>
                    <a:pt x="3" y="93"/>
                    <a:pt x="3" y="93"/>
                    <a:pt x="3" y="93"/>
                  </a:cubicBezTo>
                  <a:cubicBezTo>
                    <a:pt x="5" y="91"/>
                    <a:pt x="5" y="91"/>
                    <a:pt x="5" y="91"/>
                  </a:cubicBezTo>
                  <a:cubicBezTo>
                    <a:pt x="16" y="77"/>
                    <a:pt x="26" y="63"/>
                    <a:pt x="36" y="50"/>
                  </a:cubicBezTo>
                  <a:cubicBezTo>
                    <a:pt x="43" y="42"/>
                    <a:pt x="43" y="42"/>
                    <a:pt x="43" y="42"/>
                  </a:cubicBezTo>
                  <a:cubicBezTo>
                    <a:pt x="45" y="39"/>
                    <a:pt x="47" y="36"/>
                    <a:pt x="49" y="34"/>
                  </a:cubicBezTo>
                  <a:cubicBezTo>
                    <a:pt x="51" y="31"/>
                    <a:pt x="54" y="28"/>
                    <a:pt x="56" y="25"/>
                  </a:cubicBezTo>
                  <a:cubicBezTo>
                    <a:pt x="57" y="23"/>
                    <a:pt x="58" y="21"/>
                    <a:pt x="60" y="20"/>
                  </a:cubicBezTo>
                  <a:cubicBezTo>
                    <a:pt x="62" y="17"/>
                    <a:pt x="63" y="15"/>
                    <a:pt x="65" y="12"/>
                  </a:cubicBezTo>
                  <a:cubicBezTo>
                    <a:pt x="68" y="10"/>
                    <a:pt x="70" y="6"/>
                    <a:pt x="72" y="4"/>
                  </a:cubicBezTo>
                  <a:cubicBezTo>
                    <a:pt x="74" y="1"/>
                    <a:pt x="77" y="0"/>
                    <a:pt x="80" y="0"/>
                  </a:cubicBezTo>
                  <a:cubicBezTo>
                    <a:pt x="250" y="0"/>
                    <a:pt x="250" y="0"/>
                    <a:pt x="250" y="0"/>
                  </a:cubicBezTo>
                  <a:cubicBezTo>
                    <a:pt x="254" y="0"/>
                    <a:pt x="257" y="1"/>
                    <a:pt x="258" y="4"/>
                  </a:cubicBezTo>
                  <a:cubicBezTo>
                    <a:pt x="261" y="7"/>
                    <a:pt x="263" y="10"/>
                    <a:pt x="265" y="13"/>
                  </a:cubicBezTo>
                  <a:cubicBezTo>
                    <a:pt x="267" y="15"/>
                    <a:pt x="269" y="17"/>
                    <a:pt x="270" y="19"/>
                  </a:cubicBezTo>
                  <a:cubicBezTo>
                    <a:pt x="273" y="23"/>
                    <a:pt x="273" y="23"/>
                    <a:pt x="273" y="23"/>
                  </a:cubicBezTo>
                  <a:cubicBezTo>
                    <a:pt x="276" y="26"/>
                    <a:pt x="279" y="30"/>
                    <a:pt x="281" y="33"/>
                  </a:cubicBezTo>
                  <a:cubicBezTo>
                    <a:pt x="286" y="39"/>
                    <a:pt x="286" y="39"/>
                    <a:pt x="286" y="39"/>
                  </a:cubicBezTo>
                  <a:cubicBezTo>
                    <a:pt x="299" y="57"/>
                    <a:pt x="313" y="75"/>
                    <a:pt x="327" y="94"/>
                  </a:cubicBezTo>
                  <a:cubicBezTo>
                    <a:pt x="327" y="94"/>
                    <a:pt x="327" y="94"/>
                    <a:pt x="327" y="94"/>
                  </a:cubicBezTo>
                  <a:cubicBezTo>
                    <a:pt x="328" y="94"/>
                    <a:pt x="329" y="95"/>
                    <a:pt x="329" y="96"/>
                  </a:cubicBezTo>
                  <a:cubicBezTo>
                    <a:pt x="331" y="100"/>
                    <a:pt x="330" y="104"/>
                    <a:pt x="327" y="107"/>
                  </a:cubicBezTo>
                  <a:cubicBezTo>
                    <a:pt x="173" y="278"/>
                    <a:pt x="173" y="278"/>
                    <a:pt x="173" y="278"/>
                  </a:cubicBezTo>
                  <a:cubicBezTo>
                    <a:pt x="171" y="280"/>
                    <a:pt x="168" y="282"/>
                    <a:pt x="165" y="282"/>
                  </a:cubicBezTo>
                  <a:close/>
                  <a:moveTo>
                    <a:pt x="165" y="233"/>
                  </a:moveTo>
                  <a:cubicBezTo>
                    <a:pt x="205" y="110"/>
                    <a:pt x="205" y="110"/>
                    <a:pt x="205" y="110"/>
                  </a:cubicBezTo>
                  <a:cubicBezTo>
                    <a:pt x="124" y="110"/>
                    <a:pt x="124" y="110"/>
                    <a:pt x="124" y="110"/>
                  </a:cubicBezTo>
                  <a:lnTo>
                    <a:pt x="165" y="233"/>
                  </a:lnTo>
                  <a:close/>
                  <a:moveTo>
                    <a:pt x="186" y="225"/>
                  </a:moveTo>
                  <a:cubicBezTo>
                    <a:pt x="191" y="228"/>
                    <a:pt x="191" y="228"/>
                    <a:pt x="191" y="228"/>
                  </a:cubicBezTo>
                  <a:cubicBezTo>
                    <a:pt x="298" y="110"/>
                    <a:pt x="298" y="110"/>
                    <a:pt x="298" y="110"/>
                  </a:cubicBezTo>
                  <a:cubicBezTo>
                    <a:pt x="224" y="110"/>
                    <a:pt x="224" y="110"/>
                    <a:pt x="224" y="110"/>
                  </a:cubicBezTo>
                  <a:lnTo>
                    <a:pt x="186" y="225"/>
                  </a:lnTo>
                  <a:close/>
                  <a:moveTo>
                    <a:pt x="137" y="226"/>
                  </a:moveTo>
                  <a:cubicBezTo>
                    <a:pt x="143" y="222"/>
                    <a:pt x="143" y="222"/>
                    <a:pt x="143" y="222"/>
                  </a:cubicBezTo>
                  <a:cubicBezTo>
                    <a:pt x="105" y="110"/>
                    <a:pt x="105" y="110"/>
                    <a:pt x="105" y="110"/>
                  </a:cubicBezTo>
                  <a:cubicBezTo>
                    <a:pt x="33" y="110"/>
                    <a:pt x="33" y="110"/>
                    <a:pt x="33" y="110"/>
                  </a:cubicBezTo>
                  <a:lnTo>
                    <a:pt x="137" y="226"/>
                  </a:lnTo>
                  <a:close/>
                  <a:moveTo>
                    <a:pt x="223" y="89"/>
                  </a:moveTo>
                  <a:cubicBezTo>
                    <a:pt x="298" y="89"/>
                    <a:pt x="298" y="89"/>
                    <a:pt x="298" y="89"/>
                  </a:cubicBezTo>
                  <a:cubicBezTo>
                    <a:pt x="294" y="84"/>
                    <a:pt x="294" y="84"/>
                    <a:pt x="294" y="84"/>
                  </a:cubicBezTo>
                  <a:cubicBezTo>
                    <a:pt x="293" y="82"/>
                    <a:pt x="291" y="81"/>
                    <a:pt x="290" y="79"/>
                  </a:cubicBezTo>
                  <a:cubicBezTo>
                    <a:pt x="287" y="75"/>
                    <a:pt x="287" y="75"/>
                    <a:pt x="287" y="75"/>
                  </a:cubicBezTo>
                  <a:cubicBezTo>
                    <a:pt x="280" y="65"/>
                    <a:pt x="272" y="55"/>
                    <a:pt x="265" y="46"/>
                  </a:cubicBezTo>
                  <a:cubicBezTo>
                    <a:pt x="264" y="45"/>
                    <a:pt x="264" y="44"/>
                    <a:pt x="263" y="43"/>
                  </a:cubicBezTo>
                  <a:cubicBezTo>
                    <a:pt x="262" y="42"/>
                    <a:pt x="262" y="41"/>
                    <a:pt x="261" y="40"/>
                  </a:cubicBezTo>
                  <a:cubicBezTo>
                    <a:pt x="256" y="33"/>
                    <a:pt x="251" y="27"/>
                    <a:pt x="246" y="20"/>
                  </a:cubicBezTo>
                  <a:cubicBezTo>
                    <a:pt x="245" y="19"/>
                    <a:pt x="245" y="19"/>
                    <a:pt x="245" y="19"/>
                  </a:cubicBezTo>
                  <a:cubicBezTo>
                    <a:pt x="210" y="19"/>
                    <a:pt x="210" y="19"/>
                    <a:pt x="210" y="19"/>
                  </a:cubicBezTo>
                  <a:lnTo>
                    <a:pt x="223" y="89"/>
                  </a:lnTo>
                  <a:close/>
                  <a:moveTo>
                    <a:pt x="126" y="89"/>
                  </a:moveTo>
                  <a:cubicBezTo>
                    <a:pt x="205" y="89"/>
                    <a:pt x="205" y="89"/>
                    <a:pt x="205" y="89"/>
                  </a:cubicBezTo>
                  <a:cubicBezTo>
                    <a:pt x="192" y="19"/>
                    <a:pt x="192" y="19"/>
                    <a:pt x="192" y="19"/>
                  </a:cubicBezTo>
                  <a:cubicBezTo>
                    <a:pt x="139" y="19"/>
                    <a:pt x="139" y="19"/>
                    <a:pt x="139" y="19"/>
                  </a:cubicBezTo>
                  <a:lnTo>
                    <a:pt x="126" y="89"/>
                  </a:lnTo>
                  <a:close/>
                  <a:moveTo>
                    <a:pt x="84" y="20"/>
                  </a:moveTo>
                  <a:cubicBezTo>
                    <a:pt x="80" y="27"/>
                    <a:pt x="75" y="33"/>
                    <a:pt x="69" y="40"/>
                  </a:cubicBezTo>
                  <a:cubicBezTo>
                    <a:pt x="69" y="41"/>
                    <a:pt x="68" y="42"/>
                    <a:pt x="67" y="43"/>
                  </a:cubicBezTo>
                  <a:cubicBezTo>
                    <a:pt x="67" y="44"/>
                    <a:pt x="66" y="45"/>
                    <a:pt x="65" y="46"/>
                  </a:cubicBezTo>
                  <a:cubicBezTo>
                    <a:pt x="57" y="57"/>
                    <a:pt x="48" y="68"/>
                    <a:pt x="40" y="80"/>
                  </a:cubicBezTo>
                  <a:cubicBezTo>
                    <a:pt x="39" y="81"/>
                    <a:pt x="39" y="81"/>
                    <a:pt x="39" y="81"/>
                  </a:cubicBezTo>
                  <a:cubicBezTo>
                    <a:pt x="38" y="82"/>
                    <a:pt x="37" y="83"/>
                    <a:pt x="37" y="84"/>
                  </a:cubicBezTo>
                  <a:cubicBezTo>
                    <a:pt x="32" y="89"/>
                    <a:pt x="32" y="89"/>
                    <a:pt x="32" y="89"/>
                  </a:cubicBezTo>
                  <a:cubicBezTo>
                    <a:pt x="108" y="89"/>
                    <a:pt x="108" y="89"/>
                    <a:pt x="108" y="89"/>
                  </a:cubicBezTo>
                  <a:cubicBezTo>
                    <a:pt x="121" y="19"/>
                    <a:pt x="121" y="19"/>
                    <a:pt x="121" y="19"/>
                  </a:cubicBezTo>
                  <a:cubicBezTo>
                    <a:pt x="85" y="19"/>
                    <a:pt x="85" y="19"/>
                    <a:pt x="85" y="19"/>
                  </a:cubicBezTo>
                  <a:lnTo>
                    <a:pt x="84" y="20"/>
                  </a:lnTo>
                  <a:close/>
                </a:path>
              </a:pathLst>
            </a:custGeom>
            <a:solidFill>
              <a:srgbClr val="FFFFFF"/>
            </a:solidFill>
            <a:ln w="9525">
              <a:noFill/>
              <a:round/>
            </a:ln>
          </p:spPr>
          <p:txBody>
            <a:bodyPr/>
            <a:lstStyle/>
            <a:p>
              <a:endParaRPr lang="zh-CN" altLang="en-US"/>
            </a:p>
          </p:txBody>
        </p:sp>
      </p:grpSp>
      <p:sp>
        <p:nvSpPr>
          <p:cNvPr id="57366" name="矩形 73"/>
          <p:cNvSpPr>
            <a:spLocks noChangeArrowheads="1"/>
          </p:cNvSpPr>
          <p:nvPr/>
        </p:nvSpPr>
        <p:spPr bwMode="auto">
          <a:xfrm>
            <a:off x="9275763" y="4578350"/>
            <a:ext cx="1344612" cy="336550"/>
          </a:xfrm>
          <a:prstGeom prst="rect">
            <a:avLst/>
          </a:prstGeom>
          <a:noFill/>
          <a:ln w="9525">
            <a:noFill/>
            <a:miter lim="800000"/>
          </a:ln>
        </p:spPr>
        <p:txBody>
          <a:bodyPr wrap="none">
            <a:spAutoFit/>
          </a:bodyPr>
          <a:lstStyle/>
          <a:p>
            <a:r>
              <a:rPr lang="zh-CN" altLang="en-US" b="1">
                <a:latin typeface="微软雅黑" panose="020B0503020204020204" pitchFamily="34" charset="-122"/>
                <a:ea typeface="微软雅黑" panose="020B0503020204020204" pitchFamily="34" charset="-122"/>
              </a:rPr>
              <a:t>收视率分析</a:t>
            </a:r>
            <a:endParaRPr lang="zh-CN" altLang="en-US"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二、信息发布</a:t>
            </a:r>
            <a:r>
              <a:rPr lang="en-US" altLang="zh-CN" sz="2400" b="1">
                <a:solidFill>
                  <a:srgbClr val="404040"/>
                </a:solidFill>
                <a:latin typeface="微软雅黑" panose="020B0503020204020204" pitchFamily="34" charset="-122"/>
                <a:ea typeface="微软雅黑" panose="020B0503020204020204" pitchFamily="34" charset="-122"/>
              </a:rPr>
              <a:t>——</a:t>
            </a:r>
            <a:r>
              <a:rPr lang="zh-CN" altLang="en-US" sz="2400" b="1">
                <a:solidFill>
                  <a:srgbClr val="404040"/>
                </a:solidFill>
                <a:latin typeface="微软雅黑" panose="020B0503020204020204" pitchFamily="34" charset="-122"/>
                <a:ea typeface="微软雅黑" panose="020B0503020204020204" pitchFamily="34" charset="-122"/>
              </a:rPr>
              <a:t>商业智能</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59394" name="矩形 6"/>
          <p:cNvSpPr>
            <a:spLocks noChangeArrowheads="1"/>
          </p:cNvSpPr>
          <p:nvPr/>
        </p:nvSpPr>
        <p:spPr bwMode="auto">
          <a:xfrm>
            <a:off x="774700" y="1733550"/>
            <a:ext cx="6769100" cy="436563"/>
          </a:xfrm>
          <a:prstGeom prst="rect">
            <a:avLst/>
          </a:prstGeom>
          <a:noFill/>
          <a:ln w="9525">
            <a:noFill/>
            <a:miter lim="800000"/>
          </a:ln>
        </p:spPr>
        <p:txBody>
          <a:bodyPr>
            <a:spAutoFit/>
          </a:bodyPr>
          <a:lstStyle/>
          <a:p>
            <a:pPr algn="just">
              <a:lnSpc>
                <a:spcPct val="130000"/>
              </a:lnSpc>
            </a:pPr>
            <a:r>
              <a:rPr lang="zh-CN" altLang="en-US" sz="2000">
                <a:solidFill>
                  <a:srgbClr val="C00000"/>
                </a:solidFill>
                <a:latin typeface="黑体" panose="02010609060101010101" pitchFamily="49" charset="-122"/>
                <a:ea typeface="黑体" panose="02010609060101010101" pitchFamily="49" charset="-122"/>
              </a:rPr>
              <a:t>精准化识别   基于用户属性推荐  </a:t>
            </a:r>
            <a:endParaRPr lang="en-US" altLang="zh-CN" sz="2000">
              <a:solidFill>
                <a:srgbClr val="C00000"/>
              </a:solidFill>
              <a:latin typeface="黑体" panose="02010609060101010101" pitchFamily="49" charset="-122"/>
              <a:ea typeface="黑体" panose="02010609060101010101" pitchFamily="49" charset="-122"/>
            </a:endParaRPr>
          </a:p>
        </p:txBody>
      </p:sp>
      <p:grpSp>
        <p:nvGrpSpPr>
          <p:cNvPr id="59395" name="组合 3"/>
          <p:cNvGrpSpPr/>
          <p:nvPr/>
        </p:nvGrpSpPr>
        <p:grpSpPr bwMode="auto">
          <a:xfrm>
            <a:off x="874713" y="2663825"/>
            <a:ext cx="4613275" cy="2735263"/>
            <a:chOff x="1419225" y="2431141"/>
            <a:chExt cx="5243010" cy="3200400"/>
          </a:xfrm>
        </p:grpSpPr>
        <p:pic>
          <p:nvPicPr>
            <p:cNvPr id="59402" name="图片 4"/>
            <p:cNvPicPr>
              <a:picLocks noChangeAspect="1"/>
            </p:cNvPicPr>
            <p:nvPr/>
          </p:nvPicPr>
          <p:blipFill>
            <a:blip r:embed="rId1"/>
            <a:srcRect/>
            <a:stretch>
              <a:fillRect/>
            </a:stretch>
          </p:blipFill>
          <p:spPr bwMode="auto">
            <a:xfrm>
              <a:off x="1423485" y="2431141"/>
              <a:ext cx="5238750" cy="3200400"/>
            </a:xfrm>
            <a:prstGeom prst="rect">
              <a:avLst/>
            </a:prstGeom>
            <a:noFill/>
            <a:ln w="9525">
              <a:noFill/>
              <a:miter lim="800000"/>
              <a:headEnd/>
              <a:tailEnd/>
            </a:ln>
          </p:spPr>
        </p:pic>
        <p:sp>
          <p:nvSpPr>
            <p:cNvPr id="6" name="矩形 5"/>
            <p:cNvSpPr/>
            <p:nvPr/>
          </p:nvSpPr>
          <p:spPr>
            <a:xfrm>
              <a:off x="1419225" y="3096111"/>
              <a:ext cx="723484" cy="228468"/>
            </a:xfrm>
            <a:prstGeom prst="rect">
              <a:avLst/>
            </a:prstGeom>
            <a:solidFill>
              <a:srgbClr val="47A6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dirty="0"/>
                <a:t>女性</a:t>
              </a:r>
              <a:endParaRPr lang="zh-CN" altLang="en-US" sz="1200" dirty="0"/>
            </a:p>
          </p:txBody>
        </p:sp>
        <p:sp>
          <p:nvSpPr>
            <p:cNvPr id="7" name="矩形 6"/>
            <p:cNvSpPr/>
            <p:nvPr/>
          </p:nvSpPr>
          <p:spPr>
            <a:xfrm>
              <a:off x="1419225" y="4392616"/>
              <a:ext cx="723484" cy="228468"/>
            </a:xfrm>
            <a:prstGeom prst="rect">
              <a:avLst/>
            </a:prstGeom>
            <a:solidFill>
              <a:srgbClr val="47A6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200" dirty="0"/>
                <a:t>31</a:t>
              </a:r>
              <a:r>
                <a:rPr lang="zh-CN" altLang="en-US" sz="1200" dirty="0"/>
                <a:t>岁</a:t>
              </a:r>
              <a:endParaRPr lang="zh-CN" altLang="en-US" sz="1200" dirty="0"/>
            </a:p>
          </p:txBody>
        </p:sp>
        <p:sp>
          <p:nvSpPr>
            <p:cNvPr id="8" name="矩形 7"/>
            <p:cNvSpPr/>
            <p:nvPr/>
          </p:nvSpPr>
          <p:spPr>
            <a:xfrm>
              <a:off x="5927924" y="4201299"/>
              <a:ext cx="725289" cy="228467"/>
            </a:xfrm>
            <a:prstGeom prst="rect">
              <a:avLst/>
            </a:prstGeom>
            <a:solidFill>
              <a:srgbClr val="47A6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dirty="0"/>
                <a:t>微笑</a:t>
              </a:r>
              <a:endParaRPr lang="zh-CN" altLang="en-US" sz="1200" dirty="0"/>
            </a:p>
          </p:txBody>
        </p:sp>
      </p:grpSp>
      <p:sp>
        <p:nvSpPr>
          <p:cNvPr id="9" name="右箭头 6"/>
          <p:cNvSpPr/>
          <p:nvPr/>
        </p:nvSpPr>
        <p:spPr>
          <a:xfrm>
            <a:off x="6324600" y="2933700"/>
            <a:ext cx="1954213" cy="2308225"/>
          </a:xfrm>
          <a:prstGeom prst="rightArrow">
            <a:avLst>
              <a:gd name="adj1" fmla="val 50000"/>
              <a:gd name="adj2" fmla="val 22324"/>
            </a:avLst>
          </a:prstGeom>
          <a:gradFill flip="none" rotWithShape="1">
            <a:gsLst>
              <a:gs pos="0">
                <a:srgbClr val="606871">
                  <a:shade val="30000"/>
                  <a:satMod val="115000"/>
                </a:srgbClr>
              </a:gs>
              <a:gs pos="50000">
                <a:srgbClr val="606871">
                  <a:shade val="67500"/>
                  <a:satMod val="115000"/>
                </a:srgbClr>
              </a:gs>
              <a:gs pos="100000">
                <a:srgbClr val="606871">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黑体" panose="02010609060101010101" pitchFamily="49" charset="-122"/>
                <a:ea typeface="黑体" panose="02010609060101010101" pitchFamily="49" charset="-122"/>
              </a:rPr>
              <a:t>人脸识别</a:t>
            </a:r>
            <a:endParaRPr lang="en-US" altLang="zh-CN" dirty="0">
              <a:latin typeface="黑体" panose="02010609060101010101" pitchFamily="49" charset="-122"/>
              <a:ea typeface="黑体" panose="02010609060101010101" pitchFamily="49" charset="-122"/>
            </a:endParaRPr>
          </a:p>
          <a:p>
            <a:pPr algn="ctr" fontAlgn="auto">
              <a:spcBef>
                <a:spcPts val="0"/>
              </a:spcBef>
              <a:spcAft>
                <a:spcPts val="0"/>
              </a:spcAft>
              <a:defRPr/>
            </a:pPr>
            <a:r>
              <a:rPr lang="zh-CN" altLang="en-US" dirty="0">
                <a:latin typeface="黑体" panose="02010609060101010101" pitchFamily="49" charset="-122"/>
                <a:ea typeface="黑体" panose="02010609060101010101" pitchFamily="49" charset="-122"/>
              </a:rPr>
              <a:t>用户属性</a:t>
            </a:r>
            <a:endParaRPr lang="en-US" altLang="zh-CN" dirty="0">
              <a:latin typeface="黑体" panose="02010609060101010101" pitchFamily="49" charset="-122"/>
              <a:ea typeface="黑体" panose="02010609060101010101" pitchFamily="49" charset="-122"/>
            </a:endParaRPr>
          </a:p>
          <a:p>
            <a:pPr algn="ctr" fontAlgn="auto">
              <a:spcBef>
                <a:spcPts val="0"/>
              </a:spcBef>
              <a:spcAft>
                <a:spcPts val="0"/>
              </a:spcAft>
              <a:defRPr/>
            </a:pPr>
            <a:r>
              <a:rPr lang="zh-CN" altLang="en-US" dirty="0">
                <a:latin typeface="黑体" panose="02010609060101010101" pitchFamily="49" charset="-122"/>
                <a:ea typeface="黑体" panose="02010609060101010101" pitchFamily="49" charset="-122"/>
              </a:rPr>
              <a:t>信息发布</a:t>
            </a:r>
            <a:endParaRPr lang="en-US" altLang="zh-CN" dirty="0">
              <a:latin typeface="黑体" panose="02010609060101010101" pitchFamily="49" charset="-122"/>
              <a:ea typeface="黑体" panose="02010609060101010101" pitchFamily="49" charset="-122"/>
            </a:endParaRPr>
          </a:p>
        </p:txBody>
      </p:sp>
      <p:grpSp>
        <p:nvGrpSpPr>
          <p:cNvPr id="59397" name="组合 9"/>
          <p:cNvGrpSpPr/>
          <p:nvPr/>
        </p:nvGrpSpPr>
        <p:grpSpPr bwMode="auto">
          <a:xfrm>
            <a:off x="9107488" y="2008188"/>
            <a:ext cx="1606550" cy="4048125"/>
            <a:chOff x="8990286" y="2007711"/>
            <a:chExt cx="1606301" cy="4048302"/>
          </a:xfrm>
        </p:grpSpPr>
        <p:grpSp>
          <p:nvGrpSpPr>
            <p:cNvPr id="59398" name="组合 10"/>
            <p:cNvGrpSpPr/>
            <p:nvPr/>
          </p:nvGrpSpPr>
          <p:grpSpPr bwMode="auto">
            <a:xfrm>
              <a:off x="8990286" y="2007711"/>
              <a:ext cx="1606301" cy="4048302"/>
              <a:chOff x="7823200" y="1231900"/>
              <a:chExt cx="2180126" cy="5366419"/>
            </a:xfrm>
          </p:grpSpPr>
          <p:pic>
            <p:nvPicPr>
              <p:cNvPr id="59400" name="图片 12"/>
              <p:cNvPicPr>
                <a:picLocks noChangeAspect="1" noChangeArrowheads="1"/>
              </p:cNvPicPr>
              <p:nvPr/>
            </p:nvPicPr>
            <p:blipFill>
              <a:blip r:embed="rId2"/>
              <a:srcRect/>
              <a:stretch>
                <a:fillRect/>
              </a:stretch>
            </p:blipFill>
            <p:spPr bwMode="auto">
              <a:xfrm>
                <a:off x="7823200" y="1231900"/>
                <a:ext cx="2180126" cy="5366419"/>
              </a:xfrm>
              <a:prstGeom prst="rect">
                <a:avLst/>
              </a:prstGeom>
              <a:noFill/>
              <a:ln w="9525">
                <a:noFill/>
                <a:miter lim="800000"/>
                <a:headEnd/>
                <a:tailEnd/>
              </a:ln>
            </p:spPr>
          </p:pic>
          <p:pic>
            <p:nvPicPr>
              <p:cNvPr id="59401" name="图片 13"/>
              <p:cNvPicPr>
                <a:picLocks noChangeAspect="1"/>
              </p:cNvPicPr>
              <p:nvPr/>
            </p:nvPicPr>
            <p:blipFill>
              <a:blip r:embed="rId3"/>
              <a:srcRect l="41693" r="-629"/>
              <a:stretch>
                <a:fillRect/>
              </a:stretch>
            </p:blipFill>
            <p:spPr bwMode="auto">
              <a:xfrm>
                <a:off x="8097656" y="1509115"/>
                <a:ext cx="1631214" cy="2714542"/>
              </a:xfrm>
              <a:prstGeom prst="rect">
                <a:avLst/>
              </a:prstGeom>
              <a:noFill/>
              <a:ln w="9525">
                <a:noFill/>
                <a:miter lim="800000"/>
                <a:headEnd/>
                <a:tailEnd/>
              </a:ln>
            </p:spPr>
          </p:pic>
        </p:grpSp>
        <p:pic>
          <p:nvPicPr>
            <p:cNvPr id="59399" name="图片 11"/>
            <p:cNvPicPr>
              <a:picLocks noChangeAspect="1"/>
            </p:cNvPicPr>
            <p:nvPr/>
          </p:nvPicPr>
          <p:blipFill>
            <a:blip r:embed="rId4"/>
            <a:srcRect l="17091" r="17529"/>
            <a:stretch>
              <a:fillRect/>
            </a:stretch>
          </p:blipFill>
          <p:spPr bwMode="auto">
            <a:xfrm>
              <a:off x="9245266" y="3820321"/>
              <a:ext cx="444239" cy="403266"/>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二、信息发布</a:t>
            </a:r>
            <a:r>
              <a:rPr lang="en-US" altLang="zh-CN" sz="2400" b="1">
                <a:solidFill>
                  <a:srgbClr val="404040"/>
                </a:solidFill>
                <a:latin typeface="微软雅黑" panose="020B0503020204020204" pitchFamily="34" charset="-122"/>
                <a:ea typeface="微软雅黑" panose="020B0503020204020204" pitchFamily="34" charset="-122"/>
              </a:rPr>
              <a:t>——</a:t>
            </a:r>
            <a:r>
              <a:rPr lang="zh-CN" altLang="en-US" sz="2400" b="1">
                <a:solidFill>
                  <a:srgbClr val="404040"/>
                </a:solidFill>
                <a:latin typeface="微软雅黑" panose="020B0503020204020204" pitchFamily="34" charset="-122"/>
                <a:ea typeface="微软雅黑" panose="020B0503020204020204" pitchFamily="34" charset="-122"/>
              </a:rPr>
              <a:t>商业智能</a:t>
            </a:r>
            <a:endParaRPr lang="zh-CN" altLang="en-US" sz="2400" b="1">
              <a:solidFill>
                <a:srgbClr val="404040"/>
              </a:solidFill>
              <a:latin typeface="微软雅黑" panose="020B0503020204020204" pitchFamily="34" charset="-122"/>
              <a:ea typeface="微软雅黑" panose="020B0503020204020204" pitchFamily="34" charset="-122"/>
            </a:endParaRPr>
          </a:p>
        </p:txBody>
      </p:sp>
      <p:pic>
        <p:nvPicPr>
          <p:cNvPr id="61442" name="图片 2"/>
          <p:cNvPicPr>
            <a:picLocks noChangeAspect="1"/>
          </p:cNvPicPr>
          <p:nvPr/>
        </p:nvPicPr>
        <p:blipFill>
          <a:blip r:embed="rId1"/>
          <a:srcRect/>
          <a:stretch>
            <a:fillRect/>
          </a:stretch>
        </p:blipFill>
        <p:spPr bwMode="auto">
          <a:xfrm>
            <a:off x="485775" y="947738"/>
            <a:ext cx="4384675" cy="5602287"/>
          </a:xfrm>
          <a:prstGeom prst="rect">
            <a:avLst/>
          </a:prstGeom>
          <a:noFill/>
          <a:ln w="9525">
            <a:noFill/>
            <a:miter lim="800000"/>
            <a:headEnd/>
            <a:tailEnd/>
          </a:ln>
        </p:spPr>
      </p:pic>
      <p:sp>
        <p:nvSpPr>
          <p:cNvPr id="61443" name="矩形 6"/>
          <p:cNvSpPr>
            <a:spLocks noChangeArrowheads="1"/>
          </p:cNvSpPr>
          <p:nvPr/>
        </p:nvSpPr>
        <p:spPr bwMode="auto">
          <a:xfrm>
            <a:off x="725488" y="1201738"/>
            <a:ext cx="2693987" cy="1052512"/>
          </a:xfrm>
          <a:prstGeom prst="rect">
            <a:avLst/>
          </a:prstGeom>
          <a:noFill/>
          <a:ln w="9525">
            <a:noFill/>
            <a:miter lim="800000"/>
          </a:ln>
        </p:spPr>
        <p:txBody>
          <a:bodyPr>
            <a:spAutoFit/>
          </a:bodyPr>
          <a:lstStyle/>
          <a:p>
            <a:pPr algn="just">
              <a:lnSpc>
                <a:spcPct val="130000"/>
              </a:lnSpc>
            </a:pPr>
            <a:r>
              <a:rPr lang="en-US" altLang="zh-CN" sz="1600">
                <a:solidFill>
                  <a:schemeClr val="bg1"/>
                </a:solidFill>
                <a:latin typeface="微软雅黑" panose="020B0503020204020204" pitchFamily="34" charset="-122"/>
                <a:ea typeface="微软雅黑" panose="020B0503020204020204" pitchFamily="34" charset="-122"/>
              </a:rPr>
              <a:t>VIP</a:t>
            </a:r>
            <a:r>
              <a:rPr lang="zh-CN" altLang="en-US" sz="1600">
                <a:solidFill>
                  <a:schemeClr val="bg1"/>
                </a:solidFill>
                <a:latin typeface="微软雅黑" panose="020B0503020204020204" pitchFamily="34" charset="-122"/>
                <a:ea typeface="微软雅黑" panose="020B0503020204020204" pitchFamily="34" charset="-122"/>
              </a:rPr>
              <a:t>识别</a:t>
            </a:r>
            <a:endParaRPr lang="en-US" altLang="zh-CN" sz="1600">
              <a:solidFill>
                <a:schemeClr val="bg1"/>
              </a:solidFill>
              <a:latin typeface="微软雅黑" panose="020B0503020204020204" pitchFamily="34" charset="-122"/>
              <a:ea typeface="微软雅黑" panose="020B0503020204020204" pitchFamily="34" charset="-122"/>
            </a:endParaRPr>
          </a:p>
          <a:p>
            <a:pPr algn="just">
              <a:lnSpc>
                <a:spcPct val="130000"/>
              </a:lnSpc>
            </a:pPr>
            <a:r>
              <a:rPr lang="zh-CN" altLang="en-US" sz="1600">
                <a:solidFill>
                  <a:schemeClr val="bg1"/>
                </a:solidFill>
                <a:latin typeface="微软雅黑" panose="020B0503020204020204" pitchFamily="34" charset="-122"/>
                <a:ea typeface="微软雅黑" panose="020B0503020204020204" pitchFamily="34" charset="-122"/>
              </a:rPr>
              <a:t>第一时间识别</a:t>
            </a:r>
            <a:r>
              <a:rPr lang="en-US" altLang="zh-CN" sz="1600">
                <a:solidFill>
                  <a:schemeClr val="bg1"/>
                </a:solidFill>
                <a:latin typeface="微软雅黑" panose="020B0503020204020204" pitchFamily="34" charset="-122"/>
                <a:ea typeface="微软雅黑" panose="020B0503020204020204" pitchFamily="34" charset="-122"/>
              </a:rPr>
              <a:t>VIP</a:t>
            </a:r>
            <a:r>
              <a:rPr lang="zh-CN" altLang="en-US" sz="1600">
                <a:solidFill>
                  <a:schemeClr val="bg1"/>
                </a:solidFill>
                <a:latin typeface="微软雅黑" panose="020B0503020204020204" pitchFamily="34" charset="-122"/>
                <a:ea typeface="微软雅黑" panose="020B0503020204020204" pitchFamily="34" charset="-122"/>
              </a:rPr>
              <a:t>，并推送至平台告知营业员</a:t>
            </a:r>
            <a:endParaRPr lang="en-US" altLang="zh-CN" sz="1600">
              <a:solidFill>
                <a:schemeClr val="bg1"/>
              </a:solidFill>
              <a:latin typeface="微软雅黑" panose="020B0503020204020204" pitchFamily="34" charset="-122"/>
              <a:ea typeface="微软雅黑" panose="020B0503020204020204" pitchFamily="34" charset="-122"/>
            </a:endParaRPr>
          </a:p>
        </p:txBody>
      </p:sp>
      <p:sp>
        <p:nvSpPr>
          <p:cNvPr id="5" name="右箭头 2"/>
          <p:cNvSpPr/>
          <p:nvPr/>
        </p:nvSpPr>
        <p:spPr>
          <a:xfrm rot="20005243">
            <a:off x="5241925" y="2341563"/>
            <a:ext cx="533400" cy="38735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3400"/>
          </a:p>
        </p:txBody>
      </p:sp>
      <p:sp>
        <p:nvSpPr>
          <p:cNvPr id="61445" name="矩形 6"/>
          <p:cNvSpPr>
            <a:spLocks noChangeArrowheads="1"/>
          </p:cNvSpPr>
          <p:nvPr/>
        </p:nvSpPr>
        <p:spPr bwMode="auto">
          <a:xfrm>
            <a:off x="9372600" y="1155700"/>
            <a:ext cx="2695575" cy="1052513"/>
          </a:xfrm>
          <a:prstGeom prst="rect">
            <a:avLst/>
          </a:prstGeom>
          <a:noFill/>
          <a:ln w="9525">
            <a:noFill/>
            <a:miter lim="800000"/>
          </a:ln>
        </p:spPr>
        <p:txBody>
          <a:bodyPr>
            <a:spAutoFit/>
          </a:bodyPr>
          <a:lstStyle/>
          <a:p>
            <a:pPr algn="just">
              <a:lnSpc>
                <a:spcPct val="130000"/>
              </a:lnSpc>
            </a:pPr>
            <a:r>
              <a:rPr lang="zh-CN" altLang="en-US" sz="1600">
                <a:latin typeface="微软雅黑" panose="020B0503020204020204" pitchFamily="34" charset="-122"/>
                <a:ea typeface="微软雅黑" panose="020B0503020204020204" pitchFamily="34" charset="-122"/>
              </a:rPr>
              <a:t>精准服务</a:t>
            </a:r>
            <a:endParaRPr lang="en-US" altLang="zh-CN" sz="1600">
              <a:latin typeface="微软雅黑" panose="020B0503020204020204" pitchFamily="34" charset="-122"/>
              <a:ea typeface="微软雅黑" panose="020B0503020204020204" pitchFamily="34" charset="-122"/>
            </a:endParaRPr>
          </a:p>
          <a:p>
            <a:pPr algn="just">
              <a:lnSpc>
                <a:spcPct val="130000"/>
              </a:lnSpc>
            </a:pPr>
            <a:r>
              <a:rPr lang="zh-CN" altLang="en-US" sz="1600">
                <a:latin typeface="微软雅黑" panose="020B0503020204020204" pitchFamily="34" charset="-122"/>
                <a:ea typeface="微软雅黑" panose="020B0503020204020204" pitchFamily="34" charset="-122"/>
              </a:rPr>
              <a:t>联动</a:t>
            </a:r>
            <a:r>
              <a:rPr lang="en-US" altLang="zh-CN" sz="1600">
                <a:latin typeface="微软雅黑" panose="020B0503020204020204" pitchFamily="34" charset="-122"/>
                <a:ea typeface="微软雅黑" panose="020B0503020204020204" pitchFamily="34" charset="-122"/>
              </a:rPr>
              <a:t>CRM</a:t>
            </a:r>
            <a:r>
              <a:rPr lang="zh-CN" altLang="en-US" sz="1600">
                <a:latin typeface="微软雅黑" panose="020B0503020204020204" pitchFamily="34" charset="-122"/>
                <a:ea typeface="微软雅黑" panose="020B0503020204020204" pitchFamily="34" charset="-122"/>
              </a:rPr>
              <a:t>会员信息，实现营业员精准推荐商品和服务</a:t>
            </a:r>
            <a:endParaRPr lang="en-US" altLang="zh-CN" sz="1600">
              <a:latin typeface="微软雅黑" panose="020B0503020204020204" pitchFamily="34" charset="-122"/>
              <a:ea typeface="微软雅黑" panose="020B0503020204020204" pitchFamily="34" charset="-122"/>
            </a:endParaRPr>
          </a:p>
        </p:txBody>
      </p:sp>
      <p:grpSp>
        <p:nvGrpSpPr>
          <p:cNvPr id="61446" name="组合 6"/>
          <p:cNvGrpSpPr/>
          <p:nvPr/>
        </p:nvGrpSpPr>
        <p:grpSpPr bwMode="auto">
          <a:xfrm>
            <a:off x="6099175" y="1071563"/>
            <a:ext cx="3268663" cy="2365375"/>
            <a:chOff x="8788021" y="4413506"/>
            <a:chExt cx="3268639" cy="2365612"/>
          </a:xfrm>
        </p:grpSpPr>
        <p:grpSp>
          <p:nvGrpSpPr>
            <p:cNvPr id="61452" name="Group 8"/>
            <p:cNvGrpSpPr/>
            <p:nvPr/>
          </p:nvGrpSpPr>
          <p:grpSpPr bwMode="auto">
            <a:xfrm rot="-5400000">
              <a:off x="9239535" y="3961992"/>
              <a:ext cx="2365612" cy="3268639"/>
              <a:chOff x="9826621" y="2121223"/>
              <a:chExt cx="1323973" cy="1878018"/>
            </a:xfrm>
          </p:grpSpPr>
          <p:sp>
            <p:nvSpPr>
              <p:cNvPr id="61458" name="Freeform 21"/>
              <p:cNvSpPr/>
              <p:nvPr/>
            </p:nvSpPr>
            <p:spPr bwMode="auto">
              <a:xfrm>
                <a:off x="9826621" y="2121223"/>
                <a:ext cx="1323973" cy="1878018"/>
              </a:xfrm>
              <a:custGeom>
                <a:avLst/>
                <a:gdLst>
                  <a:gd name="T0" fmla="*/ 2101804141 w 834"/>
                  <a:gd name="T1" fmla="*/ 2147483647 h 1183"/>
                  <a:gd name="T2" fmla="*/ 1975796556 w 834"/>
                  <a:gd name="T3" fmla="*/ 2147483647 h 1183"/>
                  <a:gd name="T4" fmla="*/ 123486689 w 834"/>
                  <a:gd name="T5" fmla="*/ 2147483647 h 1183"/>
                  <a:gd name="T6" fmla="*/ 0 w 834"/>
                  <a:gd name="T7" fmla="*/ 2147483647 h 1183"/>
                  <a:gd name="T8" fmla="*/ 0 w 834"/>
                  <a:gd name="T9" fmla="*/ 123488810 h 1183"/>
                  <a:gd name="T10" fmla="*/ 123486689 w 834"/>
                  <a:gd name="T11" fmla="*/ 0 h 1183"/>
                  <a:gd name="T12" fmla="*/ 1975796556 w 834"/>
                  <a:gd name="T13" fmla="*/ 0 h 1183"/>
                  <a:gd name="T14" fmla="*/ 2101804141 w 834"/>
                  <a:gd name="T15" fmla="*/ 123488810 h 1183"/>
                  <a:gd name="T16" fmla="*/ 2101804141 w 834"/>
                  <a:gd name="T17" fmla="*/ 2147483647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4"/>
                  <a:gd name="T28" fmla="*/ 0 h 1183"/>
                  <a:gd name="T29" fmla="*/ 834 w 834"/>
                  <a:gd name="T30" fmla="*/ 1183 h 1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4" h="1183">
                    <a:moveTo>
                      <a:pt x="834" y="1133"/>
                    </a:moveTo>
                    <a:cubicBezTo>
                      <a:pt x="834" y="1160"/>
                      <a:pt x="812" y="1183"/>
                      <a:pt x="784" y="1183"/>
                    </a:cubicBezTo>
                    <a:cubicBezTo>
                      <a:pt x="49" y="1183"/>
                      <a:pt x="49" y="1183"/>
                      <a:pt x="49" y="1183"/>
                    </a:cubicBezTo>
                    <a:cubicBezTo>
                      <a:pt x="22" y="1183"/>
                      <a:pt x="0" y="1160"/>
                      <a:pt x="0" y="1133"/>
                    </a:cubicBezTo>
                    <a:cubicBezTo>
                      <a:pt x="0" y="49"/>
                      <a:pt x="0" y="49"/>
                      <a:pt x="0" y="49"/>
                    </a:cubicBezTo>
                    <a:cubicBezTo>
                      <a:pt x="0" y="22"/>
                      <a:pt x="22" y="0"/>
                      <a:pt x="49" y="0"/>
                    </a:cubicBezTo>
                    <a:cubicBezTo>
                      <a:pt x="784" y="0"/>
                      <a:pt x="784" y="0"/>
                      <a:pt x="784" y="0"/>
                    </a:cubicBezTo>
                    <a:cubicBezTo>
                      <a:pt x="812" y="0"/>
                      <a:pt x="834" y="22"/>
                      <a:pt x="834" y="49"/>
                    </a:cubicBezTo>
                    <a:lnTo>
                      <a:pt x="834" y="1133"/>
                    </a:lnTo>
                    <a:close/>
                  </a:path>
                </a:pathLst>
              </a:custGeom>
              <a:solidFill>
                <a:srgbClr val="E6E6E6"/>
              </a:solidFill>
              <a:ln w="9525">
                <a:noFill/>
                <a:round/>
              </a:ln>
            </p:spPr>
            <p:txBody>
              <a:bodyPr/>
              <a:lstStyle/>
              <a:p>
                <a:endParaRPr lang="zh-CN" altLang="en-US"/>
              </a:p>
            </p:txBody>
          </p:sp>
          <p:sp>
            <p:nvSpPr>
              <p:cNvPr id="61459" name="Freeform 22"/>
              <p:cNvSpPr/>
              <p:nvPr/>
            </p:nvSpPr>
            <p:spPr bwMode="auto">
              <a:xfrm>
                <a:off x="9832972" y="2127574"/>
                <a:ext cx="1309687" cy="1863730"/>
              </a:xfrm>
              <a:custGeom>
                <a:avLst/>
                <a:gdLst>
                  <a:gd name="T0" fmla="*/ 113406210 w 825"/>
                  <a:gd name="T1" fmla="*/ 2147483647 h 1174"/>
                  <a:gd name="T2" fmla="*/ 0 w 825"/>
                  <a:gd name="T3" fmla="*/ 2147483647 h 1174"/>
                  <a:gd name="T4" fmla="*/ 0 w 825"/>
                  <a:gd name="T5" fmla="*/ 113408132 h 1174"/>
                  <a:gd name="T6" fmla="*/ 113406210 w 825"/>
                  <a:gd name="T7" fmla="*/ 0 h 1174"/>
                  <a:gd name="T8" fmla="*/ 1965721337 w 825"/>
                  <a:gd name="T9" fmla="*/ 0 h 1174"/>
                  <a:gd name="T10" fmla="*/ 2079127497 w 825"/>
                  <a:gd name="T11" fmla="*/ 113408132 h 1174"/>
                  <a:gd name="T12" fmla="*/ 2079127497 w 825"/>
                  <a:gd name="T13" fmla="*/ 2147483647 h 1174"/>
                  <a:gd name="T14" fmla="*/ 1965721337 w 825"/>
                  <a:gd name="T15" fmla="*/ 2147483647 h 1174"/>
                  <a:gd name="T16" fmla="*/ 113406210 w 825"/>
                  <a:gd name="T17" fmla="*/ 2147483647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25"/>
                  <a:gd name="T28" fmla="*/ 0 h 1174"/>
                  <a:gd name="T29" fmla="*/ 825 w 825"/>
                  <a:gd name="T30" fmla="*/ 1174 h 11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lnTo>
                      <a:pt x="45" y="1174"/>
                    </a:lnTo>
                    <a:close/>
                  </a:path>
                </a:pathLst>
              </a:custGeom>
              <a:solidFill>
                <a:srgbClr val="F5F5F5"/>
              </a:solidFill>
              <a:ln w="9525">
                <a:noFill/>
                <a:round/>
              </a:ln>
            </p:spPr>
            <p:txBody>
              <a:bodyPr/>
              <a:lstStyle/>
              <a:p>
                <a:endParaRPr lang="zh-CN" altLang="en-US"/>
              </a:p>
            </p:txBody>
          </p:sp>
          <p:sp>
            <p:nvSpPr>
              <p:cNvPr id="61460" name="Oval 23"/>
              <p:cNvSpPr>
                <a:spLocks noChangeArrowheads="1"/>
              </p:cNvSpPr>
              <p:nvPr/>
            </p:nvSpPr>
            <p:spPr bwMode="auto">
              <a:xfrm>
                <a:off x="10475910" y="2197424"/>
                <a:ext cx="22225" cy="23813"/>
              </a:xfrm>
              <a:prstGeom prst="ellipse">
                <a:avLst/>
              </a:prstGeom>
              <a:solidFill>
                <a:srgbClr val="2C2C2C"/>
              </a:solidFill>
              <a:ln w="9525">
                <a:noFill/>
                <a:round/>
              </a:ln>
            </p:spPr>
            <p:txBody>
              <a:bodyPr/>
              <a:lstStyle/>
              <a:p>
                <a:endParaRPr lang="id-ID" altLang="zh-CN" sz="3400">
                  <a:latin typeface="Calibri" panose="020F0502020204030204" pitchFamily="34" charset="0"/>
                </a:endParaRPr>
              </a:p>
            </p:txBody>
          </p:sp>
          <p:sp>
            <p:nvSpPr>
              <p:cNvPr id="61461" name="Oval 24"/>
              <p:cNvSpPr>
                <a:spLocks noChangeArrowheads="1"/>
              </p:cNvSpPr>
              <p:nvPr/>
            </p:nvSpPr>
            <p:spPr bwMode="auto">
              <a:xfrm>
                <a:off x="10475910" y="2195837"/>
                <a:ext cx="22225" cy="23813"/>
              </a:xfrm>
              <a:prstGeom prst="ellipse">
                <a:avLst/>
              </a:prstGeom>
              <a:solidFill>
                <a:srgbClr val="0A0A0A"/>
              </a:solidFill>
              <a:ln w="9525">
                <a:noFill/>
                <a:round/>
              </a:ln>
            </p:spPr>
            <p:txBody>
              <a:bodyPr/>
              <a:lstStyle/>
              <a:p>
                <a:endParaRPr lang="id-ID" altLang="zh-CN" sz="3400">
                  <a:latin typeface="Calibri" panose="020F0502020204030204" pitchFamily="34" charset="0"/>
                </a:endParaRPr>
              </a:p>
            </p:txBody>
          </p:sp>
          <p:sp>
            <p:nvSpPr>
              <p:cNvPr id="61462" name="Oval 25"/>
              <p:cNvSpPr>
                <a:spLocks noChangeArrowheads="1"/>
              </p:cNvSpPr>
              <p:nvPr/>
            </p:nvSpPr>
            <p:spPr bwMode="auto">
              <a:xfrm>
                <a:off x="10480672" y="2200599"/>
                <a:ext cx="14288" cy="14288"/>
              </a:xfrm>
              <a:prstGeom prst="ellipse">
                <a:avLst/>
              </a:prstGeom>
              <a:solidFill>
                <a:srgbClr val="000000"/>
              </a:solidFill>
              <a:ln w="9525">
                <a:noFill/>
                <a:round/>
              </a:ln>
            </p:spPr>
            <p:txBody>
              <a:bodyPr/>
              <a:lstStyle/>
              <a:p>
                <a:endParaRPr lang="id-ID" altLang="zh-CN" sz="3400">
                  <a:latin typeface="Calibri" panose="020F0502020204030204" pitchFamily="34" charset="0"/>
                </a:endParaRPr>
              </a:p>
            </p:txBody>
          </p:sp>
          <p:sp>
            <p:nvSpPr>
              <p:cNvPr id="61463" name="Oval 26"/>
              <p:cNvSpPr>
                <a:spLocks noChangeArrowheads="1"/>
              </p:cNvSpPr>
              <p:nvPr/>
            </p:nvSpPr>
            <p:spPr bwMode="auto">
              <a:xfrm>
                <a:off x="10483847" y="2203774"/>
                <a:ext cx="7938" cy="7938"/>
              </a:xfrm>
              <a:prstGeom prst="ellipse">
                <a:avLst/>
              </a:prstGeom>
              <a:solidFill>
                <a:srgbClr val="2C99B4"/>
              </a:solidFill>
              <a:ln w="9525">
                <a:noFill/>
                <a:round/>
              </a:ln>
            </p:spPr>
            <p:txBody>
              <a:bodyPr/>
              <a:lstStyle/>
              <a:p>
                <a:endParaRPr lang="id-ID" altLang="zh-CN" sz="3400">
                  <a:latin typeface="Calibri" panose="020F0502020204030204" pitchFamily="34" charset="0"/>
                </a:endParaRPr>
              </a:p>
            </p:txBody>
          </p:sp>
          <p:sp>
            <p:nvSpPr>
              <p:cNvPr id="61464" name="Freeform 27"/>
              <p:cNvSpPr/>
              <p:nvPr/>
            </p:nvSpPr>
            <p:spPr bwMode="auto">
              <a:xfrm>
                <a:off x="10487022" y="2206949"/>
                <a:ext cx="1588" cy="1588"/>
              </a:xfrm>
              <a:custGeom>
                <a:avLst/>
                <a:gdLst>
                  <a:gd name="T0" fmla="*/ 2521744 w 1"/>
                  <a:gd name="T1" fmla="*/ 0 h 1"/>
                  <a:gd name="T2" fmla="*/ 0 w 1"/>
                  <a:gd name="T3" fmla="*/ 2521744 h 1"/>
                  <a:gd name="T4" fmla="*/ 0 w 1"/>
                  <a:gd name="T5" fmla="*/ 0 h 1"/>
                  <a:gd name="T6" fmla="*/ 0 w 1"/>
                  <a:gd name="T7" fmla="*/ 0 h 1"/>
                  <a:gd name="T8" fmla="*/ 2521744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1" y="0"/>
                    </a:moveTo>
                    <a:lnTo>
                      <a:pt x="0" y="1"/>
                    </a:lnTo>
                    <a:lnTo>
                      <a:pt x="0" y="0"/>
                    </a:lnTo>
                    <a:lnTo>
                      <a:pt x="1" y="0"/>
                    </a:lnTo>
                    <a:close/>
                  </a:path>
                </a:pathLst>
              </a:custGeom>
              <a:solidFill>
                <a:srgbClr val="FFFFFF"/>
              </a:solidFill>
              <a:ln w="9525">
                <a:noFill/>
                <a:round/>
              </a:ln>
            </p:spPr>
            <p:txBody>
              <a:bodyPr/>
              <a:lstStyle/>
              <a:p>
                <a:endParaRPr lang="zh-CN" altLang="en-US"/>
              </a:p>
            </p:txBody>
          </p:sp>
          <p:sp>
            <p:nvSpPr>
              <p:cNvPr id="61465" name="Oval 28"/>
              <p:cNvSpPr>
                <a:spLocks noChangeArrowheads="1"/>
              </p:cNvSpPr>
              <p:nvPr/>
            </p:nvSpPr>
            <p:spPr bwMode="auto">
              <a:xfrm>
                <a:off x="10450510" y="2203774"/>
                <a:ext cx="11113" cy="11113"/>
              </a:xfrm>
              <a:prstGeom prst="ellipse">
                <a:avLst/>
              </a:prstGeom>
              <a:solidFill>
                <a:srgbClr val="C6C6C6"/>
              </a:solidFill>
              <a:ln w="9525">
                <a:noFill/>
                <a:round/>
              </a:ln>
            </p:spPr>
            <p:txBody>
              <a:bodyPr/>
              <a:lstStyle/>
              <a:p>
                <a:endParaRPr lang="id-ID" altLang="zh-CN" sz="3400">
                  <a:latin typeface="Calibri" panose="020F0502020204030204" pitchFamily="34" charset="0"/>
                </a:endParaRPr>
              </a:p>
            </p:txBody>
          </p:sp>
          <p:sp>
            <p:nvSpPr>
              <p:cNvPr id="61466" name="Rectangle 29"/>
              <p:cNvSpPr>
                <a:spLocks noChangeArrowheads="1"/>
              </p:cNvSpPr>
              <p:nvPr/>
            </p:nvSpPr>
            <p:spPr bwMode="auto">
              <a:xfrm>
                <a:off x="9904412" y="2278387"/>
                <a:ext cx="1168399" cy="1554167"/>
              </a:xfrm>
              <a:prstGeom prst="rect">
                <a:avLst/>
              </a:prstGeom>
              <a:solidFill>
                <a:srgbClr val="B3B3B3"/>
              </a:solidFill>
              <a:ln w="9525">
                <a:noFill/>
                <a:miter lim="800000"/>
              </a:ln>
            </p:spPr>
            <p:txBody>
              <a:bodyPr/>
              <a:lstStyle/>
              <a:p>
                <a:endParaRPr lang="id-ID" altLang="zh-CN" sz="3400">
                  <a:latin typeface="Calibri" panose="020F0502020204030204" pitchFamily="34" charset="0"/>
                </a:endParaRPr>
              </a:p>
            </p:txBody>
          </p:sp>
          <p:sp>
            <p:nvSpPr>
              <p:cNvPr id="24" name="Rectangle 30"/>
              <p:cNvSpPr>
                <a:spLocks noChangeArrowheads="1"/>
              </p:cNvSpPr>
              <p:nvPr/>
            </p:nvSpPr>
            <p:spPr bwMode="auto">
              <a:xfrm>
                <a:off x="9911924" y="2284489"/>
                <a:ext cx="1153367" cy="1541452"/>
              </a:xfrm>
              <a:prstGeom prst="rect">
                <a:avLst/>
              </a:prstGeom>
              <a:solidFill>
                <a:schemeClr val="bg1">
                  <a:lumMod val="50000"/>
                </a:schemeClr>
              </a:solidFill>
              <a:ln>
                <a:noFill/>
              </a:ln>
            </p:spPr>
            <p:txBody>
              <a:bodyPr/>
              <a:lstStyle/>
              <a:p>
                <a:pPr fontAlgn="auto">
                  <a:spcBef>
                    <a:spcPts val="0"/>
                  </a:spcBef>
                  <a:spcAft>
                    <a:spcPts val="0"/>
                  </a:spcAft>
                  <a:defRPr/>
                </a:pPr>
                <a:endParaRPr lang="id-ID" sz="3400">
                  <a:latin typeface="+mn-lt"/>
                  <a:ea typeface="+mn-ea"/>
                  <a:cs typeface="+mn-cs"/>
                </a:endParaRPr>
              </a:p>
            </p:txBody>
          </p:sp>
          <p:sp>
            <p:nvSpPr>
              <p:cNvPr id="61468" name="Oval 31"/>
              <p:cNvSpPr>
                <a:spLocks noChangeArrowheads="1"/>
              </p:cNvSpPr>
              <p:nvPr/>
            </p:nvSpPr>
            <p:spPr bwMode="auto">
              <a:xfrm>
                <a:off x="10439396" y="3869067"/>
                <a:ext cx="98425" cy="98425"/>
              </a:xfrm>
              <a:prstGeom prst="ellipse">
                <a:avLst/>
              </a:prstGeom>
              <a:solidFill>
                <a:srgbClr val="D5D6DB"/>
              </a:solidFill>
              <a:ln w="9525">
                <a:noFill/>
                <a:round/>
              </a:ln>
            </p:spPr>
            <p:txBody>
              <a:bodyPr/>
              <a:lstStyle/>
              <a:p>
                <a:endParaRPr lang="id-ID" altLang="zh-CN" sz="3400">
                  <a:latin typeface="Calibri" panose="020F0502020204030204" pitchFamily="34" charset="0"/>
                </a:endParaRPr>
              </a:p>
            </p:txBody>
          </p:sp>
          <p:sp>
            <p:nvSpPr>
              <p:cNvPr id="61469" name="Freeform 32"/>
              <p:cNvSpPr/>
              <p:nvPr/>
            </p:nvSpPr>
            <p:spPr bwMode="auto">
              <a:xfrm>
                <a:off x="10463222" y="3892868"/>
                <a:ext cx="50800" cy="50800"/>
              </a:xfrm>
              <a:custGeom>
                <a:avLst/>
                <a:gdLst>
                  <a:gd name="T0" fmla="*/ 75604676 w 32"/>
                  <a:gd name="T1" fmla="*/ 52922487 h 32"/>
                  <a:gd name="T2" fmla="*/ 70564366 w 32"/>
                  <a:gd name="T3" fmla="*/ 52922487 h 32"/>
                  <a:gd name="T4" fmla="*/ 52922487 w 32"/>
                  <a:gd name="T5" fmla="*/ 70564366 h 32"/>
                  <a:gd name="T6" fmla="*/ 27720924 w 32"/>
                  <a:gd name="T7" fmla="*/ 70564366 h 32"/>
                  <a:gd name="T8" fmla="*/ 10080623 w 32"/>
                  <a:gd name="T9" fmla="*/ 52922487 h 32"/>
                  <a:gd name="T10" fmla="*/ 10080623 w 32"/>
                  <a:gd name="T11" fmla="*/ 27720924 h 32"/>
                  <a:gd name="T12" fmla="*/ 27720924 w 32"/>
                  <a:gd name="T13" fmla="*/ 10080623 h 32"/>
                  <a:gd name="T14" fmla="*/ 52922487 w 32"/>
                  <a:gd name="T15" fmla="*/ 10080623 h 32"/>
                  <a:gd name="T16" fmla="*/ 70564366 w 32"/>
                  <a:gd name="T17" fmla="*/ 27720924 h 32"/>
                  <a:gd name="T18" fmla="*/ 70564366 w 32"/>
                  <a:gd name="T19" fmla="*/ 52922487 h 32"/>
                  <a:gd name="T20" fmla="*/ 75604676 w 32"/>
                  <a:gd name="T21" fmla="*/ 52922487 h 32"/>
                  <a:gd name="T22" fmla="*/ 80644986 w 32"/>
                  <a:gd name="T23" fmla="*/ 52922487 h 32"/>
                  <a:gd name="T24" fmla="*/ 80644986 w 32"/>
                  <a:gd name="T25" fmla="*/ 27720924 h 32"/>
                  <a:gd name="T26" fmla="*/ 52922487 w 32"/>
                  <a:gd name="T27" fmla="*/ 0 h 32"/>
                  <a:gd name="T28" fmla="*/ 27720924 w 32"/>
                  <a:gd name="T29" fmla="*/ 0 h 32"/>
                  <a:gd name="T30" fmla="*/ 0 w 32"/>
                  <a:gd name="T31" fmla="*/ 27720924 h 32"/>
                  <a:gd name="T32" fmla="*/ 0 w 32"/>
                  <a:gd name="T33" fmla="*/ 52922487 h 32"/>
                  <a:gd name="T34" fmla="*/ 27720924 w 32"/>
                  <a:gd name="T35" fmla="*/ 80644986 h 32"/>
                  <a:gd name="T36" fmla="*/ 52922487 w 32"/>
                  <a:gd name="T37" fmla="*/ 80644986 h 32"/>
                  <a:gd name="T38" fmla="*/ 80644986 w 32"/>
                  <a:gd name="T39" fmla="*/ 52922487 h 32"/>
                  <a:gd name="T40" fmla="*/ 75604676 w 32"/>
                  <a:gd name="T41" fmla="*/ 52922487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32"/>
                  <a:gd name="T65" fmla="*/ 32 w 32"/>
                  <a:gd name="T66" fmla="*/ 32 h 3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7" y="0"/>
                      <a:pt x="21" y="0"/>
                    </a:cubicBezTo>
                    <a:cubicBezTo>
                      <a:pt x="11" y="0"/>
                      <a:pt x="11" y="0"/>
                      <a:pt x="11" y="0"/>
                    </a:cubicBezTo>
                    <a:cubicBezTo>
                      <a:pt x="5" y="0"/>
                      <a:pt x="0" y="5"/>
                      <a:pt x="0" y="11"/>
                    </a:cubicBezTo>
                    <a:cubicBezTo>
                      <a:pt x="0" y="21"/>
                      <a:pt x="0" y="21"/>
                      <a:pt x="0" y="21"/>
                    </a:cubicBezTo>
                    <a:cubicBezTo>
                      <a:pt x="0" y="27"/>
                      <a:pt x="5" y="32"/>
                      <a:pt x="11" y="32"/>
                    </a:cubicBezTo>
                    <a:cubicBezTo>
                      <a:pt x="21" y="32"/>
                      <a:pt x="21" y="32"/>
                      <a:pt x="21" y="32"/>
                    </a:cubicBezTo>
                    <a:cubicBezTo>
                      <a:pt x="27" y="32"/>
                      <a:pt x="32" y="27"/>
                      <a:pt x="32" y="21"/>
                    </a:cubicBezTo>
                    <a:lnTo>
                      <a:pt x="30" y="21"/>
                    </a:lnTo>
                    <a:close/>
                  </a:path>
                </a:pathLst>
              </a:custGeom>
              <a:solidFill>
                <a:srgbClr val="F1F2F4"/>
              </a:solidFill>
              <a:ln w="9525">
                <a:noFill/>
                <a:round/>
              </a:ln>
            </p:spPr>
            <p:txBody>
              <a:bodyPr/>
              <a:lstStyle/>
              <a:p>
                <a:endParaRPr lang="zh-CN" altLang="en-US"/>
              </a:p>
            </p:txBody>
          </p:sp>
        </p:grpSp>
        <p:grpSp>
          <p:nvGrpSpPr>
            <p:cNvPr id="61453" name="组合 8"/>
            <p:cNvGrpSpPr/>
            <p:nvPr/>
          </p:nvGrpSpPr>
          <p:grpSpPr bwMode="auto">
            <a:xfrm>
              <a:off x="9023957" y="4507794"/>
              <a:ext cx="2768534" cy="2202549"/>
              <a:chOff x="9023957" y="4507794"/>
              <a:chExt cx="2768534" cy="2202549"/>
            </a:xfrm>
          </p:grpSpPr>
          <p:pic>
            <p:nvPicPr>
              <p:cNvPr id="61454" name="图片 9"/>
              <p:cNvPicPr>
                <a:picLocks noChangeAspect="1"/>
              </p:cNvPicPr>
              <p:nvPr/>
            </p:nvPicPr>
            <p:blipFill>
              <a:blip r:embed="rId2"/>
              <a:srcRect/>
              <a:stretch>
                <a:fillRect/>
              </a:stretch>
            </p:blipFill>
            <p:spPr bwMode="auto">
              <a:xfrm>
                <a:off x="9024174" y="4507794"/>
                <a:ext cx="1377551" cy="1100620"/>
              </a:xfrm>
              <a:prstGeom prst="rect">
                <a:avLst/>
              </a:prstGeom>
              <a:noFill/>
              <a:ln w="9525">
                <a:noFill/>
                <a:miter lim="800000"/>
                <a:headEnd/>
                <a:tailEnd/>
              </a:ln>
            </p:spPr>
          </p:pic>
          <p:pic>
            <p:nvPicPr>
              <p:cNvPr id="61455" name="图片 10"/>
              <p:cNvPicPr>
                <a:picLocks noChangeAspect="1"/>
              </p:cNvPicPr>
              <p:nvPr/>
            </p:nvPicPr>
            <p:blipFill>
              <a:blip r:embed="rId3"/>
              <a:srcRect/>
              <a:stretch>
                <a:fillRect/>
              </a:stretch>
            </p:blipFill>
            <p:spPr bwMode="auto">
              <a:xfrm>
                <a:off x="10390800" y="4507794"/>
                <a:ext cx="1401691" cy="1100620"/>
              </a:xfrm>
              <a:prstGeom prst="rect">
                <a:avLst/>
              </a:prstGeom>
              <a:noFill/>
              <a:ln w="9525">
                <a:noFill/>
                <a:miter lim="800000"/>
                <a:headEnd/>
                <a:tailEnd/>
              </a:ln>
            </p:spPr>
          </p:pic>
          <p:pic>
            <p:nvPicPr>
              <p:cNvPr id="61456" name="图片 11"/>
              <p:cNvPicPr>
                <a:picLocks noChangeAspect="1"/>
              </p:cNvPicPr>
              <p:nvPr/>
            </p:nvPicPr>
            <p:blipFill>
              <a:blip r:embed="rId4"/>
              <a:srcRect/>
              <a:stretch>
                <a:fillRect/>
              </a:stretch>
            </p:blipFill>
            <p:spPr bwMode="auto">
              <a:xfrm>
                <a:off x="9023957" y="5589283"/>
                <a:ext cx="1374843" cy="1121059"/>
              </a:xfrm>
              <a:prstGeom prst="rect">
                <a:avLst/>
              </a:prstGeom>
              <a:noFill/>
              <a:ln w="9525">
                <a:noFill/>
                <a:miter lim="800000"/>
                <a:headEnd/>
                <a:tailEnd/>
              </a:ln>
            </p:spPr>
          </p:pic>
          <p:pic>
            <p:nvPicPr>
              <p:cNvPr id="61457" name="图片 12"/>
              <p:cNvPicPr>
                <a:picLocks noChangeAspect="1"/>
              </p:cNvPicPr>
              <p:nvPr/>
            </p:nvPicPr>
            <p:blipFill>
              <a:blip r:embed="rId5"/>
              <a:srcRect/>
              <a:stretch>
                <a:fillRect/>
              </a:stretch>
            </p:blipFill>
            <p:spPr bwMode="auto">
              <a:xfrm>
                <a:off x="10390632" y="5599867"/>
                <a:ext cx="1400613" cy="1110476"/>
              </a:xfrm>
              <a:prstGeom prst="rect">
                <a:avLst/>
              </a:prstGeom>
              <a:noFill/>
              <a:ln w="9525">
                <a:noFill/>
                <a:miter lim="800000"/>
                <a:headEnd/>
                <a:tailEnd/>
              </a:ln>
            </p:spPr>
          </p:pic>
        </p:grpSp>
      </p:grpSp>
      <p:pic>
        <p:nvPicPr>
          <p:cNvPr id="61447" name="图片 26"/>
          <p:cNvPicPr>
            <a:picLocks noChangeAspect="1"/>
          </p:cNvPicPr>
          <p:nvPr/>
        </p:nvPicPr>
        <p:blipFill>
          <a:blip r:embed="rId6"/>
          <a:srcRect/>
          <a:stretch>
            <a:fillRect/>
          </a:stretch>
        </p:blipFill>
        <p:spPr bwMode="auto">
          <a:xfrm>
            <a:off x="8616950" y="1905000"/>
            <a:ext cx="463550" cy="573088"/>
          </a:xfrm>
          <a:prstGeom prst="rect">
            <a:avLst/>
          </a:prstGeom>
          <a:noFill/>
          <a:ln w="9525">
            <a:noFill/>
            <a:miter lim="800000"/>
            <a:headEnd/>
            <a:tailEnd/>
          </a:ln>
        </p:spPr>
      </p:pic>
      <p:pic>
        <p:nvPicPr>
          <p:cNvPr id="61448" name="图片 27"/>
          <p:cNvPicPr>
            <a:picLocks noChangeAspect="1"/>
          </p:cNvPicPr>
          <p:nvPr/>
        </p:nvPicPr>
        <p:blipFill>
          <a:blip r:embed="rId7"/>
          <a:srcRect/>
          <a:stretch>
            <a:fillRect/>
          </a:stretch>
        </p:blipFill>
        <p:spPr bwMode="auto">
          <a:xfrm>
            <a:off x="6288088" y="3749675"/>
            <a:ext cx="2887662" cy="2887663"/>
          </a:xfrm>
          <a:prstGeom prst="rect">
            <a:avLst/>
          </a:prstGeom>
          <a:noFill/>
          <a:ln w="9525">
            <a:noFill/>
            <a:miter lim="800000"/>
            <a:headEnd/>
            <a:tailEnd/>
          </a:ln>
        </p:spPr>
      </p:pic>
      <p:sp>
        <p:nvSpPr>
          <p:cNvPr id="61449" name="矩形 6"/>
          <p:cNvSpPr>
            <a:spLocks noChangeArrowheads="1"/>
          </p:cNvSpPr>
          <p:nvPr/>
        </p:nvSpPr>
        <p:spPr bwMode="auto">
          <a:xfrm>
            <a:off x="9372600" y="3749675"/>
            <a:ext cx="2695575" cy="1371600"/>
          </a:xfrm>
          <a:prstGeom prst="rect">
            <a:avLst/>
          </a:prstGeom>
          <a:noFill/>
          <a:ln w="9525">
            <a:noFill/>
            <a:miter lim="800000"/>
          </a:ln>
        </p:spPr>
        <p:txBody>
          <a:bodyPr>
            <a:spAutoFit/>
          </a:bodyPr>
          <a:lstStyle/>
          <a:p>
            <a:pPr algn="just">
              <a:lnSpc>
                <a:spcPct val="130000"/>
              </a:lnSpc>
            </a:pPr>
            <a:r>
              <a:rPr lang="zh-CN" altLang="en-US" sz="1600">
                <a:latin typeface="微软雅黑" panose="020B0503020204020204" pitchFamily="34" charset="-122"/>
                <a:ea typeface="微软雅黑" panose="020B0503020204020204" pitchFamily="34" charset="-122"/>
              </a:rPr>
              <a:t>广告精准投放</a:t>
            </a:r>
            <a:endParaRPr lang="en-US" altLang="zh-CN" sz="1600">
              <a:latin typeface="微软雅黑" panose="020B0503020204020204" pitchFamily="34" charset="-122"/>
              <a:ea typeface="微软雅黑" panose="020B0503020204020204" pitchFamily="34" charset="-122"/>
            </a:endParaRPr>
          </a:p>
          <a:p>
            <a:pPr algn="just">
              <a:lnSpc>
                <a:spcPct val="130000"/>
              </a:lnSpc>
            </a:pPr>
            <a:r>
              <a:rPr lang="zh-CN" altLang="en-US" sz="1600">
                <a:latin typeface="微软雅黑" panose="020B0503020204020204" pitchFamily="34" charset="-122"/>
                <a:ea typeface="微软雅黑" panose="020B0503020204020204" pitchFamily="34" charset="-122"/>
              </a:rPr>
              <a:t>根据顾客人体属性，系统自动精准推送广告，实现精准营销</a:t>
            </a:r>
            <a:endParaRPr lang="en-US" altLang="zh-CN" sz="1600">
              <a:latin typeface="微软雅黑" panose="020B0503020204020204" pitchFamily="34" charset="-122"/>
              <a:ea typeface="微软雅黑" panose="020B0503020204020204" pitchFamily="34" charset="-122"/>
            </a:endParaRPr>
          </a:p>
        </p:txBody>
      </p:sp>
      <p:sp>
        <p:nvSpPr>
          <p:cNvPr id="30" name="右箭头 29"/>
          <p:cNvSpPr/>
          <p:nvPr/>
        </p:nvSpPr>
        <p:spPr>
          <a:xfrm rot="1683291">
            <a:off x="5243513" y="4748213"/>
            <a:ext cx="531812" cy="38735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3400"/>
          </a:p>
        </p:txBody>
      </p:sp>
      <p:sp>
        <p:nvSpPr>
          <p:cNvPr id="61451" name="标题 4"/>
          <p:cNvSpPr txBox="1"/>
          <p:nvPr/>
        </p:nvSpPr>
        <p:spPr bwMode="auto">
          <a:xfrm>
            <a:off x="2444750" y="5551488"/>
            <a:ext cx="1851025" cy="777875"/>
          </a:xfrm>
          <a:prstGeom prst="rect">
            <a:avLst/>
          </a:prstGeom>
          <a:noFill/>
          <a:ln w="9525">
            <a:noFill/>
            <a:miter lim="800000"/>
          </a:ln>
        </p:spPr>
        <p:txBody>
          <a:bodyPr anchor="ctr"/>
          <a:lstStyle/>
          <a:p>
            <a:pPr>
              <a:lnSpc>
                <a:spcPct val="90000"/>
              </a:lnSpc>
            </a:pPr>
            <a:r>
              <a:rPr lang="zh-CN" altLang="en-US" sz="2800" b="1">
                <a:solidFill>
                  <a:schemeClr val="bg1"/>
                </a:solidFill>
                <a:latin typeface="黑体" panose="02010609060101010101" pitchFamily="49" charset="-122"/>
                <a:ea typeface="黑体" panose="02010609060101010101" pitchFamily="49" charset="-122"/>
              </a:rPr>
              <a:t>精准识别</a:t>
            </a:r>
            <a:endParaRPr lang="zh-CN" altLang="en-US" sz="2800" b="1">
              <a:solidFill>
                <a:schemeClr val="bg1"/>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二、信息发布</a:t>
            </a:r>
            <a:r>
              <a:rPr lang="en-US" altLang="zh-CN" sz="2400" b="1">
                <a:solidFill>
                  <a:srgbClr val="404040"/>
                </a:solidFill>
                <a:latin typeface="微软雅黑" panose="020B0503020204020204" pitchFamily="34" charset="-122"/>
                <a:ea typeface="微软雅黑" panose="020B0503020204020204" pitchFamily="34" charset="-122"/>
              </a:rPr>
              <a:t>——</a:t>
            </a:r>
            <a:r>
              <a:rPr lang="zh-CN" altLang="en-US" sz="2400" b="1">
                <a:solidFill>
                  <a:srgbClr val="404040"/>
                </a:solidFill>
                <a:latin typeface="微软雅黑" panose="020B0503020204020204" pitchFamily="34" charset="-122"/>
                <a:ea typeface="微软雅黑" panose="020B0503020204020204" pitchFamily="34" charset="-122"/>
              </a:rPr>
              <a:t>商业智能</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63490" name="矩形 6"/>
          <p:cNvSpPr>
            <a:spLocks noChangeArrowheads="1"/>
          </p:cNvSpPr>
          <p:nvPr/>
        </p:nvSpPr>
        <p:spPr bwMode="auto">
          <a:xfrm>
            <a:off x="8266113" y="2554288"/>
            <a:ext cx="4368800" cy="762000"/>
          </a:xfrm>
          <a:prstGeom prst="rect">
            <a:avLst/>
          </a:prstGeom>
          <a:noFill/>
          <a:ln w="9525">
            <a:noFill/>
            <a:miter lim="800000"/>
          </a:ln>
        </p:spPr>
        <p:txBody>
          <a:bodyPr>
            <a:spAutoFit/>
          </a:bodyPr>
          <a:lstStyle/>
          <a:p>
            <a:pPr algn="just">
              <a:lnSpc>
                <a:spcPct val="130000"/>
              </a:lnSpc>
            </a:pPr>
            <a:r>
              <a:rPr lang="zh-CN" altLang="en-US">
                <a:solidFill>
                  <a:srgbClr val="C00000"/>
                </a:solidFill>
                <a:latin typeface="黑体" panose="02010609060101010101" pitchFamily="49" charset="-122"/>
                <a:ea typeface="黑体" panose="02010609060101010101" pitchFamily="49" charset="-122"/>
              </a:rPr>
              <a:t>统计热力图显示  </a:t>
            </a:r>
            <a:endParaRPr lang="en-US" altLang="zh-CN">
              <a:solidFill>
                <a:srgbClr val="C00000"/>
              </a:solidFill>
              <a:latin typeface="黑体" panose="02010609060101010101" pitchFamily="49" charset="-122"/>
              <a:ea typeface="黑体" panose="02010609060101010101" pitchFamily="49" charset="-122"/>
            </a:endParaRPr>
          </a:p>
          <a:p>
            <a:pPr algn="just">
              <a:lnSpc>
                <a:spcPct val="130000"/>
              </a:lnSpc>
            </a:pPr>
            <a:r>
              <a:rPr lang="zh-CN" altLang="en-US">
                <a:solidFill>
                  <a:srgbClr val="C00000"/>
                </a:solidFill>
                <a:latin typeface="黑体" panose="02010609060101010101" pitchFamily="49" charset="-122"/>
                <a:ea typeface="黑体" panose="02010609060101010101" pitchFamily="49" charset="-122"/>
              </a:rPr>
              <a:t>提供给用户做出更好决策的凭据</a:t>
            </a:r>
            <a:endParaRPr lang="en-US" altLang="zh-CN">
              <a:solidFill>
                <a:srgbClr val="C00000"/>
              </a:solidFill>
              <a:latin typeface="黑体" panose="02010609060101010101" pitchFamily="49" charset="-122"/>
              <a:ea typeface="黑体" panose="02010609060101010101" pitchFamily="49" charset="-122"/>
            </a:endParaRPr>
          </a:p>
        </p:txBody>
      </p:sp>
      <p:sp>
        <p:nvSpPr>
          <p:cNvPr id="63491" name="文本框 3"/>
          <p:cNvSpPr txBox="1">
            <a:spLocks noChangeArrowheads="1"/>
          </p:cNvSpPr>
          <p:nvPr/>
        </p:nvSpPr>
        <p:spPr bwMode="auto">
          <a:xfrm>
            <a:off x="8169275" y="4427538"/>
            <a:ext cx="3298825" cy="831850"/>
          </a:xfrm>
          <a:prstGeom prst="rect">
            <a:avLst/>
          </a:prstGeom>
          <a:noFill/>
          <a:ln w="9525">
            <a:noFill/>
            <a:miter lim="800000"/>
          </a:ln>
        </p:spPr>
        <p:txBody>
          <a:bodyPr>
            <a:spAutoFit/>
          </a:bodyPr>
          <a:lstStyle/>
          <a:p>
            <a:r>
              <a:rPr lang="zh-CN" altLang="en-US" sz="1600">
                <a:latin typeface="黑体" panose="02010609060101010101" pitchFamily="49" charset="-122"/>
                <a:ea typeface="黑体" panose="02010609060101010101" pitchFamily="49" charset="-122"/>
              </a:rPr>
              <a:t>热力图直观数据的体现，帮助用户从多维度角度对产品运营推广做出更好的决策！</a:t>
            </a:r>
            <a:endParaRPr lang="en-US" altLang="zh-CN" sz="1600">
              <a:latin typeface="黑体" panose="02010609060101010101" pitchFamily="49" charset="-122"/>
              <a:ea typeface="黑体" panose="02010609060101010101" pitchFamily="49" charset="-122"/>
            </a:endParaRPr>
          </a:p>
        </p:txBody>
      </p:sp>
      <p:grpSp>
        <p:nvGrpSpPr>
          <p:cNvPr id="63492" name="组合 4"/>
          <p:cNvGrpSpPr/>
          <p:nvPr/>
        </p:nvGrpSpPr>
        <p:grpSpPr bwMode="auto">
          <a:xfrm>
            <a:off x="774700" y="2001838"/>
            <a:ext cx="7073900" cy="4124325"/>
            <a:chOff x="759518" y="2233905"/>
            <a:chExt cx="7073431" cy="4124242"/>
          </a:xfrm>
        </p:grpSpPr>
        <p:sp>
          <p:nvSpPr>
            <p:cNvPr id="6" name="流程图: 过程 5"/>
            <p:cNvSpPr/>
            <p:nvPr/>
          </p:nvSpPr>
          <p:spPr>
            <a:xfrm>
              <a:off x="759518" y="2233905"/>
              <a:ext cx="7073431" cy="4082968"/>
            </a:xfrm>
            <a:prstGeom prst="flowChartProcess">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7" name="图片 6"/>
            <p:cNvPicPr>
              <a:picLocks noChangeAspect="1"/>
            </p:cNvPicPr>
            <p:nvPr/>
          </p:nvPicPr>
          <p:blipFill rotWithShape="1">
            <a:blip r:embed="rId1"/>
            <a:srcRect r="4712" b="27536"/>
            <a:stretch>
              <a:fillRect/>
            </a:stretch>
          </p:blipFill>
          <p:spPr>
            <a:xfrm>
              <a:off x="759518" y="2894292"/>
              <a:ext cx="7073431" cy="3463855"/>
            </a:xfrm>
            <a:prstGeom prst="rect">
              <a:avLst/>
            </a:prstGeom>
            <a:ln>
              <a:noFill/>
            </a:ln>
            <a:effectLst>
              <a:outerShdw blurRad="292100" dist="139700" dir="2700000" algn="tl" rotWithShape="0">
                <a:srgbClr val="333333">
                  <a:alpha val="65000"/>
                </a:srgbClr>
              </a:outerShdw>
            </a:effectLst>
          </p:spPr>
        </p:pic>
        <p:sp>
          <p:nvSpPr>
            <p:cNvPr id="8" name="流程图: 预定义过程 7"/>
            <p:cNvSpPr/>
            <p:nvPr/>
          </p:nvSpPr>
          <p:spPr>
            <a:xfrm>
              <a:off x="782741" y="2233905"/>
              <a:ext cx="1672990" cy="609683"/>
            </a:xfrm>
            <a:prstGeom prst="flowChartPredefinedProcess">
              <a:avLst/>
            </a:prstGeom>
            <a:solidFill>
              <a:schemeClr val="bg1">
                <a:lumMod val="65000"/>
                <a:alpha val="70000"/>
              </a:schemeClr>
            </a:solidFill>
            <a:ln>
              <a:no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tx1"/>
                  </a:solidFill>
                  <a:latin typeface="楷体" panose="02010609060101010101" pitchFamily="49" charset="-122"/>
                  <a:ea typeface="楷体" panose="02010609060101010101" pitchFamily="49" charset="-122"/>
                </a:rPr>
                <a:t>地图标记</a:t>
              </a:r>
              <a:endParaRPr lang="zh-CN" altLang="en-US" dirty="0">
                <a:solidFill>
                  <a:schemeClr val="tx1"/>
                </a:solidFill>
                <a:latin typeface="楷体" panose="02010609060101010101" pitchFamily="49" charset="-122"/>
                <a:ea typeface="楷体" panose="02010609060101010101" pitchFamily="49" charset="-122"/>
              </a:endParaRPr>
            </a:p>
          </p:txBody>
        </p:sp>
        <p:sp>
          <p:nvSpPr>
            <p:cNvPr id="9" name="流程图: 预定义过程 8"/>
            <p:cNvSpPr/>
            <p:nvPr/>
          </p:nvSpPr>
          <p:spPr>
            <a:xfrm>
              <a:off x="2615434" y="2233905"/>
              <a:ext cx="1672990" cy="609683"/>
            </a:xfrm>
            <a:prstGeom prst="flowChartPredefinedProcess">
              <a:avLst/>
            </a:prstGeom>
            <a:solidFill>
              <a:schemeClr val="bg1">
                <a:lumMod val="65000"/>
                <a:alpha val="70000"/>
              </a:schemeClr>
            </a:solidFill>
            <a:ln>
              <a:no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tx1"/>
                  </a:solidFill>
                  <a:latin typeface="楷体" panose="02010609060101010101" pitchFamily="49" charset="-122"/>
                  <a:ea typeface="楷体" panose="02010609060101010101" pitchFamily="49" charset="-122"/>
                </a:rPr>
                <a:t>客流配置</a:t>
              </a:r>
              <a:endParaRPr lang="zh-CN" altLang="en-US" dirty="0">
                <a:solidFill>
                  <a:schemeClr val="tx1"/>
                </a:solidFill>
                <a:latin typeface="楷体" panose="02010609060101010101" pitchFamily="49" charset="-122"/>
                <a:ea typeface="楷体" panose="02010609060101010101" pitchFamily="49" charset="-122"/>
              </a:endParaRPr>
            </a:p>
          </p:txBody>
        </p:sp>
        <p:sp>
          <p:nvSpPr>
            <p:cNvPr id="10" name="流程图: 预定义过程 9"/>
            <p:cNvSpPr/>
            <p:nvPr/>
          </p:nvSpPr>
          <p:spPr>
            <a:xfrm>
              <a:off x="4407183" y="2233905"/>
              <a:ext cx="1801682" cy="609683"/>
            </a:xfrm>
            <a:prstGeom prst="flowChartPredefinedProcess">
              <a:avLst/>
            </a:prstGeom>
            <a:solidFill>
              <a:schemeClr val="bg1">
                <a:lumMod val="65000"/>
                <a:alpha val="70000"/>
              </a:schemeClr>
            </a:solidFill>
            <a:ln>
              <a:no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tx1"/>
                  </a:solidFill>
                  <a:latin typeface="楷体" panose="02010609060101010101" pitchFamily="49" charset="-122"/>
                  <a:ea typeface="楷体" panose="02010609060101010101" pitchFamily="49" charset="-122"/>
                </a:rPr>
                <a:t>热力图显示</a:t>
              </a:r>
              <a:endParaRPr lang="zh-CN" altLang="en-US" dirty="0">
                <a:solidFill>
                  <a:schemeClr val="tx1"/>
                </a:solidFill>
                <a:latin typeface="楷体" panose="02010609060101010101" pitchFamily="49" charset="-122"/>
                <a:ea typeface="楷体" panose="02010609060101010101" pitchFamily="49" charset="-122"/>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二、信息发布</a:t>
            </a:r>
            <a:r>
              <a:rPr lang="en-US" altLang="zh-CN" sz="2400" b="1">
                <a:solidFill>
                  <a:srgbClr val="404040"/>
                </a:solidFill>
                <a:latin typeface="微软雅黑" panose="020B0503020204020204" pitchFamily="34" charset="-122"/>
                <a:ea typeface="微软雅黑" panose="020B0503020204020204" pitchFamily="34" charset="-122"/>
              </a:rPr>
              <a:t>——</a:t>
            </a:r>
            <a:r>
              <a:rPr lang="zh-CN" altLang="en-US" sz="2400" b="1">
                <a:solidFill>
                  <a:srgbClr val="404040"/>
                </a:solidFill>
                <a:latin typeface="微软雅黑" panose="020B0503020204020204" pitchFamily="34" charset="-122"/>
                <a:ea typeface="微软雅黑" panose="020B0503020204020204" pitchFamily="34" charset="-122"/>
              </a:rPr>
              <a:t>商业智能</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65538" name="矩形 6"/>
          <p:cNvSpPr>
            <a:spLocks noChangeArrowheads="1"/>
          </p:cNvSpPr>
          <p:nvPr/>
        </p:nvSpPr>
        <p:spPr bwMode="auto">
          <a:xfrm>
            <a:off x="838200" y="1508125"/>
            <a:ext cx="6769100" cy="492125"/>
          </a:xfrm>
          <a:prstGeom prst="rect">
            <a:avLst/>
          </a:prstGeom>
          <a:noFill/>
          <a:ln w="9525">
            <a:noFill/>
            <a:miter lim="800000"/>
          </a:ln>
        </p:spPr>
        <p:txBody>
          <a:bodyPr>
            <a:spAutoFit/>
          </a:bodyPr>
          <a:lstStyle/>
          <a:p>
            <a:pPr algn="just">
              <a:lnSpc>
                <a:spcPct val="130000"/>
              </a:lnSpc>
            </a:pPr>
            <a:r>
              <a:rPr lang="zh-CN" altLang="en-US" sz="2000">
                <a:solidFill>
                  <a:srgbClr val="C00000"/>
                </a:solidFill>
                <a:latin typeface="黑体" panose="02010609060101010101" pitchFamily="49" charset="-122"/>
                <a:ea typeface="黑体" panose="02010609060101010101" pitchFamily="49" charset="-122"/>
              </a:rPr>
              <a:t>精细化数据  提高内容运营质量</a:t>
            </a:r>
            <a:endParaRPr lang="en-US" altLang="zh-CN" sz="2000">
              <a:solidFill>
                <a:srgbClr val="C00000"/>
              </a:solidFill>
              <a:latin typeface="黑体" panose="02010609060101010101" pitchFamily="49" charset="-122"/>
              <a:ea typeface="黑体" panose="02010609060101010101" pitchFamily="49" charset="-122"/>
            </a:endParaRPr>
          </a:p>
        </p:txBody>
      </p:sp>
      <p:pic>
        <p:nvPicPr>
          <p:cNvPr id="4" name="图片 3"/>
          <p:cNvPicPr>
            <a:picLocks noChangeAspect="1"/>
          </p:cNvPicPr>
          <p:nvPr/>
        </p:nvPicPr>
        <p:blipFill>
          <a:blip r:embed="rId1"/>
          <a:srcRect/>
          <a:stretch>
            <a:fillRect/>
          </a:stretch>
        </p:blipFill>
        <p:spPr bwMode="auto">
          <a:xfrm>
            <a:off x="838200" y="2265363"/>
            <a:ext cx="6769100" cy="3890962"/>
          </a:xfrm>
          <a:prstGeom prst="rect">
            <a:avLst/>
          </a:prstGeom>
          <a:noFill/>
          <a:ln w="9525">
            <a:noFill/>
            <a:miter lim="800000"/>
            <a:headEnd/>
            <a:tailEnd/>
          </a:ln>
        </p:spPr>
      </p:pic>
      <p:pic>
        <p:nvPicPr>
          <p:cNvPr id="5" name="图片 4"/>
          <p:cNvPicPr>
            <a:picLocks noChangeAspect="1"/>
          </p:cNvPicPr>
          <p:nvPr/>
        </p:nvPicPr>
        <p:blipFill>
          <a:blip r:embed="rId2"/>
          <a:srcRect/>
          <a:stretch>
            <a:fillRect/>
          </a:stretch>
        </p:blipFill>
        <p:spPr bwMode="auto">
          <a:xfrm>
            <a:off x="852488" y="2308225"/>
            <a:ext cx="6770687" cy="3890963"/>
          </a:xfrm>
          <a:prstGeom prst="rect">
            <a:avLst/>
          </a:prstGeom>
          <a:noFill/>
          <a:ln w="9525">
            <a:noFill/>
            <a:miter lim="800000"/>
            <a:headEnd/>
            <a:tailEnd/>
          </a:ln>
        </p:spPr>
      </p:pic>
      <p:sp>
        <p:nvSpPr>
          <p:cNvPr id="65541" name="文本框 5"/>
          <p:cNvSpPr txBox="1">
            <a:spLocks noChangeArrowheads="1"/>
          </p:cNvSpPr>
          <p:nvPr/>
        </p:nvSpPr>
        <p:spPr bwMode="auto">
          <a:xfrm>
            <a:off x="8310563" y="2292350"/>
            <a:ext cx="1966912" cy="368300"/>
          </a:xfrm>
          <a:prstGeom prst="rect">
            <a:avLst/>
          </a:prstGeom>
          <a:noFill/>
          <a:ln w="9525">
            <a:noFill/>
            <a:miter lim="800000"/>
          </a:ln>
        </p:spPr>
        <p:txBody>
          <a:bodyPr>
            <a:spAutoFit/>
          </a:bodyPr>
          <a:lstStyle/>
          <a:p>
            <a:r>
              <a:rPr lang="zh-CN" altLang="en-US">
                <a:latin typeface="方正姚体" panose="02010601030101010101" pitchFamily="2" charset="-122"/>
                <a:ea typeface="方正姚体" panose="02010601030101010101" pitchFamily="2" charset="-122"/>
              </a:rPr>
              <a:t>柱状图</a:t>
            </a:r>
            <a:endParaRPr lang="zh-CN" altLang="en-US">
              <a:latin typeface="方正姚体" panose="02010601030101010101" pitchFamily="2" charset="-122"/>
              <a:ea typeface="方正姚体" panose="02010601030101010101" pitchFamily="2" charset="-122"/>
            </a:endParaRPr>
          </a:p>
        </p:txBody>
      </p:sp>
      <p:sp>
        <p:nvSpPr>
          <p:cNvPr id="65542" name="文本框 6"/>
          <p:cNvSpPr txBox="1">
            <a:spLocks noChangeArrowheads="1"/>
          </p:cNvSpPr>
          <p:nvPr/>
        </p:nvSpPr>
        <p:spPr bwMode="auto">
          <a:xfrm>
            <a:off x="8310563" y="1922463"/>
            <a:ext cx="1966912" cy="369887"/>
          </a:xfrm>
          <a:prstGeom prst="rect">
            <a:avLst/>
          </a:prstGeom>
          <a:noFill/>
          <a:ln w="9525">
            <a:noFill/>
            <a:miter lim="800000"/>
          </a:ln>
        </p:spPr>
        <p:txBody>
          <a:bodyPr>
            <a:spAutoFit/>
          </a:bodyPr>
          <a:lstStyle/>
          <a:p>
            <a:r>
              <a:rPr lang="zh-CN" altLang="en-US">
                <a:latin typeface="方正姚体" panose="02010601030101010101" pitchFamily="2" charset="-122"/>
                <a:ea typeface="方正姚体" panose="02010601030101010101" pitchFamily="2" charset="-122"/>
              </a:rPr>
              <a:t>饼形图</a:t>
            </a:r>
            <a:endParaRPr lang="zh-CN" altLang="en-US">
              <a:latin typeface="方正姚体" panose="02010601030101010101" pitchFamily="2" charset="-122"/>
              <a:ea typeface="方正姚体" panose="02010601030101010101" pitchFamily="2" charset="-122"/>
            </a:endParaRPr>
          </a:p>
        </p:txBody>
      </p:sp>
      <p:grpSp>
        <p:nvGrpSpPr>
          <p:cNvPr id="65543" name="组合 7"/>
          <p:cNvGrpSpPr/>
          <p:nvPr/>
        </p:nvGrpSpPr>
        <p:grpSpPr bwMode="auto">
          <a:xfrm>
            <a:off x="8339138" y="2892425"/>
            <a:ext cx="2543175" cy="474663"/>
            <a:chOff x="8339459" y="3044482"/>
            <a:chExt cx="2543587" cy="475696"/>
          </a:xfrm>
        </p:grpSpPr>
        <p:grpSp>
          <p:nvGrpSpPr>
            <p:cNvPr id="65590" name="Group 25"/>
            <p:cNvGrpSpPr/>
            <p:nvPr/>
          </p:nvGrpSpPr>
          <p:grpSpPr bwMode="auto">
            <a:xfrm>
              <a:off x="8339459" y="3044482"/>
              <a:ext cx="356102" cy="475696"/>
              <a:chOff x="982" y="214"/>
              <a:chExt cx="759" cy="872"/>
            </a:xfrm>
          </p:grpSpPr>
          <p:sp>
            <p:nvSpPr>
              <p:cNvPr id="12" name="Freeform 26"/>
              <p:cNvSpPr/>
              <p:nvPr/>
            </p:nvSpPr>
            <p:spPr bwMode="auto">
              <a:xfrm>
                <a:off x="1216" y="214"/>
                <a:ext cx="298" cy="435"/>
              </a:xfrm>
              <a:custGeom>
                <a:avLst/>
                <a:gdLst/>
                <a:ahLst/>
                <a:cxnLst>
                  <a:cxn ang="0">
                    <a:pos x="174" y="121"/>
                  </a:cxn>
                  <a:cxn ang="0">
                    <a:pos x="174" y="23"/>
                  </a:cxn>
                  <a:cxn ang="0">
                    <a:pos x="170" y="9"/>
                  </a:cxn>
                  <a:cxn ang="0">
                    <a:pos x="165" y="5"/>
                  </a:cxn>
                  <a:cxn ang="0">
                    <a:pos x="156" y="0"/>
                  </a:cxn>
                  <a:cxn ang="0">
                    <a:pos x="152" y="0"/>
                  </a:cxn>
                  <a:cxn ang="0">
                    <a:pos x="143" y="0"/>
                  </a:cxn>
                  <a:cxn ang="0">
                    <a:pos x="134" y="5"/>
                  </a:cxn>
                  <a:cxn ang="0">
                    <a:pos x="125" y="9"/>
                  </a:cxn>
                  <a:cxn ang="0">
                    <a:pos x="125" y="23"/>
                  </a:cxn>
                  <a:cxn ang="0">
                    <a:pos x="125" y="126"/>
                  </a:cxn>
                  <a:cxn ang="0">
                    <a:pos x="76" y="99"/>
                  </a:cxn>
                  <a:cxn ang="0">
                    <a:pos x="67" y="94"/>
                  </a:cxn>
                  <a:cxn ang="0">
                    <a:pos x="58" y="94"/>
                  </a:cxn>
                  <a:cxn ang="0">
                    <a:pos x="49" y="99"/>
                  </a:cxn>
                  <a:cxn ang="0">
                    <a:pos x="45" y="103"/>
                  </a:cxn>
                  <a:cxn ang="0">
                    <a:pos x="40" y="112"/>
                  </a:cxn>
                  <a:cxn ang="0">
                    <a:pos x="45" y="117"/>
                  </a:cxn>
                  <a:cxn ang="0">
                    <a:pos x="45" y="126"/>
                  </a:cxn>
                  <a:cxn ang="0">
                    <a:pos x="54" y="134"/>
                  </a:cxn>
                  <a:cxn ang="0">
                    <a:pos x="121" y="170"/>
                  </a:cxn>
                  <a:cxn ang="0">
                    <a:pos x="121" y="242"/>
                  </a:cxn>
                  <a:cxn ang="0">
                    <a:pos x="36" y="188"/>
                  </a:cxn>
                  <a:cxn ang="0">
                    <a:pos x="27" y="184"/>
                  </a:cxn>
                  <a:cxn ang="0">
                    <a:pos x="18" y="184"/>
                  </a:cxn>
                  <a:cxn ang="0">
                    <a:pos x="9" y="188"/>
                  </a:cxn>
                  <a:cxn ang="0">
                    <a:pos x="5" y="193"/>
                  </a:cxn>
                  <a:cxn ang="0">
                    <a:pos x="0" y="202"/>
                  </a:cxn>
                  <a:cxn ang="0">
                    <a:pos x="0" y="210"/>
                  </a:cxn>
                  <a:cxn ang="0">
                    <a:pos x="5" y="219"/>
                  </a:cxn>
                  <a:cxn ang="0">
                    <a:pos x="14" y="224"/>
                  </a:cxn>
                  <a:cxn ang="0">
                    <a:pos x="121" y="291"/>
                  </a:cxn>
                  <a:cxn ang="0">
                    <a:pos x="121" y="434"/>
                  </a:cxn>
                  <a:cxn ang="0">
                    <a:pos x="174" y="434"/>
                  </a:cxn>
                  <a:cxn ang="0">
                    <a:pos x="174" y="291"/>
                  </a:cxn>
                  <a:cxn ang="0">
                    <a:pos x="290" y="224"/>
                  </a:cxn>
                  <a:cxn ang="0">
                    <a:pos x="295" y="219"/>
                  </a:cxn>
                  <a:cxn ang="0">
                    <a:pos x="299" y="210"/>
                  </a:cxn>
                  <a:cxn ang="0">
                    <a:pos x="299" y="202"/>
                  </a:cxn>
                  <a:cxn ang="0">
                    <a:pos x="299" y="197"/>
                  </a:cxn>
                  <a:cxn ang="0">
                    <a:pos x="295" y="188"/>
                  </a:cxn>
                  <a:cxn ang="0">
                    <a:pos x="286" y="184"/>
                  </a:cxn>
                  <a:cxn ang="0">
                    <a:pos x="277" y="184"/>
                  </a:cxn>
                  <a:cxn ang="0">
                    <a:pos x="268" y="188"/>
                  </a:cxn>
                  <a:cxn ang="0">
                    <a:pos x="174" y="237"/>
                  </a:cxn>
                  <a:cxn ang="0">
                    <a:pos x="174" y="170"/>
                  </a:cxn>
                  <a:cxn ang="0">
                    <a:pos x="246" y="134"/>
                  </a:cxn>
                  <a:cxn ang="0">
                    <a:pos x="250" y="130"/>
                  </a:cxn>
                  <a:cxn ang="0">
                    <a:pos x="255" y="121"/>
                  </a:cxn>
                  <a:cxn ang="0">
                    <a:pos x="255" y="112"/>
                  </a:cxn>
                  <a:cxn ang="0">
                    <a:pos x="250" y="108"/>
                  </a:cxn>
                  <a:cxn ang="0">
                    <a:pos x="246" y="103"/>
                  </a:cxn>
                  <a:cxn ang="0">
                    <a:pos x="237" y="99"/>
                  </a:cxn>
                  <a:cxn ang="0">
                    <a:pos x="232" y="99"/>
                  </a:cxn>
                  <a:cxn ang="0">
                    <a:pos x="223" y="99"/>
                  </a:cxn>
                  <a:cxn ang="0">
                    <a:pos x="174" y="121"/>
                  </a:cxn>
                </a:cxnLst>
                <a:rect l="0" t="0" r="r" b="b"/>
                <a:pathLst>
                  <a:path w="299" h="434">
                    <a:moveTo>
                      <a:pt x="174" y="121"/>
                    </a:moveTo>
                    <a:lnTo>
                      <a:pt x="174" y="23"/>
                    </a:lnTo>
                    <a:lnTo>
                      <a:pt x="170" y="9"/>
                    </a:lnTo>
                    <a:lnTo>
                      <a:pt x="165" y="5"/>
                    </a:lnTo>
                    <a:lnTo>
                      <a:pt x="156" y="0"/>
                    </a:lnTo>
                    <a:lnTo>
                      <a:pt x="152" y="0"/>
                    </a:lnTo>
                    <a:lnTo>
                      <a:pt x="143" y="0"/>
                    </a:lnTo>
                    <a:lnTo>
                      <a:pt x="134" y="5"/>
                    </a:lnTo>
                    <a:lnTo>
                      <a:pt x="125" y="9"/>
                    </a:lnTo>
                    <a:lnTo>
                      <a:pt x="125" y="23"/>
                    </a:lnTo>
                    <a:lnTo>
                      <a:pt x="125" y="126"/>
                    </a:lnTo>
                    <a:lnTo>
                      <a:pt x="76" y="99"/>
                    </a:lnTo>
                    <a:lnTo>
                      <a:pt x="67" y="94"/>
                    </a:lnTo>
                    <a:lnTo>
                      <a:pt x="58" y="94"/>
                    </a:lnTo>
                    <a:lnTo>
                      <a:pt x="49" y="99"/>
                    </a:lnTo>
                    <a:lnTo>
                      <a:pt x="45" y="103"/>
                    </a:lnTo>
                    <a:lnTo>
                      <a:pt x="40" y="112"/>
                    </a:lnTo>
                    <a:lnTo>
                      <a:pt x="45" y="117"/>
                    </a:lnTo>
                    <a:lnTo>
                      <a:pt x="45" y="126"/>
                    </a:lnTo>
                    <a:lnTo>
                      <a:pt x="54" y="134"/>
                    </a:lnTo>
                    <a:lnTo>
                      <a:pt x="121" y="170"/>
                    </a:lnTo>
                    <a:lnTo>
                      <a:pt x="121" y="242"/>
                    </a:lnTo>
                    <a:lnTo>
                      <a:pt x="36" y="188"/>
                    </a:lnTo>
                    <a:lnTo>
                      <a:pt x="27" y="184"/>
                    </a:lnTo>
                    <a:lnTo>
                      <a:pt x="18" y="184"/>
                    </a:lnTo>
                    <a:lnTo>
                      <a:pt x="9" y="188"/>
                    </a:lnTo>
                    <a:lnTo>
                      <a:pt x="5" y="193"/>
                    </a:lnTo>
                    <a:lnTo>
                      <a:pt x="0" y="202"/>
                    </a:lnTo>
                    <a:lnTo>
                      <a:pt x="0" y="210"/>
                    </a:lnTo>
                    <a:lnTo>
                      <a:pt x="5" y="219"/>
                    </a:lnTo>
                    <a:lnTo>
                      <a:pt x="14" y="224"/>
                    </a:lnTo>
                    <a:lnTo>
                      <a:pt x="121" y="291"/>
                    </a:lnTo>
                    <a:lnTo>
                      <a:pt x="121" y="434"/>
                    </a:lnTo>
                    <a:lnTo>
                      <a:pt x="174" y="434"/>
                    </a:lnTo>
                    <a:lnTo>
                      <a:pt x="174" y="291"/>
                    </a:lnTo>
                    <a:lnTo>
                      <a:pt x="290" y="224"/>
                    </a:lnTo>
                    <a:lnTo>
                      <a:pt x="295" y="219"/>
                    </a:lnTo>
                    <a:lnTo>
                      <a:pt x="299" y="210"/>
                    </a:lnTo>
                    <a:lnTo>
                      <a:pt x="299" y="202"/>
                    </a:lnTo>
                    <a:lnTo>
                      <a:pt x="299" y="197"/>
                    </a:lnTo>
                    <a:lnTo>
                      <a:pt x="295" y="188"/>
                    </a:lnTo>
                    <a:lnTo>
                      <a:pt x="286" y="184"/>
                    </a:lnTo>
                    <a:lnTo>
                      <a:pt x="277" y="184"/>
                    </a:lnTo>
                    <a:lnTo>
                      <a:pt x="268" y="188"/>
                    </a:lnTo>
                    <a:lnTo>
                      <a:pt x="174" y="237"/>
                    </a:lnTo>
                    <a:lnTo>
                      <a:pt x="174" y="170"/>
                    </a:lnTo>
                    <a:lnTo>
                      <a:pt x="246" y="134"/>
                    </a:lnTo>
                    <a:lnTo>
                      <a:pt x="250" y="130"/>
                    </a:lnTo>
                    <a:lnTo>
                      <a:pt x="255" y="121"/>
                    </a:lnTo>
                    <a:lnTo>
                      <a:pt x="255" y="112"/>
                    </a:lnTo>
                    <a:lnTo>
                      <a:pt x="250" y="108"/>
                    </a:lnTo>
                    <a:lnTo>
                      <a:pt x="246" y="103"/>
                    </a:lnTo>
                    <a:lnTo>
                      <a:pt x="237" y="99"/>
                    </a:lnTo>
                    <a:lnTo>
                      <a:pt x="232" y="99"/>
                    </a:lnTo>
                    <a:lnTo>
                      <a:pt x="223" y="99"/>
                    </a:lnTo>
                    <a:lnTo>
                      <a:pt x="174" y="12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13" name="Freeform 27"/>
              <p:cNvSpPr/>
              <p:nvPr/>
            </p:nvSpPr>
            <p:spPr bwMode="auto">
              <a:xfrm>
                <a:off x="982" y="398"/>
                <a:ext cx="393" cy="271"/>
              </a:xfrm>
              <a:custGeom>
                <a:avLst/>
                <a:gdLst/>
                <a:ahLst/>
                <a:cxnLst>
                  <a:cxn ang="0">
                    <a:pos x="121" y="71"/>
                  </a:cxn>
                  <a:cxn ang="0">
                    <a:pos x="36" y="22"/>
                  </a:cxn>
                  <a:cxn ang="0">
                    <a:pos x="27" y="18"/>
                  </a:cxn>
                  <a:cxn ang="0">
                    <a:pos x="18" y="18"/>
                  </a:cxn>
                  <a:cxn ang="0">
                    <a:pos x="9" y="22"/>
                  </a:cxn>
                  <a:cxn ang="0">
                    <a:pos x="5" y="31"/>
                  </a:cxn>
                  <a:cxn ang="0">
                    <a:pos x="0" y="40"/>
                  </a:cxn>
                  <a:cxn ang="0">
                    <a:pos x="0" y="49"/>
                  </a:cxn>
                  <a:cxn ang="0">
                    <a:pos x="5" y="58"/>
                  </a:cxn>
                  <a:cxn ang="0">
                    <a:pos x="9" y="62"/>
                  </a:cxn>
                  <a:cxn ang="0">
                    <a:pos x="98" y="116"/>
                  </a:cxn>
                  <a:cxn ang="0">
                    <a:pos x="54" y="143"/>
                  </a:cxn>
                  <a:cxn ang="0">
                    <a:pos x="45" y="147"/>
                  </a:cxn>
                  <a:cxn ang="0">
                    <a:pos x="40" y="156"/>
                  </a:cxn>
                  <a:cxn ang="0">
                    <a:pos x="40" y="165"/>
                  </a:cxn>
                  <a:cxn ang="0">
                    <a:pos x="40" y="174"/>
                  </a:cxn>
                  <a:cxn ang="0">
                    <a:pos x="49" y="178"/>
                  </a:cxn>
                  <a:cxn ang="0">
                    <a:pos x="54" y="183"/>
                  </a:cxn>
                  <a:cxn ang="0">
                    <a:pos x="63" y="183"/>
                  </a:cxn>
                  <a:cxn ang="0">
                    <a:pos x="72" y="183"/>
                  </a:cxn>
                  <a:cxn ang="0">
                    <a:pos x="139" y="143"/>
                  </a:cxn>
                  <a:cxn ang="0">
                    <a:pos x="197" y="178"/>
                  </a:cxn>
                  <a:cxn ang="0">
                    <a:pos x="112" y="223"/>
                  </a:cxn>
                  <a:cxn ang="0">
                    <a:pos x="103" y="232"/>
                  </a:cxn>
                  <a:cxn ang="0">
                    <a:pos x="98" y="241"/>
                  </a:cxn>
                  <a:cxn ang="0">
                    <a:pos x="98" y="246"/>
                  </a:cxn>
                  <a:cxn ang="0">
                    <a:pos x="98" y="254"/>
                  </a:cxn>
                  <a:cxn ang="0">
                    <a:pos x="103" y="263"/>
                  </a:cxn>
                  <a:cxn ang="0">
                    <a:pos x="112" y="268"/>
                  </a:cxn>
                  <a:cxn ang="0">
                    <a:pos x="121" y="268"/>
                  </a:cxn>
                  <a:cxn ang="0">
                    <a:pos x="130" y="263"/>
                  </a:cxn>
                  <a:cxn ang="0">
                    <a:pos x="241" y="201"/>
                  </a:cxn>
                  <a:cxn ang="0">
                    <a:pos x="366" y="272"/>
                  </a:cxn>
                  <a:cxn ang="0">
                    <a:pos x="393" y="228"/>
                  </a:cxn>
                  <a:cxn ang="0">
                    <a:pos x="268" y="156"/>
                  </a:cxn>
                  <a:cxn ang="0">
                    <a:pos x="268" y="22"/>
                  </a:cxn>
                  <a:cxn ang="0">
                    <a:pos x="268" y="13"/>
                  </a:cxn>
                  <a:cxn ang="0">
                    <a:pos x="264" y="9"/>
                  </a:cxn>
                  <a:cxn ang="0">
                    <a:pos x="255" y="4"/>
                  </a:cxn>
                  <a:cxn ang="0">
                    <a:pos x="250" y="0"/>
                  </a:cxn>
                  <a:cxn ang="0">
                    <a:pos x="241" y="0"/>
                  </a:cxn>
                  <a:cxn ang="0">
                    <a:pos x="232" y="4"/>
                  </a:cxn>
                  <a:cxn ang="0">
                    <a:pos x="228" y="13"/>
                  </a:cxn>
                  <a:cxn ang="0">
                    <a:pos x="228" y="22"/>
                  </a:cxn>
                  <a:cxn ang="0">
                    <a:pos x="223" y="129"/>
                  </a:cxn>
                  <a:cxn ang="0">
                    <a:pos x="165" y="94"/>
                  </a:cxn>
                  <a:cxn ang="0">
                    <a:pos x="170" y="18"/>
                  </a:cxn>
                  <a:cxn ang="0">
                    <a:pos x="165" y="9"/>
                  </a:cxn>
                  <a:cxn ang="0">
                    <a:pos x="161" y="4"/>
                  </a:cxn>
                  <a:cxn ang="0">
                    <a:pos x="156" y="0"/>
                  </a:cxn>
                  <a:cxn ang="0">
                    <a:pos x="148" y="0"/>
                  </a:cxn>
                  <a:cxn ang="0">
                    <a:pos x="139" y="0"/>
                  </a:cxn>
                  <a:cxn ang="0">
                    <a:pos x="134" y="4"/>
                  </a:cxn>
                  <a:cxn ang="0">
                    <a:pos x="130" y="9"/>
                  </a:cxn>
                  <a:cxn ang="0">
                    <a:pos x="125" y="18"/>
                  </a:cxn>
                  <a:cxn ang="0">
                    <a:pos x="121" y="71"/>
                  </a:cxn>
                </a:cxnLst>
                <a:rect l="0" t="0" r="r" b="b"/>
                <a:pathLst>
                  <a:path w="393" h="272">
                    <a:moveTo>
                      <a:pt x="121" y="71"/>
                    </a:moveTo>
                    <a:lnTo>
                      <a:pt x="36" y="22"/>
                    </a:lnTo>
                    <a:lnTo>
                      <a:pt x="27" y="18"/>
                    </a:lnTo>
                    <a:lnTo>
                      <a:pt x="18" y="18"/>
                    </a:lnTo>
                    <a:lnTo>
                      <a:pt x="9" y="22"/>
                    </a:lnTo>
                    <a:lnTo>
                      <a:pt x="5" y="31"/>
                    </a:lnTo>
                    <a:lnTo>
                      <a:pt x="0" y="40"/>
                    </a:lnTo>
                    <a:lnTo>
                      <a:pt x="0" y="49"/>
                    </a:lnTo>
                    <a:lnTo>
                      <a:pt x="5" y="58"/>
                    </a:lnTo>
                    <a:lnTo>
                      <a:pt x="9" y="62"/>
                    </a:lnTo>
                    <a:lnTo>
                      <a:pt x="98" y="116"/>
                    </a:lnTo>
                    <a:lnTo>
                      <a:pt x="54" y="143"/>
                    </a:lnTo>
                    <a:lnTo>
                      <a:pt x="45" y="147"/>
                    </a:lnTo>
                    <a:lnTo>
                      <a:pt x="40" y="156"/>
                    </a:lnTo>
                    <a:lnTo>
                      <a:pt x="40" y="165"/>
                    </a:lnTo>
                    <a:lnTo>
                      <a:pt x="40" y="174"/>
                    </a:lnTo>
                    <a:lnTo>
                      <a:pt x="49" y="178"/>
                    </a:lnTo>
                    <a:lnTo>
                      <a:pt x="54" y="183"/>
                    </a:lnTo>
                    <a:lnTo>
                      <a:pt x="63" y="183"/>
                    </a:lnTo>
                    <a:lnTo>
                      <a:pt x="72" y="183"/>
                    </a:lnTo>
                    <a:lnTo>
                      <a:pt x="139" y="143"/>
                    </a:lnTo>
                    <a:lnTo>
                      <a:pt x="197" y="178"/>
                    </a:lnTo>
                    <a:lnTo>
                      <a:pt x="112" y="223"/>
                    </a:lnTo>
                    <a:lnTo>
                      <a:pt x="103" y="232"/>
                    </a:lnTo>
                    <a:lnTo>
                      <a:pt x="98" y="241"/>
                    </a:lnTo>
                    <a:lnTo>
                      <a:pt x="98" y="246"/>
                    </a:lnTo>
                    <a:lnTo>
                      <a:pt x="98" y="254"/>
                    </a:lnTo>
                    <a:lnTo>
                      <a:pt x="103" y="263"/>
                    </a:lnTo>
                    <a:lnTo>
                      <a:pt x="112" y="268"/>
                    </a:lnTo>
                    <a:lnTo>
                      <a:pt x="121" y="268"/>
                    </a:lnTo>
                    <a:lnTo>
                      <a:pt x="130" y="263"/>
                    </a:lnTo>
                    <a:lnTo>
                      <a:pt x="241" y="201"/>
                    </a:lnTo>
                    <a:lnTo>
                      <a:pt x="366" y="272"/>
                    </a:lnTo>
                    <a:lnTo>
                      <a:pt x="393" y="228"/>
                    </a:lnTo>
                    <a:lnTo>
                      <a:pt x="268" y="156"/>
                    </a:lnTo>
                    <a:lnTo>
                      <a:pt x="268" y="22"/>
                    </a:lnTo>
                    <a:lnTo>
                      <a:pt x="268" y="13"/>
                    </a:lnTo>
                    <a:lnTo>
                      <a:pt x="264" y="9"/>
                    </a:lnTo>
                    <a:lnTo>
                      <a:pt x="255" y="4"/>
                    </a:lnTo>
                    <a:lnTo>
                      <a:pt x="250" y="0"/>
                    </a:lnTo>
                    <a:lnTo>
                      <a:pt x="241" y="0"/>
                    </a:lnTo>
                    <a:lnTo>
                      <a:pt x="232" y="4"/>
                    </a:lnTo>
                    <a:lnTo>
                      <a:pt x="228" y="13"/>
                    </a:lnTo>
                    <a:lnTo>
                      <a:pt x="228" y="22"/>
                    </a:lnTo>
                    <a:lnTo>
                      <a:pt x="223" y="129"/>
                    </a:lnTo>
                    <a:lnTo>
                      <a:pt x="165" y="94"/>
                    </a:lnTo>
                    <a:lnTo>
                      <a:pt x="170" y="18"/>
                    </a:lnTo>
                    <a:lnTo>
                      <a:pt x="165" y="9"/>
                    </a:lnTo>
                    <a:lnTo>
                      <a:pt x="161" y="4"/>
                    </a:lnTo>
                    <a:lnTo>
                      <a:pt x="156" y="0"/>
                    </a:lnTo>
                    <a:lnTo>
                      <a:pt x="148" y="0"/>
                    </a:lnTo>
                    <a:lnTo>
                      <a:pt x="139" y="0"/>
                    </a:lnTo>
                    <a:lnTo>
                      <a:pt x="134" y="4"/>
                    </a:lnTo>
                    <a:lnTo>
                      <a:pt x="130" y="9"/>
                    </a:lnTo>
                    <a:lnTo>
                      <a:pt x="125" y="18"/>
                    </a:lnTo>
                    <a:lnTo>
                      <a:pt x="121" y="7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14" name="Freeform 28"/>
              <p:cNvSpPr/>
              <p:nvPr/>
            </p:nvSpPr>
            <p:spPr bwMode="auto">
              <a:xfrm>
                <a:off x="982" y="625"/>
                <a:ext cx="393" cy="277"/>
              </a:xfrm>
              <a:custGeom>
                <a:avLst/>
                <a:gdLst/>
                <a:ahLst/>
                <a:cxnLst>
                  <a:cxn ang="0">
                    <a:pos x="98" y="156"/>
                  </a:cxn>
                  <a:cxn ang="0">
                    <a:pos x="9" y="205"/>
                  </a:cxn>
                  <a:cxn ang="0">
                    <a:pos x="0" y="214"/>
                  </a:cxn>
                  <a:cxn ang="0">
                    <a:pos x="0" y="223"/>
                  </a:cxn>
                  <a:cxn ang="0">
                    <a:pos x="0" y="228"/>
                  </a:cxn>
                  <a:cxn ang="0">
                    <a:pos x="0" y="237"/>
                  </a:cxn>
                  <a:cxn ang="0">
                    <a:pos x="9" y="246"/>
                  </a:cxn>
                  <a:cxn ang="0">
                    <a:pos x="14" y="250"/>
                  </a:cxn>
                  <a:cxn ang="0">
                    <a:pos x="23" y="250"/>
                  </a:cxn>
                  <a:cxn ang="0">
                    <a:pos x="36" y="250"/>
                  </a:cxn>
                  <a:cxn ang="0">
                    <a:pos x="125" y="196"/>
                  </a:cxn>
                  <a:cxn ang="0">
                    <a:pos x="125" y="250"/>
                  </a:cxn>
                  <a:cxn ang="0">
                    <a:pos x="125" y="263"/>
                  </a:cxn>
                  <a:cxn ang="0">
                    <a:pos x="130" y="268"/>
                  </a:cxn>
                  <a:cxn ang="0">
                    <a:pos x="139" y="272"/>
                  </a:cxn>
                  <a:cxn ang="0">
                    <a:pos x="143" y="277"/>
                  </a:cxn>
                  <a:cxn ang="0">
                    <a:pos x="152" y="277"/>
                  </a:cxn>
                  <a:cxn ang="0">
                    <a:pos x="161" y="272"/>
                  </a:cxn>
                  <a:cxn ang="0">
                    <a:pos x="165" y="263"/>
                  </a:cxn>
                  <a:cxn ang="0">
                    <a:pos x="165" y="254"/>
                  </a:cxn>
                  <a:cxn ang="0">
                    <a:pos x="165" y="178"/>
                  </a:cxn>
                  <a:cxn ang="0">
                    <a:pos x="223" y="143"/>
                  </a:cxn>
                  <a:cxn ang="0">
                    <a:pos x="223" y="241"/>
                  </a:cxn>
                  <a:cxn ang="0">
                    <a:pos x="223" y="250"/>
                  </a:cxn>
                  <a:cxn ang="0">
                    <a:pos x="228" y="259"/>
                  </a:cxn>
                  <a:cxn ang="0">
                    <a:pos x="237" y="263"/>
                  </a:cxn>
                  <a:cxn ang="0">
                    <a:pos x="246" y="268"/>
                  </a:cxn>
                  <a:cxn ang="0">
                    <a:pos x="255" y="268"/>
                  </a:cxn>
                  <a:cxn ang="0">
                    <a:pos x="259" y="263"/>
                  </a:cxn>
                  <a:cxn ang="0">
                    <a:pos x="264" y="254"/>
                  </a:cxn>
                  <a:cxn ang="0">
                    <a:pos x="268" y="246"/>
                  </a:cxn>
                  <a:cxn ang="0">
                    <a:pos x="268" y="116"/>
                  </a:cxn>
                  <a:cxn ang="0">
                    <a:pos x="393" y="44"/>
                  </a:cxn>
                  <a:cxn ang="0">
                    <a:pos x="366" y="0"/>
                  </a:cxn>
                  <a:cxn ang="0">
                    <a:pos x="241" y="71"/>
                  </a:cxn>
                  <a:cxn ang="0">
                    <a:pos x="125" y="4"/>
                  </a:cxn>
                  <a:cxn ang="0">
                    <a:pos x="121" y="0"/>
                  </a:cxn>
                  <a:cxn ang="0">
                    <a:pos x="112" y="0"/>
                  </a:cxn>
                  <a:cxn ang="0">
                    <a:pos x="103" y="4"/>
                  </a:cxn>
                  <a:cxn ang="0">
                    <a:pos x="98" y="9"/>
                  </a:cxn>
                  <a:cxn ang="0">
                    <a:pos x="94" y="18"/>
                  </a:cxn>
                  <a:cxn ang="0">
                    <a:pos x="94" y="26"/>
                  </a:cxn>
                  <a:cxn ang="0">
                    <a:pos x="98" y="35"/>
                  </a:cxn>
                  <a:cxn ang="0">
                    <a:pos x="107" y="40"/>
                  </a:cxn>
                  <a:cxn ang="0">
                    <a:pos x="197" y="98"/>
                  </a:cxn>
                  <a:cxn ang="0">
                    <a:pos x="139" y="129"/>
                  </a:cxn>
                  <a:cxn ang="0">
                    <a:pos x="72" y="89"/>
                  </a:cxn>
                  <a:cxn ang="0">
                    <a:pos x="63" y="85"/>
                  </a:cxn>
                  <a:cxn ang="0">
                    <a:pos x="58" y="85"/>
                  </a:cxn>
                  <a:cxn ang="0">
                    <a:pos x="49" y="89"/>
                  </a:cxn>
                  <a:cxn ang="0">
                    <a:pos x="45" y="98"/>
                  </a:cxn>
                  <a:cxn ang="0">
                    <a:pos x="45" y="102"/>
                  </a:cxn>
                  <a:cxn ang="0">
                    <a:pos x="45" y="111"/>
                  </a:cxn>
                  <a:cxn ang="0">
                    <a:pos x="45" y="120"/>
                  </a:cxn>
                  <a:cxn ang="0">
                    <a:pos x="54" y="125"/>
                  </a:cxn>
                  <a:cxn ang="0">
                    <a:pos x="98" y="156"/>
                  </a:cxn>
                </a:cxnLst>
                <a:rect l="0" t="0" r="r" b="b"/>
                <a:pathLst>
                  <a:path w="393" h="277">
                    <a:moveTo>
                      <a:pt x="98" y="156"/>
                    </a:moveTo>
                    <a:lnTo>
                      <a:pt x="9" y="205"/>
                    </a:lnTo>
                    <a:lnTo>
                      <a:pt x="0" y="214"/>
                    </a:lnTo>
                    <a:lnTo>
                      <a:pt x="0" y="223"/>
                    </a:lnTo>
                    <a:lnTo>
                      <a:pt x="0" y="228"/>
                    </a:lnTo>
                    <a:lnTo>
                      <a:pt x="0" y="237"/>
                    </a:lnTo>
                    <a:lnTo>
                      <a:pt x="9" y="246"/>
                    </a:lnTo>
                    <a:lnTo>
                      <a:pt x="14" y="250"/>
                    </a:lnTo>
                    <a:lnTo>
                      <a:pt x="23" y="250"/>
                    </a:lnTo>
                    <a:lnTo>
                      <a:pt x="36" y="250"/>
                    </a:lnTo>
                    <a:lnTo>
                      <a:pt x="125" y="196"/>
                    </a:lnTo>
                    <a:lnTo>
                      <a:pt x="125" y="250"/>
                    </a:lnTo>
                    <a:lnTo>
                      <a:pt x="125" y="263"/>
                    </a:lnTo>
                    <a:lnTo>
                      <a:pt x="130" y="268"/>
                    </a:lnTo>
                    <a:lnTo>
                      <a:pt x="139" y="272"/>
                    </a:lnTo>
                    <a:lnTo>
                      <a:pt x="143" y="277"/>
                    </a:lnTo>
                    <a:lnTo>
                      <a:pt x="152" y="277"/>
                    </a:lnTo>
                    <a:lnTo>
                      <a:pt x="161" y="272"/>
                    </a:lnTo>
                    <a:lnTo>
                      <a:pt x="165" y="263"/>
                    </a:lnTo>
                    <a:lnTo>
                      <a:pt x="165" y="254"/>
                    </a:lnTo>
                    <a:lnTo>
                      <a:pt x="165" y="178"/>
                    </a:lnTo>
                    <a:lnTo>
                      <a:pt x="223" y="143"/>
                    </a:lnTo>
                    <a:lnTo>
                      <a:pt x="223" y="241"/>
                    </a:lnTo>
                    <a:lnTo>
                      <a:pt x="223" y="250"/>
                    </a:lnTo>
                    <a:lnTo>
                      <a:pt x="228" y="259"/>
                    </a:lnTo>
                    <a:lnTo>
                      <a:pt x="237" y="263"/>
                    </a:lnTo>
                    <a:lnTo>
                      <a:pt x="246" y="268"/>
                    </a:lnTo>
                    <a:lnTo>
                      <a:pt x="255" y="268"/>
                    </a:lnTo>
                    <a:lnTo>
                      <a:pt x="259" y="263"/>
                    </a:lnTo>
                    <a:lnTo>
                      <a:pt x="264" y="254"/>
                    </a:lnTo>
                    <a:lnTo>
                      <a:pt x="268" y="246"/>
                    </a:lnTo>
                    <a:lnTo>
                      <a:pt x="268" y="116"/>
                    </a:lnTo>
                    <a:lnTo>
                      <a:pt x="393" y="44"/>
                    </a:lnTo>
                    <a:lnTo>
                      <a:pt x="366" y="0"/>
                    </a:lnTo>
                    <a:lnTo>
                      <a:pt x="241" y="71"/>
                    </a:lnTo>
                    <a:lnTo>
                      <a:pt x="125" y="4"/>
                    </a:lnTo>
                    <a:lnTo>
                      <a:pt x="121" y="0"/>
                    </a:lnTo>
                    <a:lnTo>
                      <a:pt x="112" y="0"/>
                    </a:lnTo>
                    <a:lnTo>
                      <a:pt x="103" y="4"/>
                    </a:lnTo>
                    <a:lnTo>
                      <a:pt x="98" y="9"/>
                    </a:lnTo>
                    <a:lnTo>
                      <a:pt x="94" y="18"/>
                    </a:lnTo>
                    <a:lnTo>
                      <a:pt x="94" y="26"/>
                    </a:lnTo>
                    <a:lnTo>
                      <a:pt x="98" y="35"/>
                    </a:lnTo>
                    <a:lnTo>
                      <a:pt x="107" y="40"/>
                    </a:lnTo>
                    <a:lnTo>
                      <a:pt x="197" y="98"/>
                    </a:lnTo>
                    <a:lnTo>
                      <a:pt x="139" y="129"/>
                    </a:lnTo>
                    <a:lnTo>
                      <a:pt x="72" y="89"/>
                    </a:lnTo>
                    <a:lnTo>
                      <a:pt x="63" y="85"/>
                    </a:lnTo>
                    <a:lnTo>
                      <a:pt x="58" y="85"/>
                    </a:lnTo>
                    <a:lnTo>
                      <a:pt x="49" y="89"/>
                    </a:lnTo>
                    <a:lnTo>
                      <a:pt x="45" y="98"/>
                    </a:lnTo>
                    <a:lnTo>
                      <a:pt x="45" y="102"/>
                    </a:lnTo>
                    <a:lnTo>
                      <a:pt x="45" y="111"/>
                    </a:lnTo>
                    <a:lnTo>
                      <a:pt x="45" y="120"/>
                    </a:lnTo>
                    <a:lnTo>
                      <a:pt x="54" y="125"/>
                    </a:lnTo>
                    <a:lnTo>
                      <a:pt x="98" y="156"/>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15" name="Freeform 29"/>
              <p:cNvSpPr/>
              <p:nvPr/>
            </p:nvSpPr>
            <p:spPr bwMode="auto">
              <a:xfrm>
                <a:off x="1209" y="649"/>
                <a:ext cx="298" cy="437"/>
              </a:xfrm>
              <a:custGeom>
                <a:avLst/>
                <a:gdLst/>
                <a:ahLst/>
                <a:cxnLst>
                  <a:cxn ang="0">
                    <a:pos x="125" y="313"/>
                  </a:cxn>
                  <a:cxn ang="0">
                    <a:pos x="125" y="411"/>
                  </a:cxn>
                  <a:cxn ang="0">
                    <a:pos x="129" y="425"/>
                  </a:cxn>
                  <a:cxn ang="0">
                    <a:pos x="134" y="429"/>
                  </a:cxn>
                  <a:cxn ang="0">
                    <a:pos x="143" y="434"/>
                  </a:cxn>
                  <a:cxn ang="0">
                    <a:pos x="147" y="438"/>
                  </a:cxn>
                  <a:cxn ang="0">
                    <a:pos x="156" y="434"/>
                  </a:cxn>
                  <a:cxn ang="0">
                    <a:pos x="165" y="429"/>
                  </a:cxn>
                  <a:cxn ang="0">
                    <a:pos x="174" y="425"/>
                  </a:cxn>
                  <a:cxn ang="0">
                    <a:pos x="174" y="411"/>
                  </a:cxn>
                  <a:cxn ang="0">
                    <a:pos x="174" y="308"/>
                  </a:cxn>
                  <a:cxn ang="0">
                    <a:pos x="223" y="335"/>
                  </a:cxn>
                  <a:cxn ang="0">
                    <a:pos x="232" y="340"/>
                  </a:cxn>
                  <a:cxn ang="0">
                    <a:pos x="241" y="340"/>
                  </a:cxn>
                  <a:cxn ang="0">
                    <a:pos x="250" y="335"/>
                  </a:cxn>
                  <a:cxn ang="0">
                    <a:pos x="254" y="331"/>
                  </a:cxn>
                  <a:cxn ang="0">
                    <a:pos x="254" y="322"/>
                  </a:cxn>
                  <a:cxn ang="0">
                    <a:pos x="254" y="317"/>
                  </a:cxn>
                  <a:cxn ang="0">
                    <a:pos x="254" y="308"/>
                  </a:cxn>
                  <a:cxn ang="0">
                    <a:pos x="245" y="300"/>
                  </a:cxn>
                  <a:cxn ang="0">
                    <a:pos x="178" y="264"/>
                  </a:cxn>
                  <a:cxn ang="0">
                    <a:pos x="178" y="192"/>
                  </a:cxn>
                  <a:cxn ang="0">
                    <a:pos x="263" y="246"/>
                  </a:cxn>
                  <a:cxn ang="0">
                    <a:pos x="272" y="250"/>
                  </a:cxn>
                  <a:cxn ang="0">
                    <a:pos x="281" y="250"/>
                  </a:cxn>
                  <a:cxn ang="0">
                    <a:pos x="290" y="246"/>
                  </a:cxn>
                  <a:cxn ang="0">
                    <a:pos x="294" y="241"/>
                  </a:cxn>
                  <a:cxn ang="0">
                    <a:pos x="299" y="232"/>
                  </a:cxn>
                  <a:cxn ang="0">
                    <a:pos x="299" y="224"/>
                  </a:cxn>
                  <a:cxn ang="0">
                    <a:pos x="294" y="215"/>
                  </a:cxn>
                  <a:cxn ang="0">
                    <a:pos x="285" y="210"/>
                  </a:cxn>
                  <a:cxn ang="0">
                    <a:pos x="178" y="143"/>
                  </a:cxn>
                  <a:cxn ang="0">
                    <a:pos x="178" y="0"/>
                  </a:cxn>
                  <a:cxn ang="0">
                    <a:pos x="125" y="0"/>
                  </a:cxn>
                  <a:cxn ang="0">
                    <a:pos x="125" y="143"/>
                  </a:cxn>
                  <a:cxn ang="0">
                    <a:pos x="9" y="210"/>
                  </a:cxn>
                  <a:cxn ang="0">
                    <a:pos x="4" y="215"/>
                  </a:cxn>
                  <a:cxn ang="0">
                    <a:pos x="0" y="224"/>
                  </a:cxn>
                  <a:cxn ang="0">
                    <a:pos x="0" y="232"/>
                  </a:cxn>
                  <a:cxn ang="0">
                    <a:pos x="0" y="237"/>
                  </a:cxn>
                  <a:cxn ang="0">
                    <a:pos x="4" y="246"/>
                  </a:cxn>
                  <a:cxn ang="0">
                    <a:pos x="13" y="250"/>
                  </a:cxn>
                  <a:cxn ang="0">
                    <a:pos x="22" y="250"/>
                  </a:cxn>
                  <a:cxn ang="0">
                    <a:pos x="31" y="246"/>
                  </a:cxn>
                  <a:cxn ang="0">
                    <a:pos x="125" y="197"/>
                  </a:cxn>
                  <a:cxn ang="0">
                    <a:pos x="125" y="264"/>
                  </a:cxn>
                  <a:cxn ang="0">
                    <a:pos x="53" y="300"/>
                  </a:cxn>
                  <a:cxn ang="0">
                    <a:pos x="49" y="304"/>
                  </a:cxn>
                  <a:cxn ang="0">
                    <a:pos x="44" y="313"/>
                  </a:cxn>
                  <a:cxn ang="0">
                    <a:pos x="44" y="322"/>
                  </a:cxn>
                  <a:cxn ang="0">
                    <a:pos x="49" y="326"/>
                  </a:cxn>
                  <a:cxn ang="0">
                    <a:pos x="53" y="331"/>
                  </a:cxn>
                  <a:cxn ang="0">
                    <a:pos x="62" y="335"/>
                  </a:cxn>
                  <a:cxn ang="0">
                    <a:pos x="67" y="335"/>
                  </a:cxn>
                  <a:cxn ang="0">
                    <a:pos x="76" y="335"/>
                  </a:cxn>
                  <a:cxn ang="0">
                    <a:pos x="125" y="313"/>
                  </a:cxn>
                </a:cxnLst>
                <a:rect l="0" t="0" r="r" b="b"/>
                <a:pathLst>
                  <a:path w="299" h="438">
                    <a:moveTo>
                      <a:pt x="125" y="313"/>
                    </a:moveTo>
                    <a:lnTo>
                      <a:pt x="125" y="411"/>
                    </a:lnTo>
                    <a:lnTo>
                      <a:pt x="129" y="425"/>
                    </a:lnTo>
                    <a:lnTo>
                      <a:pt x="134" y="429"/>
                    </a:lnTo>
                    <a:lnTo>
                      <a:pt x="143" y="434"/>
                    </a:lnTo>
                    <a:lnTo>
                      <a:pt x="147" y="438"/>
                    </a:lnTo>
                    <a:lnTo>
                      <a:pt x="156" y="434"/>
                    </a:lnTo>
                    <a:lnTo>
                      <a:pt x="165" y="429"/>
                    </a:lnTo>
                    <a:lnTo>
                      <a:pt x="174" y="425"/>
                    </a:lnTo>
                    <a:lnTo>
                      <a:pt x="174" y="411"/>
                    </a:lnTo>
                    <a:lnTo>
                      <a:pt x="174" y="308"/>
                    </a:lnTo>
                    <a:lnTo>
                      <a:pt x="223" y="335"/>
                    </a:lnTo>
                    <a:lnTo>
                      <a:pt x="232" y="340"/>
                    </a:lnTo>
                    <a:lnTo>
                      <a:pt x="241" y="340"/>
                    </a:lnTo>
                    <a:lnTo>
                      <a:pt x="250" y="335"/>
                    </a:lnTo>
                    <a:lnTo>
                      <a:pt x="254" y="331"/>
                    </a:lnTo>
                    <a:lnTo>
                      <a:pt x="254" y="322"/>
                    </a:lnTo>
                    <a:lnTo>
                      <a:pt x="254" y="317"/>
                    </a:lnTo>
                    <a:lnTo>
                      <a:pt x="254" y="308"/>
                    </a:lnTo>
                    <a:lnTo>
                      <a:pt x="245" y="300"/>
                    </a:lnTo>
                    <a:lnTo>
                      <a:pt x="178" y="264"/>
                    </a:lnTo>
                    <a:lnTo>
                      <a:pt x="178" y="192"/>
                    </a:lnTo>
                    <a:lnTo>
                      <a:pt x="263" y="246"/>
                    </a:lnTo>
                    <a:lnTo>
                      <a:pt x="272" y="250"/>
                    </a:lnTo>
                    <a:lnTo>
                      <a:pt x="281" y="250"/>
                    </a:lnTo>
                    <a:lnTo>
                      <a:pt x="290" y="246"/>
                    </a:lnTo>
                    <a:lnTo>
                      <a:pt x="294" y="241"/>
                    </a:lnTo>
                    <a:lnTo>
                      <a:pt x="299" y="232"/>
                    </a:lnTo>
                    <a:lnTo>
                      <a:pt x="299" y="224"/>
                    </a:lnTo>
                    <a:lnTo>
                      <a:pt x="294" y="215"/>
                    </a:lnTo>
                    <a:lnTo>
                      <a:pt x="285" y="210"/>
                    </a:lnTo>
                    <a:lnTo>
                      <a:pt x="178" y="143"/>
                    </a:lnTo>
                    <a:lnTo>
                      <a:pt x="178" y="0"/>
                    </a:lnTo>
                    <a:lnTo>
                      <a:pt x="125" y="0"/>
                    </a:lnTo>
                    <a:lnTo>
                      <a:pt x="125" y="143"/>
                    </a:lnTo>
                    <a:lnTo>
                      <a:pt x="9" y="210"/>
                    </a:lnTo>
                    <a:lnTo>
                      <a:pt x="4" y="215"/>
                    </a:lnTo>
                    <a:lnTo>
                      <a:pt x="0" y="224"/>
                    </a:lnTo>
                    <a:lnTo>
                      <a:pt x="0" y="232"/>
                    </a:lnTo>
                    <a:lnTo>
                      <a:pt x="0" y="237"/>
                    </a:lnTo>
                    <a:lnTo>
                      <a:pt x="4" y="246"/>
                    </a:lnTo>
                    <a:lnTo>
                      <a:pt x="13" y="250"/>
                    </a:lnTo>
                    <a:lnTo>
                      <a:pt x="22" y="250"/>
                    </a:lnTo>
                    <a:lnTo>
                      <a:pt x="31" y="246"/>
                    </a:lnTo>
                    <a:lnTo>
                      <a:pt x="125" y="197"/>
                    </a:lnTo>
                    <a:lnTo>
                      <a:pt x="125" y="264"/>
                    </a:lnTo>
                    <a:lnTo>
                      <a:pt x="53" y="300"/>
                    </a:lnTo>
                    <a:lnTo>
                      <a:pt x="49" y="304"/>
                    </a:lnTo>
                    <a:lnTo>
                      <a:pt x="44" y="313"/>
                    </a:lnTo>
                    <a:lnTo>
                      <a:pt x="44" y="322"/>
                    </a:lnTo>
                    <a:lnTo>
                      <a:pt x="49" y="326"/>
                    </a:lnTo>
                    <a:lnTo>
                      <a:pt x="53" y="331"/>
                    </a:lnTo>
                    <a:lnTo>
                      <a:pt x="62" y="335"/>
                    </a:lnTo>
                    <a:lnTo>
                      <a:pt x="67" y="335"/>
                    </a:lnTo>
                    <a:lnTo>
                      <a:pt x="76" y="335"/>
                    </a:lnTo>
                    <a:lnTo>
                      <a:pt x="125" y="313"/>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16" name="Freeform 30"/>
              <p:cNvSpPr/>
              <p:nvPr/>
            </p:nvSpPr>
            <p:spPr bwMode="auto">
              <a:xfrm>
                <a:off x="1347" y="625"/>
                <a:ext cx="393" cy="271"/>
              </a:xfrm>
              <a:custGeom>
                <a:avLst/>
                <a:gdLst/>
                <a:ahLst/>
                <a:cxnLst>
                  <a:cxn ang="0">
                    <a:pos x="272" y="201"/>
                  </a:cxn>
                  <a:cxn ang="0">
                    <a:pos x="357" y="250"/>
                  </a:cxn>
                  <a:cxn ang="0">
                    <a:pos x="366" y="254"/>
                  </a:cxn>
                  <a:cxn ang="0">
                    <a:pos x="375" y="254"/>
                  </a:cxn>
                  <a:cxn ang="0">
                    <a:pos x="384" y="250"/>
                  </a:cxn>
                  <a:cxn ang="0">
                    <a:pos x="388" y="241"/>
                  </a:cxn>
                  <a:cxn ang="0">
                    <a:pos x="393" y="232"/>
                  </a:cxn>
                  <a:cxn ang="0">
                    <a:pos x="393" y="223"/>
                  </a:cxn>
                  <a:cxn ang="0">
                    <a:pos x="388" y="214"/>
                  </a:cxn>
                  <a:cxn ang="0">
                    <a:pos x="384" y="210"/>
                  </a:cxn>
                  <a:cxn ang="0">
                    <a:pos x="295" y="156"/>
                  </a:cxn>
                  <a:cxn ang="0">
                    <a:pos x="339" y="129"/>
                  </a:cxn>
                  <a:cxn ang="0">
                    <a:pos x="348" y="125"/>
                  </a:cxn>
                  <a:cxn ang="0">
                    <a:pos x="353" y="116"/>
                  </a:cxn>
                  <a:cxn ang="0">
                    <a:pos x="353" y="107"/>
                  </a:cxn>
                  <a:cxn ang="0">
                    <a:pos x="353" y="98"/>
                  </a:cxn>
                  <a:cxn ang="0">
                    <a:pos x="344" y="94"/>
                  </a:cxn>
                  <a:cxn ang="0">
                    <a:pos x="339" y="89"/>
                  </a:cxn>
                  <a:cxn ang="0">
                    <a:pos x="330" y="89"/>
                  </a:cxn>
                  <a:cxn ang="0">
                    <a:pos x="321" y="89"/>
                  </a:cxn>
                  <a:cxn ang="0">
                    <a:pos x="254" y="129"/>
                  </a:cxn>
                  <a:cxn ang="0">
                    <a:pos x="196" y="94"/>
                  </a:cxn>
                  <a:cxn ang="0">
                    <a:pos x="281" y="49"/>
                  </a:cxn>
                  <a:cxn ang="0">
                    <a:pos x="290" y="40"/>
                  </a:cxn>
                  <a:cxn ang="0">
                    <a:pos x="295" y="31"/>
                  </a:cxn>
                  <a:cxn ang="0">
                    <a:pos x="295" y="26"/>
                  </a:cxn>
                  <a:cxn ang="0">
                    <a:pos x="295" y="18"/>
                  </a:cxn>
                  <a:cxn ang="0">
                    <a:pos x="290" y="9"/>
                  </a:cxn>
                  <a:cxn ang="0">
                    <a:pos x="281" y="4"/>
                  </a:cxn>
                  <a:cxn ang="0">
                    <a:pos x="272" y="4"/>
                  </a:cxn>
                  <a:cxn ang="0">
                    <a:pos x="263" y="9"/>
                  </a:cxn>
                  <a:cxn ang="0">
                    <a:pos x="152" y="71"/>
                  </a:cxn>
                  <a:cxn ang="0">
                    <a:pos x="27" y="0"/>
                  </a:cxn>
                  <a:cxn ang="0">
                    <a:pos x="0" y="44"/>
                  </a:cxn>
                  <a:cxn ang="0">
                    <a:pos x="125" y="116"/>
                  </a:cxn>
                  <a:cxn ang="0">
                    <a:pos x="125" y="250"/>
                  </a:cxn>
                  <a:cxn ang="0">
                    <a:pos x="125" y="259"/>
                  </a:cxn>
                  <a:cxn ang="0">
                    <a:pos x="129" y="263"/>
                  </a:cxn>
                  <a:cxn ang="0">
                    <a:pos x="138" y="268"/>
                  </a:cxn>
                  <a:cxn ang="0">
                    <a:pos x="143" y="272"/>
                  </a:cxn>
                  <a:cxn ang="0">
                    <a:pos x="152" y="272"/>
                  </a:cxn>
                  <a:cxn ang="0">
                    <a:pos x="161" y="268"/>
                  </a:cxn>
                  <a:cxn ang="0">
                    <a:pos x="165" y="259"/>
                  </a:cxn>
                  <a:cxn ang="0">
                    <a:pos x="165" y="250"/>
                  </a:cxn>
                  <a:cxn ang="0">
                    <a:pos x="170" y="143"/>
                  </a:cxn>
                  <a:cxn ang="0">
                    <a:pos x="228" y="178"/>
                  </a:cxn>
                  <a:cxn ang="0">
                    <a:pos x="223" y="254"/>
                  </a:cxn>
                  <a:cxn ang="0">
                    <a:pos x="228" y="263"/>
                  </a:cxn>
                  <a:cxn ang="0">
                    <a:pos x="232" y="268"/>
                  </a:cxn>
                  <a:cxn ang="0">
                    <a:pos x="237" y="272"/>
                  </a:cxn>
                  <a:cxn ang="0">
                    <a:pos x="245" y="272"/>
                  </a:cxn>
                  <a:cxn ang="0">
                    <a:pos x="254" y="272"/>
                  </a:cxn>
                  <a:cxn ang="0">
                    <a:pos x="259" y="268"/>
                  </a:cxn>
                  <a:cxn ang="0">
                    <a:pos x="263" y="263"/>
                  </a:cxn>
                  <a:cxn ang="0">
                    <a:pos x="268" y="254"/>
                  </a:cxn>
                  <a:cxn ang="0">
                    <a:pos x="272" y="201"/>
                  </a:cxn>
                </a:cxnLst>
                <a:rect l="0" t="0" r="r" b="b"/>
                <a:pathLst>
                  <a:path w="393" h="272">
                    <a:moveTo>
                      <a:pt x="272" y="201"/>
                    </a:moveTo>
                    <a:lnTo>
                      <a:pt x="357" y="250"/>
                    </a:lnTo>
                    <a:lnTo>
                      <a:pt x="366" y="254"/>
                    </a:lnTo>
                    <a:lnTo>
                      <a:pt x="375" y="254"/>
                    </a:lnTo>
                    <a:lnTo>
                      <a:pt x="384" y="250"/>
                    </a:lnTo>
                    <a:lnTo>
                      <a:pt x="388" y="241"/>
                    </a:lnTo>
                    <a:lnTo>
                      <a:pt x="393" y="232"/>
                    </a:lnTo>
                    <a:lnTo>
                      <a:pt x="393" y="223"/>
                    </a:lnTo>
                    <a:lnTo>
                      <a:pt x="388" y="214"/>
                    </a:lnTo>
                    <a:lnTo>
                      <a:pt x="384" y="210"/>
                    </a:lnTo>
                    <a:lnTo>
                      <a:pt x="295" y="156"/>
                    </a:lnTo>
                    <a:lnTo>
                      <a:pt x="339" y="129"/>
                    </a:lnTo>
                    <a:lnTo>
                      <a:pt x="348" y="125"/>
                    </a:lnTo>
                    <a:lnTo>
                      <a:pt x="353" y="116"/>
                    </a:lnTo>
                    <a:lnTo>
                      <a:pt x="353" y="107"/>
                    </a:lnTo>
                    <a:lnTo>
                      <a:pt x="353" y="98"/>
                    </a:lnTo>
                    <a:lnTo>
                      <a:pt x="344" y="94"/>
                    </a:lnTo>
                    <a:lnTo>
                      <a:pt x="339" y="89"/>
                    </a:lnTo>
                    <a:lnTo>
                      <a:pt x="330" y="89"/>
                    </a:lnTo>
                    <a:lnTo>
                      <a:pt x="321" y="89"/>
                    </a:lnTo>
                    <a:lnTo>
                      <a:pt x="254" y="129"/>
                    </a:lnTo>
                    <a:lnTo>
                      <a:pt x="196" y="94"/>
                    </a:lnTo>
                    <a:lnTo>
                      <a:pt x="281" y="49"/>
                    </a:lnTo>
                    <a:lnTo>
                      <a:pt x="290" y="40"/>
                    </a:lnTo>
                    <a:lnTo>
                      <a:pt x="295" y="31"/>
                    </a:lnTo>
                    <a:lnTo>
                      <a:pt x="295" y="26"/>
                    </a:lnTo>
                    <a:lnTo>
                      <a:pt x="295" y="18"/>
                    </a:lnTo>
                    <a:lnTo>
                      <a:pt x="290" y="9"/>
                    </a:lnTo>
                    <a:lnTo>
                      <a:pt x="281" y="4"/>
                    </a:lnTo>
                    <a:lnTo>
                      <a:pt x="272" y="4"/>
                    </a:lnTo>
                    <a:lnTo>
                      <a:pt x="263" y="9"/>
                    </a:lnTo>
                    <a:lnTo>
                      <a:pt x="152" y="71"/>
                    </a:lnTo>
                    <a:lnTo>
                      <a:pt x="27" y="0"/>
                    </a:lnTo>
                    <a:lnTo>
                      <a:pt x="0" y="44"/>
                    </a:lnTo>
                    <a:lnTo>
                      <a:pt x="125" y="116"/>
                    </a:lnTo>
                    <a:lnTo>
                      <a:pt x="125" y="250"/>
                    </a:lnTo>
                    <a:lnTo>
                      <a:pt x="125" y="259"/>
                    </a:lnTo>
                    <a:lnTo>
                      <a:pt x="129" y="263"/>
                    </a:lnTo>
                    <a:lnTo>
                      <a:pt x="138" y="268"/>
                    </a:lnTo>
                    <a:lnTo>
                      <a:pt x="143" y="272"/>
                    </a:lnTo>
                    <a:lnTo>
                      <a:pt x="152" y="272"/>
                    </a:lnTo>
                    <a:lnTo>
                      <a:pt x="161" y="268"/>
                    </a:lnTo>
                    <a:lnTo>
                      <a:pt x="165" y="259"/>
                    </a:lnTo>
                    <a:lnTo>
                      <a:pt x="165" y="250"/>
                    </a:lnTo>
                    <a:lnTo>
                      <a:pt x="170" y="143"/>
                    </a:lnTo>
                    <a:lnTo>
                      <a:pt x="228" y="178"/>
                    </a:lnTo>
                    <a:lnTo>
                      <a:pt x="223" y="254"/>
                    </a:lnTo>
                    <a:lnTo>
                      <a:pt x="228" y="263"/>
                    </a:lnTo>
                    <a:lnTo>
                      <a:pt x="232" y="268"/>
                    </a:lnTo>
                    <a:lnTo>
                      <a:pt x="237" y="272"/>
                    </a:lnTo>
                    <a:lnTo>
                      <a:pt x="245" y="272"/>
                    </a:lnTo>
                    <a:lnTo>
                      <a:pt x="254" y="272"/>
                    </a:lnTo>
                    <a:lnTo>
                      <a:pt x="259" y="268"/>
                    </a:lnTo>
                    <a:lnTo>
                      <a:pt x="263" y="263"/>
                    </a:lnTo>
                    <a:lnTo>
                      <a:pt x="268" y="254"/>
                    </a:lnTo>
                    <a:lnTo>
                      <a:pt x="272" y="20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17" name="Freeform 31"/>
              <p:cNvSpPr/>
              <p:nvPr/>
            </p:nvSpPr>
            <p:spPr bwMode="auto">
              <a:xfrm>
                <a:off x="1347" y="392"/>
                <a:ext cx="393" cy="277"/>
              </a:xfrm>
              <a:custGeom>
                <a:avLst/>
                <a:gdLst/>
                <a:ahLst/>
                <a:cxnLst>
                  <a:cxn ang="0">
                    <a:pos x="295" y="121"/>
                  </a:cxn>
                  <a:cxn ang="0">
                    <a:pos x="384" y="72"/>
                  </a:cxn>
                  <a:cxn ang="0">
                    <a:pos x="393" y="63"/>
                  </a:cxn>
                  <a:cxn ang="0">
                    <a:pos x="393" y="54"/>
                  </a:cxn>
                  <a:cxn ang="0">
                    <a:pos x="393" y="49"/>
                  </a:cxn>
                  <a:cxn ang="0">
                    <a:pos x="393" y="40"/>
                  </a:cxn>
                  <a:cxn ang="0">
                    <a:pos x="384" y="31"/>
                  </a:cxn>
                  <a:cxn ang="0">
                    <a:pos x="379" y="27"/>
                  </a:cxn>
                  <a:cxn ang="0">
                    <a:pos x="370" y="27"/>
                  </a:cxn>
                  <a:cxn ang="0">
                    <a:pos x="357" y="27"/>
                  </a:cxn>
                  <a:cxn ang="0">
                    <a:pos x="268" y="81"/>
                  </a:cxn>
                  <a:cxn ang="0">
                    <a:pos x="268" y="27"/>
                  </a:cxn>
                  <a:cxn ang="0">
                    <a:pos x="268" y="14"/>
                  </a:cxn>
                  <a:cxn ang="0">
                    <a:pos x="263" y="9"/>
                  </a:cxn>
                  <a:cxn ang="0">
                    <a:pos x="254" y="5"/>
                  </a:cxn>
                  <a:cxn ang="0">
                    <a:pos x="250" y="0"/>
                  </a:cxn>
                  <a:cxn ang="0">
                    <a:pos x="241" y="5"/>
                  </a:cxn>
                  <a:cxn ang="0">
                    <a:pos x="232" y="5"/>
                  </a:cxn>
                  <a:cxn ang="0">
                    <a:pos x="228" y="14"/>
                  </a:cxn>
                  <a:cxn ang="0">
                    <a:pos x="228" y="23"/>
                  </a:cxn>
                  <a:cxn ang="0">
                    <a:pos x="228" y="99"/>
                  </a:cxn>
                  <a:cxn ang="0">
                    <a:pos x="170" y="134"/>
                  </a:cxn>
                  <a:cxn ang="0">
                    <a:pos x="170" y="36"/>
                  </a:cxn>
                  <a:cxn ang="0">
                    <a:pos x="170" y="27"/>
                  </a:cxn>
                  <a:cxn ang="0">
                    <a:pos x="165" y="18"/>
                  </a:cxn>
                  <a:cxn ang="0">
                    <a:pos x="156" y="14"/>
                  </a:cxn>
                  <a:cxn ang="0">
                    <a:pos x="147" y="9"/>
                  </a:cxn>
                  <a:cxn ang="0">
                    <a:pos x="138" y="9"/>
                  </a:cxn>
                  <a:cxn ang="0">
                    <a:pos x="134" y="14"/>
                  </a:cxn>
                  <a:cxn ang="0">
                    <a:pos x="129" y="23"/>
                  </a:cxn>
                  <a:cxn ang="0">
                    <a:pos x="125" y="31"/>
                  </a:cxn>
                  <a:cxn ang="0">
                    <a:pos x="125" y="161"/>
                  </a:cxn>
                  <a:cxn ang="0">
                    <a:pos x="0" y="233"/>
                  </a:cxn>
                  <a:cxn ang="0">
                    <a:pos x="27" y="277"/>
                  </a:cxn>
                  <a:cxn ang="0">
                    <a:pos x="152" y="206"/>
                  </a:cxn>
                  <a:cxn ang="0">
                    <a:pos x="268" y="273"/>
                  </a:cxn>
                  <a:cxn ang="0">
                    <a:pos x="272" y="277"/>
                  </a:cxn>
                  <a:cxn ang="0">
                    <a:pos x="281" y="277"/>
                  </a:cxn>
                  <a:cxn ang="0">
                    <a:pos x="290" y="273"/>
                  </a:cxn>
                  <a:cxn ang="0">
                    <a:pos x="295" y="268"/>
                  </a:cxn>
                  <a:cxn ang="0">
                    <a:pos x="299" y="259"/>
                  </a:cxn>
                  <a:cxn ang="0">
                    <a:pos x="299" y="251"/>
                  </a:cxn>
                  <a:cxn ang="0">
                    <a:pos x="295" y="242"/>
                  </a:cxn>
                  <a:cxn ang="0">
                    <a:pos x="286" y="237"/>
                  </a:cxn>
                  <a:cxn ang="0">
                    <a:pos x="196" y="179"/>
                  </a:cxn>
                  <a:cxn ang="0">
                    <a:pos x="254" y="148"/>
                  </a:cxn>
                  <a:cxn ang="0">
                    <a:pos x="321" y="188"/>
                  </a:cxn>
                  <a:cxn ang="0">
                    <a:pos x="330" y="192"/>
                  </a:cxn>
                  <a:cxn ang="0">
                    <a:pos x="335" y="192"/>
                  </a:cxn>
                  <a:cxn ang="0">
                    <a:pos x="344" y="188"/>
                  </a:cxn>
                  <a:cxn ang="0">
                    <a:pos x="348" y="179"/>
                  </a:cxn>
                  <a:cxn ang="0">
                    <a:pos x="348" y="175"/>
                  </a:cxn>
                  <a:cxn ang="0">
                    <a:pos x="348" y="166"/>
                  </a:cxn>
                  <a:cxn ang="0">
                    <a:pos x="348" y="157"/>
                  </a:cxn>
                  <a:cxn ang="0">
                    <a:pos x="339" y="152"/>
                  </a:cxn>
                  <a:cxn ang="0">
                    <a:pos x="295" y="121"/>
                  </a:cxn>
                </a:cxnLst>
                <a:rect l="0" t="0" r="r" b="b"/>
                <a:pathLst>
                  <a:path w="393" h="277">
                    <a:moveTo>
                      <a:pt x="295" y="121"/>
                    </a:moveTo>
                    <a:lnTo>
                      <a:pt x="384" y="72"/>
                    </a:lnTo>
                    <a:lnTo>
                      <a:pt x="393" y="63"/>
                    </a:lnTo>
                    <a:lnTo>
                      <a:pt x="393" y="54"/>
                    </a:lnTo>
                    <a:lnTo>
                      <a:pt x="393" y="49"/>
                    </a:lnTo>
                    <a:lnTo>
                      <a:pt x="393" y="40"/>
                    </a:lnTo>
                    <a:lnTo>
                      <a:pt x="384" y="31"/>
                    </a:lnTo>
                    <a:lnTo>
                      <a:pt x="379" y="27"/>
                    </a:lnTo>
                    <a:lnTo>
                      <a:pt x="370" y="27"/>
                    </a:lnTo>
                    <a:lnTo>
                      <a:pt x="357" y="27"/>
                    </a:lnTo>
                    <a:lnTo>
                      <a:pt x="268" y="81"/>
                    </a:lnTo>
                    <a:lnTo>
                      <a:pt x="268" y="27"/>
                    </a:lnTo>
                    <a:lnTo>
                      <a:pt x="268" y="14"/>
                    </a:lnTo>
                    <a:lnTo>
                      <a:pt x="263" y="9"/>
                    </a:lnTo>
                    <a:lnTo>
                      <a:pt x="254" y="5"/>
                    </a:lnTo>
                    <a:lnTo>
                      <a:pt x="250" y="0"/>
                    </a:lnTo>
                    <a:lnTo>
                      <a:pt x="241" y="5"/>
                    </a:lnTo>
                    <a:lnTo>
                      <a:pt x="232" y="5"/>
                    </a:lnTo>
                    <a:lnTo>
                      <a:pt x="228" y="14"/>
                    </a:lnTo>
                    <a:lnTo>
                      <a:pt x="228" y="23"/>
                    </a:lnTo>
                    <a:lnTo>
                      <a:pt x="228" y="99"/>
                    </a:lnTo>
                    <a:lnTo>
                      <a:pt x="170" y="134"/>
                    </a:lnTo>
                    <a:lnTo>
                      <a:pt x="170" y="36"/>
                    </a:lnTo>
                    <a:lnTo>
                      <a:pt x="170" y="27"/>
                    </a:lnTo>
                    <a:lnTo>
                      <a:pt x="165" y="18"/>
                    </a:lnTo>
                    <a:lnTo>
                      <a:pt x="156" y="14"/>
                    </a:lnTo>
                    <a:lnTo>
                      <a:pt x="147" y="9"/>
                    </a:lnTo>
                    <a:lnTo>
                      <a:pt x="138" y="9"/>
                    </a:lnTo>
                    <a:lnTo>
                      <a:pt x="134" y="14"/>
                    </a:lnTo>
                    <a:lnTo>
                      <a:pt x="129" y="23"/>
                    </a:lnTo>
                    <a:lnTo>
                      <a:pt x="125" y="31"/>
                    </a:lnTo>
                    <a:lnTo>
                      <a:pt x="125" y="161"/>
                    </a:lnTo>
                    <a:lnTo>
                      <a:pt x="0" y="233"/>
                    </a:lnTo>
                    <a:lnTo>
                      <a:pt x="27" y="277"/>
                    </a:lnTo>
                    <a:lnTo>
                      <a:pt x="152" y="206"/>
                    </a:lnTo>
                    <a:lnTo>
                      <a:pt x="268" y="273"/>
                    </a:lnTo>
                    <a:lnTo>
                      <a:pt x="272" y="277"/>
                    </a:lnTo>
                    <a:lnTo>
                      <a:pt x="281" y="277"/>
                    </a:lnTo>
                    <a:lnTo>
                      <a:pt x="290" y="273"/>
                    </a:lnTo>
                    <a:lnTo>
                      <a:pt x="295" y="268"/>
                    </a:lnTo>
                    <a:lnTo>
                      <a:pt x="299" y="259"/>
                    </a:lnTo>
                    <a:lnTo>
                      <a:pt x="299" y="251"/>
                    </a:lnTo>
                    <a:lnTo>
                      <a:pt x="295" y="242"/>
                    </a:lnTo>
                    <a:lnTo>
                      <a:pt x="286" y="237"/>
                    </a:lnTo>
                    <a:lnTo>
                      <a:pt x="196" y="179"/>
                    </a:lnTo>
                    <a:lnTo>
                      <a:pt x="254" y="148"/>
                    </a:lnTo>
                    <a:lnTo>
                      <a:pt x="321" y="188"/>
                    </a:lnTo>
                    <a:lnTo>
                      <a:pt x="330" y="192"/>
                    </a:lnTo>
                    <a:lnTo>
                      <a:pt x="335" y="192"/>
                    </a:lnTo>
                    <a:lnTo>
                      <a:pt x="344" y="188"/>
                    </a:lnTo>
                    <a:lnTo>
                      <a:pt x="348" y="179"/>
                    </a:lnTo>
                    <a:lnTo>
                      <a:pt x="348" y="175"/>
                    </a:lnTo>
                    <a:lnTo>
                      <a:pt x="348" y="166"/>
                    </a:lnTo>
                    <a:lnTo>
                      <a:pt x="348" y="157"/>
                    </a:lnTo>
                    <a:lnTo>
                      <a:pt x="339" y="152"/>
                    </a:lnTo>
                    <a:lnTo>
                      <a:pt x="295" y="12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18" name="Freeform 32"/>
              <p:cNvSpPr/>
              <p:nvPr/>
            </p:nvSpPr>
            <p:spPr bwMode="auto">
              <a:xfrm>
                <a:off x="1232" y="535"/>
                <a:ext cx="261" cy="227"/>
              </a:xfrm>
              <a:custGeom>
                <a:avLst/>
                <a:gdLst/>
                <a:ahLst/>
                <a:cxnLst>
                  <a:cxn ang="0">
                    <a:pos x="0" y="116"/>
                  </a:cxn>
                  <a:cxn ang="0">
                    <a:pos x="49" y="67"/>
                  </a:cxn>
                  <a:cxn ang="0">
                    <a:pos x="67" y="0"/>
                  </a:cxn>
                  <a:cxn ang="0">
                    <a:pos x="134" y="23"/>
                  </a:cxn>
                  <a:cxn ang="0">
                    <a:pos x="201" y="0"/>
                  </a:cxn>
                  <a:cxn ang="0">
                    <a:pos x="214" y="67"/>
                  </a:cxn>
                  <a:cxn ang="0">
                    <a:pos x="263" y="116"/>
                  </a:cxn>
                  <a:cxn ang="0">
                    <a:pos x="214" y="161"/>
                  </a:cxn>
                  <a:cxn ang="0">
                    <a:pos x="201" y="228"/>
                  </a:cxn>
                  <a:cxn ang="0">
                    <a:pos x="134" y="210"/>
                  </a:cxn>
                  <a:cxn ang="0">
                    <a:pos x="67" y="228"/>
                  </a:cxn>
                  <a:cxn ang="0">
                    <a:pos x="49" y="161"/>
                  </a:cxn>
                  <a:cxn ang="0">
                    <a:pos x="0" y="116"/>
                  </a:cxn>
                </a:cxnLst>
                <a:rect l="0" t="0" r="r" b="b"/>
                <a:pathLst>
                  <a:path w="263" h="228">
                    <a:moveTo>
                      <a:pt x="0" y="116"/>
                    </a:moveTo>
                    <a:lnTo>
                      <a:pt x="49" y="67"/>
                    </a:lnTo>
                    <a:lnTo>
                      <a:pt x="67" y="0"/>
                    </a:lnTo>
                    <a:lnTo>
                      <a:pt x="134" y="23"/>
                    </a:lnTo>
                    <a:lnTo>
                      <a:pt x="201" y="0"/>
                    </a:lnTo>
                    <a:lnTo>
                      <a:pt x="214" y="67"/>
                    </a:lnTo>
                    <a:lnTo>
                      <a:pt x="263" y="116"/>
                    </a:lnTo>
                    <a:lnTo>
                      <a:pt x="214" y="161"/>
                    </a:lnTo>
                    <a:lnTo>
                      <a:pt x="201" y="228"/>
                    </a:lnTo>
                    <a:lnTo>
                      <a:pt x="134" y="210"/>
                    </a:lnTo>
                    <a:lnTo>
                      <a:pt x="67" y="228"/>
                    </a:lnTo>
                    <a:lnTo>
                      <a:pt x="49" y="161"/>
                    </a:lnTo>
                    <a:lnTo>
                      <a:pt x="0" y="116"/>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grpSp>
        <p:sp>
          <p:nvSpPr>
            <p:cNvPr id="65591" name="Rectangle 33"/>
            <p:cNvSpPr>
              <a:spLocks noChangeArrowheads="1"/>
            </p:cNvSpPr>
            <p:nvPr/>
          </p:nvSpPr>
          <p:spPr bwMode="auto">
            <a:xfrm>
              <a:off x="8757004" y="3044482"/>
              <a:ext cx="1338563" cy="369160"/>
            </a:xfrm>
            <a:prstGeom prst="rect">
              <a:avLst/>
            </a:prstGeom>
            <a:noFill/>
            <a:ln w="9525">
              <a:noFill/>
              <a:miter lim="800000"/>
            </a:ln>
          </p:spPr>
          <p:txBody>
            <a:bodyPr wrap="none">
              <a:spAutoFit/>
            </a:bodyPr>
            <a:lstStyle/>
            <a:p>
              <a:pPr eaLnBrk="0" hangingPunct="0"/>
              <a:r>
                <a:rPr lang="zh-CN" altLang="en-US">
                  <a:solidFill>
                    <a:srgbClr val="000000"/>
                  </a:solidFill>
                  <a:latin typeface="方正姚体" panose="02010601030101010101" pitchFamily="2" charset="-122"/>
                  <a:ea typeface="方正姚体" panose="02010601030101010101" pitchFamily="2" charset="-122"/>
                </a:rPr>
                <a:t>客流量对比</a:t>
              </a:r>
              <a:endParaRPr lang="en-US" altLang="zh-CN">
                <a:solidFill>
                  <a:srgbClr val="000000"/>
                </a:solidFill>
                <a:latin typeface="方正姚体" panose="02010601030101010101" pitchFamily="2" charset="-122"/>
                <a:ea typeface="方正姚体" panose="02010601030101010101" pitchFamily="2" charset="-122"/>
              </a:endParaRPr>
            </a:p>
          </p:txBody>
        </p:sp>
        <p:sp>
          <p:nvSpPr>
            <p:cNvPr id="65592" name="Line 34"/>
            <p:cNvSpPr>
              <a:spLocks noChangeShapeType="1"/>
            </p:cNvSpPr>
            <p:nvPr/>
          </p:nvSpPr>
          <p:spPr bwMode="auto">
            <a:xfrm>
              <a:off x="8695561" y="3401254"/>
              <a:ext cx="2187485" cy="0"/>
            </a:xfrm>
            <a:prstGeom prst="line">
              <a:avLst/>
            </a:prstGeom>
            <a:noFill/>
            <a:ln w="9525">
              <a:solidFill>
                <a:schemeClr val="folHlink"/>
              </a:solidFill>
              <a:round/>
            </a:ln>
          </p:spPr>
          <p:txBody>
            <a:bodyPr wrap="none" anchor="ctr"/>
            <a:lstStyle/>
            <a:p>
              <a:endParaRPr lang="zh-CN" altLang="en-US"/>
            </a:p>
          </p:txBody>
        </p:sp>
      </p:grpSp>
      <p:grpSp>
        <p:nvGrpSpPr>
          <p:cNvPr id="65544" name="组合 18"/>
          <p:cNvGrpSpPr/>
          <p:nvPr/>
        </p:nvGrpSpPr>
        <p:grpSpPr bwMode="auto">
          <a:xfrm>
            <a:off x="8339138" y="3498850"/>
            <a:ext cx="2543175" cy="474663"/>
            <a:chOff x="8339459" y="3650566"/>
            <a:chExt cx="2543587" cy="475696"/>
          </a:xfrm>
        </p:grpSpPr>
        <p:grpSp>
          <p:nvGrpSpPr>
            <p:cNvPr id="65580" name="Group 25"/>
            <p:cNvGrpSpPr/>
            <p:nvPr/>
          </p:nvGrpSpPr>
          <p:grpSpPr bwMode="auto">
            <a:xfrm>
              <a:off x="8339459" y="3650566"/>
              <a:ext cx="356102" cy="475696"/>
              <a:chOff x="982" y="214"/>
              <a:chExt cx="759" cy="872"/>
            </a:xfrm>
          </p:grpSpPr>
          <p:sp>
            <p:nvSpPr>
              <p:cNvPr id="24" name="Freeform 26"/>
              <p:cNvSpPr/>
              <p:nvPr/>
            </p:nvSpPr>
            <p:spPr bwMode="auto">
              <a:xfrm>
                <a:off x="1216" y="214"/>
                <a:ext cx="298" cy="435"/>
              </a:xfrm>
              <a:custGeom>
                <a:avLst/>
                <a:gdLst/>
                <a:ahLst/>
                <a:cxnLst>
                  <a:cxn ang="0">
                    <a:pos x="174" y="121"/>
                  </a:cxn>
                  <a:cxn ang="0">
                    <a:pos x="174" y="23"/>
                  </a:cxn>
                  <a:cxn ang="0">
                    <a:pos x="170" y="9"/>
                  </a:cxn>
                  <a:cxn ang="0">
                    <a:pos x="165" y="5"/>
                  </a:cxn>
                  <a:cxn ang="0">
                    <a:pos x="156" y="0"/>
                  </a:cxn>
                  <a:cxn ang="0">
                    <a:pos x="152" y="0"/>
                  </a:cxn>
                  <a:cxn ang="0">
                    <a:pos x="143" y="0"/>
                  </a:cxn>
                  <a:cxn ang="0">
                    <a:pos x="134" y="5"/>
                  </a:cxn>
                  <a:cxn ang="0">
                    <a:pos x="125" y="9"/>
                  </a:cxn>
                  <a:cxn ang="0">
                    <a:pos x="125" y="23"/>
                  </a:cxn>
                  <a:cxn ang="0">
                    <a:pos x="125" y="126"/>
                  </a:cxn>
                  <a:cxn ang="0">
                    <a:pos x="76" y="99"/>
                  </a:cxn>
                  <a:cxn ang="0">
                    <a:pos x="67" y="94"/>
                  </a:cxn>
                  <a:cxn ang="0">
                    <a:pos x="58" y="94"/>
                  </a:cxn>
                  <a:cxn ang="0">
                    <a:pos x="49" y="99"/>
                  </a:cxn>
                  <a:cxn ang="0">
                    <a:pos x="45" y="103"/>
                  </a:cxn>
                  <a:cxn ang="0">
                    <a:pos x="40" y="112"/>
                  </a:cxn>
                  <a:cxn ang="0">
                    <a:pos x="45" y="117"/>
                  </a:cxn>
                  <a:cxn ang="0">
                    <a:pos x="45" y="126"/>
                  </a:cxn>
                  <a:cxn ang="0">
                    <a:pos x="54" y="134"/>
                  </a:cxn>
                  <a:cxn ang="0">
                    <a:pos x="121" y="170"/>
                  </a:cxn>
                  <a:cxn ang="0">
                    <a:pos x="121" y="242"/>
                  </a:cxn>
                  <a:cxn ang="0">
                    <a:pos x="36" y="188"/>
                  </a:cxn>
                  <a:cxn ang="0">
                    <a:pos x="27" y="184"/>
                  </a:cxn>
                  <a:cxn ang="0">
                    <a:pos x="18" y="184"/>
                  </a:cxn>
                  <a:cxn ang="0">
                    <a:pos x="9" y="188"/>
                  </a:cxn>
                  <a:cxn ang="0">
                    <a:pos x="5" y="193"/>
                  </a:cxn>
                  <a:cxn ang="0">
                    <a:pos x="0" y="202"/>
                  </a:cxn>
                  <a:cxn ang="0">
                    <a:pos x="0" y="210"/>
                  </a:cxn>
                  <a:cxn ang="0">
                    <a:pos x="5" y="219"/>
                  </a:cxn>
                  <a:cxn ang="0">
                    <a:pos x="14" y="224"/>
                  </a:cxn>
                  <a:cxn ang="0">
                    <a:pos x="121" y="291"/>
                  </a:cxn>
                  <a:cxn ang="0">
                    <a:pos x="121" y="434"/>
                  </a:cxn>
                  <a:cxn ang="0">
                    <a:pos x="174" y="434"/>
                  </a:cxn>
                  <a:cxn ang="0">
                    <a:pos x="174" y="291"/>
                  </a:cxn>
                  <a:cxn ang="0">
                    <a:pos x="290" y="224"/>
                  </a:cxn>
                  <a:cxn ang="0">
                    <a:pos x="295" y="219"/>
                  </a:cxn>
                  <a:cxn ang="0">
                    <a:pos x="299" y="210"/>
                  </a:cxn>
                  <a:cxn ang="0">
                    <a:pos x="299" y="202"/>
                  </a:cxn>
                  <a:cxn ang="0">
                    <a:pos x="299" y="197"/>
                  </a:cxn>
                  <a:cxn ang="0">
                    <a:pos x="295" y="188"/>
                  </a:cxn>
                  <a:cxn ang="0">
                    <a:pos x="286" y="184"/>
                  </a:cxn>
                  <a:cxn ang="0">
                    <a:pos x="277" y="184"/>
                  </a:cxn>
                  <a:cxn ang="0">
                    <a:pos x="268" y="188"/>
                  </a:cxn>
                  <a:cxn ang="0">
                    <a:pos x="174" y="237"/>
                  </a:cxn>
                  <a:cxn ang="0">
                    <a:pos x="174" y="170"/>
                  </a:cxn>
                  <a:cxn ang="0">
                    <a:pos x="246" y="134"/>
                  </a:cxn>
                  <a:cxn ang="0">
                    <a:pos x="250" y="130"/>
                  </a:cxn>
                  <a:cxn ang="0">
                    <a:pos x="255" y="121"/>
                  </a:cxn>
                  <a:cxn ang="0">
                    <a:pos x="255" y="112"/>
                  </a:cxn>
                  <a:cxn ang="0">
                    <a:pos x="250" y="108"/>
                  </a:cxn>
                  <a:cxn ang="0">
                    <a:pos x="246" y="103"/>
                  </a:cxn>
                  <a:cxn ang="0">
                    <a:pos x="237" y="99"/>
                  </a:cxn>
                  <a:cxn ang="0">
                    <a:pos x="232" y="99"/>
                  </a:cxn>
                  <a:cxn ang="0">
                    <a:pos x="223" y="99"/>
                  </a:cxn>
                  <a:cxn ang="0">
                    <a:pos x="174" y="121"/>
                  </a:cxn>
                </a:cxnLst>
                <a:rect l="0" t="0" r="r" b="b"/>
                <a:pathLst>
                  <a:path w="299" h="434">
                    <a:moveTo>
                      <a:pt x="174" y="121"/>
                    </a:moveTo>
                    <a:lnTo>
                      <a:pt x="174" y="23"/>
                    </a:lnTo>
                    <a:lnTo>
                      <a:pt x="170" y="9"/>
                    </a:lnTo>
                    <a:lnTo>
                      <a:pt x="165" y="5"/>
                    </a:lnTo>
                    <a:lnTo>
                      <a:pt x="156" y="0"/>
                    </a:lnTo>
                    <a:lnTo>
                      <a:pt x="152" y="0"/>
                    </a:lnTo>
                    <a:lnTo>
                      <a:pt x="143" y="0"/>
                    </a:lnTo>
                    <a:lnTo>
                      <a:pt x="134" y="5"/>
                    </a:lnTo>
                    <a:lnTo>
                      <a:pt x="125" y="9"/>
                    </a:lnTo>
                    <a:lnTo>
                      <a:pt x="125" y="23"/>
                    </a:lnTo>
                    <a:lnTo>
                      <a:pt x="125" y="126"/>
                    </a:lnTo>
                    <a:lnTo>
                      <a:pt x="76" y="99"/>
                    </a:lnTo>
                    <a:lnTo>
                      <a:pt x="67" y="94"/>
                    </a:lnTo>
                    <a:lnTo>
                      <a:pt x="58" y="94"/>
                    </a:lnTo>
                    <a:lnTo>
                      <a:pt x="49" y="99"/>
                    </a:lnTo>
                    <a:lnTo>
                      <a:pt x="45" y="103"/>
                    </a:lnTo>
                    <a:lnTo>
                      <a:pt x="40" y="112"/>
                    </a:lnTo>
                    <a:lnTo>
                      <a:pt x="45" y="117"/>
                    </a:lnTo>
                    <a:lnTo>
                      <a:pt x="45" y="126"/>
                    </a:lnTo>
                    <a:lnTo>
                      <a:pt x="54" y="134"/>
                    </a:lnTo>
                    <a:lnTo>
                      <a:pt x="121" y="170"/>
                    </a:lnTo>
                    <a:lnTo>
                      <a:pt x="121" y="242"/>
                    </a:lnTo>
                    <a:lnTo>
                      <a:pt x="36" y="188"/>
                    </a:lnTo>
                    <a:lnTo>
                      <a:pt x="27" y="184"/>
                    </a:lnTo>
                    <a:lnTo>
                      <a:pt x="18" y="184"/>
                    </a:lnTo>
                    <a:lnTo>
                      <a:pt x="9" y="188"/>
                    </a:lnTo>
                    <a:lnTo>
                      <a:pt x="5" y="193"/>
                    </a:lnTo>
                    <a:lnTo>
                      <a:pt x="0" y="202"/>
                    </a:lnTo>
                    <a:lnTo>
                      <a:pt x="0" y="210"/>
                    </a:lnTo>
                    <a:lnTo>
                      <a:pt x="5" y="219"/>
                    </a:lnTo>
                    <a:lnTo>
                      <a:pt x="14" y="224"/>
                    </a:lnTo>
                    <a:lnTo>
                      <a:pt x="121" y="291"/>
                    </a:lnTo>
                    <a:lnTo>
                      <a:pt x="121" y="434"/>
                    </a:lnTo>
                    <a:lnTo>
                      <a:pt x="174" y="434"/>
                    </a:lnTo>
                    <a:lnTo>
                      <a:pt x="174" y="291"/>
                    </a:lnTo>
                    <a:lnTo>
                      <a:pt x="290" y="224"/>
                    </a:lnTo>
                    <a:lnTo>
                      <a:pt x="295" y="219"/>
                    </a:lnTo>
                    <a:lnTo>
                      <a:pt x="299" y="210"/>
                    </a:lnTo>
                    <a:lnTo>
                      <a:pt x="299" y="202"/>
                    </a:lnTo>
                    <a:lnTo>
                      <a:pt x="299" y="197"/>
                    </a:lnTo>
                    <a:lnTo>
                      <a:pt x="295" y="188"/>
                    </a:lnTo>
                    <a:lnTo>
                      <a:pt x="286" y="184"/>
                    </a:lnTo>
                    <a:lnTo>
                      <a:pt x="277" y="184"/>
                    </a:lnTo>
                    <a:lnTo>
                      <a:pt x="268" y="188"/>
                    </a:lnTo>
                    <a:lnTo>
                      <a:pt x="174" y="237"/>
                    </a:lnTo>
                    <a:lnTo>
                      <a:pt x="174" y="170"/>
                    </a:lnTo>
                    <a:lnTo>
                      <a:pt x="246" y="134"/>
                    </a:lnTo>
                    <a:lnTo>
                      <a:pt x="250" y="130"/>
                    </a:lnTo>
                    <a:lnTo>
                      <a:pt x="255" y="121"/>
                    </a:lnTo>
                    <a:lnTo>
                      <a:pt x="255" y="112"/>
                    </a:lnTo>
                    <a:lnTo>
                      <a:pt x="250" y="108"/>
                    </a:lnTo>
                    <a:lnTo>
                      <a:pt x="246" y="103"/>
                    </a:lnTo>
                    <a:lnTo>
                      <a:pt x="237" y="99"/>
                    </a:lnTo>
                    <a:lnTo>
                      <a:pt x="232" y="99"/>
                    </a:lnTo>
                    <a:lnTo>
                      <a:pt x="223" y="99"/>
                    </a:lnTo>
                    <a:lnTo>
                      <a:pt x="174" y="12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25" name="Freeform 27"/>
              <p:cNvSpPr/>
              <p:nvPr/>
            </p:nvSpPr>
            <p:spPr bwMode="auto">
              <a:xfrm>
                <a:off x="982" y="398"/>
                <a:ext cx="393" cy="271"/>
              </a:xfrm>
              <a:custGeom>
                <a:avLst/>
                <a:gdLst/>
                <a:ahLst/>
                <a:cxnLst>
                  <a:cxn ang="0">
                    <a:pos x="121" y="71"/>
                  </a:cxn>
                  <a:cxn ang="0">
                    <a:pos x="36" y="22"/>
                  </a:cxn>
                  <a:cxn ang="0">
                    <a:pos x="27" y="18"/>
                  </a:cxn>
                  <a:cxn ang="0">
                    <a:pos x="18" y="18"/>
                  </a:cxn>
                  <a:cxn ang="0">
                    <a:pos x="9" y="22"/>
                  </a:cxn>
                  <a:cxn ang="0">
                    <a:pos x="5" y="31"/>
                  </a:cxn>
                  <a:cxn ang="0">
                    <a:pos x="0" y="40"/>
                  </a:cxn>
                  <a:cxn ang="0">
                    <a:pos x="0" y="49"/>
                  </a:cxn>
                  <a:cxn ang="0">
                    <a:pos x="5" y="58"/>
                  </a:cxn>
                  <a:cxn ang="0">
                    <a:pos x="9" y="62"/>
                  </a:cxn>
                  <a:cxn ang="0">
                    <a:pos x="98" y="116"/>
                  </a:cxn>
                  <a:cxn ang="0">
                    <a:pos x="54" y="143"/>
                  </a:cxn>
                  <a:cxn ang="0">
                    <a:pos x="45" y="147"/>
                  </a:cxn>
                  <a:cxn ang="0">
                    <a:pos x="40" y="156"/>
                  </a:cxn>
                  <a:cxn ang="0">
                    <a:pos x="40" y="165"/>
                  </a:cxn>
                  <a:cxn ang="0">
                    <a:pos x="40" y="174"/>
                  </a:cxn>
                  <a:cxn ang="0">
                    <a:pos x="49" y="178"/>
                  </a:cxn>
                  <a:cxn ang="0">
                    <a:pos x="54" y="183"/>
                  </a:cxn>
                  <a:cxn ang="0">
                    <a:pos x="63" y="183"/>
                  </a:cxn>
                  <a:cxn ang="0">
                    <a:pos x="72" y="183"/>
                  </a:cxn>
                  <a:cxn ang="0">
                    <a:pos x="139" y="143"/>
                  </a:cxn>
                  <a:cxn ang="0">
                    <a:pos x="197" y="178"/>
                  </a:cxn>
                  <a:cxn ang="0">
                    <a:pos x="112" y="223"/>
                  </a:cxn>
                  <a:cxn ang="0">
                    <a:pos x="103" y="232"/>
                  </a:cxn>
                  <a:cxn ang="0">
                    <a:pos x="98" y="241"/>
                  </a:cxn>
                  <a:cxn ang="0">
                    <a:pos x="98" y="246"/>
                  </a:cxn>
                  <a:cxn ang="0">
                    <a:pos x="98" y="254"/>
                  </a:cxn>
                  <a:cxn ang="0">
                    <a:pos x="103" y="263"/>
                  </a:cxn>
                  <a:cxn ang="0">
                    <a:pos x="112" y="268"/>
                  </a:cxn>
                  <a:cxn ang="0">
                    <a:pos x="121" y="268"/>
                  </a:cxn>
                  <a:cxn ang="0">
                    <a:pos x="130" y="263"/>
                  </a:cxn>
                  <a:cxn ang="0">
                    <a:pos x="241" y="201"/>
                  </a:cxn>
                  <a:cxn ang="0">
                    <a:pos x="366" y="272"/>
                  </a:cxn>
                  <a:cxn ang="0">
                    <a:pos x="393" y="228"/>
                  </a:cxn>
                  <a:cxn ang="0">
                    <a:pos x="268" y="156"/>
                  </a:cxn>
                  <a:cxn ang="0">
                    <a:pos x="268" y="22"/>
                  </a:cxn>
                  <a:cxn ang="0">
                    <a:pos x="268" y="13"/>
                  </a:cxn>
                  <a:cxn ang="0">
                    <a:pos x="264" y="9"/>
                  </a:cxn>
                  <a:cxn ang="0">
                    <a:pos x="255" y="4"/>
                  </a:cxn>
                  <a:cxn ang="0">
                    <a:pos x="250" y="0"/>
                  </a:cxn>
                  <a:cxn ang="0">
                    <a:pos x="241" y="0"/>
                  </a:cxn>
                  <a:cxn ang="0">
                    <a:pos x="232" y="4"/>
                  </a:cxn>
                  <a:cxn ang="0">
                    <a:pos x="228" y="13"/>
                  </a:cxn>
                  <a:cxn ang="0">
                    <a:pos x="228" y="22"/>
                  </a:cxn>
                  <a:cxn ang="0">
                    <a:pos x="223" y="129"/>
                  </a:cxn>
                  <a:cxn ang="0">
                    <a:pos x="165" y="94"/>
                  </a:cxn>
                  <a:cxn ang="0">
                    <a:pos x="170" y="18"/>
                  </a:cxn>
                  <a:cxn ang="0">
                    <a:pos x="165" y="9"/>
                  </a:cxn>
                  <a:cxn ang="0">
                    <a:pos x="161" y="4"/>
                  </a:cxn>
                  <a:cxn ang="0">
                    <a:pos x="156" y="0"/>
                  </a:cxn>
                  <a:cxn ang="0">
                    <a:pos x="148" y="0"/>
                  </a:cxn>
                  <a:cxn ang="0">
                    <a:pos x="139" y="0"/>
                  </a:cxn>
                  <a:cxn ang="0">
                    <a:pos x="134" y="4"/>
                  </a:cxn>
                  <a:cxn ang="0">
                    <a:pos x="130" y="9"/>
                  </a:cxn>
                  <a:cxn ang="0">
                    <a:pos x="125" y="18"/>
                  </a:cxn>
                  <a:cxn ang="0">
                    <a:pos x="121" y="71"/>
                  </a:cxn>
                </a:cxnLst>
                <a:rect l="0" t="0" r="r" b="b"/>
                <a:pathLst>
                  <a:path w="393" h="272">
                    <a:moveTo>
                      <a:pt x="121" y="71"/>
                    </a:moveTo>
                    <a:lnTo>
                      <a:pt x="36" y="22"/>
                    </a:lnTo>
                    <a:lnTo>
                      <a:pt x="27" y="18"/>
                    </a:lnTo>
                    <a:lnTo>
                      <a:pt x="18" y="18"/>
                    </a:lnTo>
                    <a:lnTo>
                      <a:pt x="9" y="22"/>
                    </a:lnTo>
                    <a:lnTo>
                      <a:pt x="5" y="31"/>
                    </a:lnTo>
                    <a:lnTo>
                      <a:pt x="0" y="40"/>
                    </a:lnTo>
                    <a:lnTo>
                      <a:pt x="0" y="49"/>
                    </a:lnTo>
                    <a:lnTo>
                      <a:pt x="5" y="58"/>
                    </a:lnTo>
                    <a:lnTo>
                      <a:pt x="9" y="62"/>
                    </a:lnTo>
                    <a:lnTo>
                      <a:pt x="98" y="116"/>
                    </a:lnTo>
                    <a:lnTo>
                      <a:pt x="54" y="143"/>
                    </a:lnTo>
                    <a:lnTo>
                      <a:pt x="45" y="147"/>
                    </a:lnTo>
                    <a:lnTo>
                      <a:pt x="40" y="156"/>
                    </a:lnTo>
                    <a:lnTo>
                      <a:pt x="40" y="165"/>
                    </a:lnTo>
                    <a:lnTo>
                      <a:pt x="40" y="174"/>
                    </a:lnTo>
                    <a:lnTo>
                      <a:pt x="49" y="178"/>
                    </a:lnTo>
                    <a:lnTo>
                      <a:pt x="54" y="183"/>
                    </a:lnTo>
                    <a:lnTo>
                      <a:pt x="63" y="183"/>
                    </a:lnTo>
                    <a:lnTo>
                      <a:pt x="72" y="183"/>
                    </a:lnTo>
                    <a:lnTo>
                      <a:pt x="139" y="143"/>
                    </a:lnTo>
                    <a:lnTo>
                      <a:pt x="197" y="178"/>
                    </a:lnTo>
                    <a:lnTo>
                      <a:pt x="112" y="223"/>
                    </a:lnTo>
                    <a:lnTo>
                      <a:pt x="103" y="232"/>
                    </a:lnTo>
                    <a:lnTo>
                      <a:pt x="98" y="241"/>
                    </a:lnTo>
                    <a:lnTo>
                      <a:pt x="98" y="246"/>
                    </a:lnTo>
                    <a:lnTo>
                      <a:pt x="98" y="254"/>
                    </a:lnTo>
                    <a:lnTo>
                      <a:pt x="103" y="263"/>
                    </a:lnTo>
                    <a:lnTo>
                      <a:pt x="112" y="268"/>
                    </a:lnTo>
                    <a:lnTo>
                      <a:pt x="121" y="268"/>
                    </a:lnTo>
                    <a:lnTo>
                      <a:pt x="130" y="263"/>
                    </a:lnTo>
                    <a:lnTo>
                      <a:pt x="241" y="201"/>
                    </a:lnTo>
                    <a:lnTo>
                      <a:pt x="366" y="272"/>
                    </a:lnTo>
                    <a:lnTo>
                      <a:pt x="393" y="228"/>
                    </a:lnTo>
                    <a:lnTo>
                      <a:pt x="268" y="156"/>
                    </a:lnTo>
                    <a:lnTo>
                      <a:pt x="268" y="22"/>
                    </a:lnTo>
                    <a:lnTo>
                      <a:pt x="268" y="13"/>
                    </a:lnTo>
                    <a:lnTo>
                      <a:pt x="264" y="9"/>
                    </a:lnTo>
                    <a:lnTo>
                      <a:pt x="255" y="4"/>
                    </a:lnTo>
                    <a:lnTo>
                      <a:pt x="250" y="0"/>
                    </a:lnTo>
                    <a:lnTo>
                      <a:pt x="241" y="0"/>
                    </a:lnTo>
                    <a:lnTo>
                      <a:pt x="232" y="4"/>
                    </a:lnTo>
                    <a:lnTo>
                      <a:pt x="228" y="13"/>
                    </a:lnTo>
                    <a:lnTo>
                      <a:pt x="228" y="22"/>
                    </a:lnTo>
                    <a:lnTo>
                      <a:pt x="223" y="129"/>
                    </a:lnTo>
                    <a:lnTo>
                      <a:pt x="165" y="94"/>
                    </a:lnTo>
                    <a:lnTo>
                      <a:pt x="170" y="18"/>
                    </a:lnTo>
                    <a:lnTo>
                      <a:pt x="165" y="9"/>
                    </a:lnTo>
                    <a:lnTo>
                      <a:pt x="161" y="4"/>
                    </a:lnTo>
                    <a:lnTo>
                      <a:pt x="156" y="0"/>
                    </a:lnTo>
                    <a:lnTo>
                      <a:pt x="148" y="0"/>
                    </a:lnTo>
                    <a:lnTo>
                      <a:pt x="139" y="0"/>
                    </a:lnTo>
                    <a:lnTo>
                      <a:pt x="134" y="4"/>
                    </a:lnTo>
                    <a:lnTo>
                      <a:pt x="130" y="9"/>
                    </a:lnTo>
                    <a:lnTo>
                      <a:pt x="125" y="18"/>
                    </a:lnTo>
                    <a:lnTo>
                      <a:pt x="121" y="7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26" name="Freeform 28"/>
              <p:cNvSpPr/>
              <p:nvPr/>
            </p:nvSpPr>
            <p:spPr bwMode="auto">
              <a:xfrm>
                <a:off x="982" y="625"/>
                <a:ext cx="393" cy="277"/>
              </a:xfrm>
              <a:custGeom>
                <a:avLst/>
                <a:gdLst/>
                <a:ahLst/>
                <a:cxnLst>
                  <a:cxn ang="0">
                    <a:pos x="98" y="156"/>
                  </a:cxn>
                  <a:cxn ang="0">
                    <a:pos x="9" y="205"/>
                  </a:cxn>
                  <a:cxn ang="0">
                    <a:pos x="0" y="214"/>
                  </a:cxn>
                  <a:cxn ang="0">
                    <a:pos x="0" y="223"/>
                  </a:cxn>
                  <a:cxn ang="0">
                    <a:pos x="0" y="228"/>
                  </a:cxn>
                  <a:cxn ang="0">
                    <a:pos x="0" y="237"/>
                  </a:cxn>
                  <a:cxn ang="0">
                    <a:pos x="9" y="246"/>
                  </a:cxn>
                  <a:cxn ang="0">
                    <a:pos x="14" y="250"/>
                  </a:cxn>
                  <a:cxn ang="0">
                    <a:pos x="23" y="250"/>
                  </a:cxn>
                  <a:cxn ang="0">
                    <a:pos x="36" y="250"/>
                  </a:cxn>
                  <a:cxn ang="0">
                    <a:pos x="125" y="196"/>
                  </a:cxn>
                  <a:cxn ang="0">
                    <a:pos x="125" y="250"/>
                  </a:cxn>
                  <a:cxn ang="0">
                    <a:pos x="125" y="263"/>
                  </a:cxn>
                  <a:cxn ang="0">
                    <a:pos x="130" y="268"/>
                  </a:cxn>
                  <a:cxn ang="0">
                    <a:pos x="139" y="272"/>
                  </a:cxn>
                  <a:cxn ang="0">
                    <a:pos x="143" y="277"/>
                  </a:cxn>
                  <a:cxn ang="0">
                    <a:pos x="152" y="277"/>
                  </a:cxn>
                  <a:cxn ang="0">
                    <a:pos x="161" y="272"/>
                  </a:cxn>
                  <a:cxn ang="0">
                    <a:pos x="165" y="263"/>
                  </a:cxn>
                  <a:cxn ang="0">
                    <a:pos x="165" y="254"/>
                  </a:cxn>
                  <a:cxn ang="0">
                    <a:pos x="165" y="178"/>
                  </a:cxn>
                  <a:cxn ang="0">
                    <a:pos x="223" y="143"/>
                  </a:cxn>
                  <a:cxn ang="0">
                    <a:pos x="223" y="241"/>
                  </a:cxn>
                  <a:cxn ang="0">
                    <a:pos x="223" y="250"/>
                  </a:cxn>
                  <a:cxn ang="0">
                    <a:pos x="228" y="259"/>
                  </a:cxn>
                  <a:cxn ang="0">
                    <a:pos x="237" y="263"/>
                  </a:cxn>
                  <a:cxn ang="0">
                    <a:pos x="246" y="268"/>
                  </a:cxn>
                  <a:cxn ang="0">
                    <a:pos x="255" y="268"/>
                  </a:cxn>
                  <a:cxn ang="0">
                    <a:pos x="259" y="263"/>
                  </a:cxn>
                  <a:cxn ang="0">
                    <a:pos x="264" y="254"/>
                  </a:cxn>
                  <a:cxn ang="0">
                    <a:pos x="268" y="246"/>
                  </a:cxn>
                  <a:cxn ang="0">
                    <a:pos x="268" y="116"/>
                  </a:cxn>
                  <a:cxn ang="0">
                    <a:pos x="393" y="44"/>
                  </a:cxn>
                  <a:cxn ang="0">
                    <a:pos x="366" y="0"/>
                  </a:cxn>
                  <a:cxn ang="0">
                    <a:pos x="241" y="71"/>
                  </a:cxn>
                  <a:cxn ang="0">
                    <a:pos x="125" y="4"/>
                  </a:cxn>
                  <a:cxn ang="0">
                    <a:pos x="121" y="0"/>
                  </a:cxn>
                  <a:cxn ang="0">
                    <a:pos x="112" y="0"/>
                  </a:cxn>
                  <a:cxn ang="0">
                    <a:pos x="103" y="4"/>
                  </a:cxn>
                  <a:cxn ang="0">
                    <a:pos x="98" y="9"/>
                  </a:cxn>
                  <a:cxn ang="0">
                    <a:pos x="94" y="18"/>
                  </a:cxn>
                  <a:cxn ang="0">
                    <a:pos x="94" y="26"/>
                  </a:cxn>
                  <a:cxn ang="0">
                    <a:pos x="98" y="35"/>
                  </a:cxn>
                  <a:cxn ang="0">
                    <a:pos x="107" y="40"/>
                  </a:cxn>
                  <a:cxn ang="0">
                    <a:pos x="197" y="98"/>
                  </a:cxn>
                  <a:cxn ang="0">
                    <a:pos x="139" y="129"/>
                  </a:cxn>
                  <a:cxn ang="0">
                    <a:pos x="72" y="89"/>
                  </a:cxn>
                  <a:cxn ang="0">
                    <a:pos x="63" y="85"/>
                  </a:cxn>
                  <a:cxn ang="0">
                    <a:pos x="58" y="85"/>
                  </a:cxn>
                  <a:cxn ang="0">
                    <a:pos x="49" y="89"/>
                  </a:cxn>
                  <a:cxn ang="0">
                    <a:pos x="45" y="98"/>
                  </a:cxn>
                  <a:cxn ang="0">
                    <a:pos x="45" y="102"/>
                  </a:cxn>
                  <a:cxn ang="0">
                    <a:pos x="45" y="111"/>
                  </a:cxn>
                  <a:cxn ang="0">
                    <a:pos x="45" y="120"/>
                  </a:cxn>
                  <a:cxn ang="0">
                    <a:pos x="54" y="125"/>
                  </a:cxn>
                  <a:cxn ang="0">
                    <a:pos x="98" y="156"/>
                  </a:cxn>
                </a:cxnLst>
                <a:rect l="0" t="0" r="r" b="b"/>
                <a:pathLst>
                  <a:path w="393" h="277">
                    <a:moveTo>
                      <a:pt x="98" y="156"/>
                    </a:moveTo>
                    <a:lnTo>
                      <a:pt x="9" y="205"/>
                    </a:lnTo>
                    <a:lnTo>
                      <a:pt x="0" y="214"/>
                    </a:lnTo>
                    <a:lnTo>
                      <a:pt x="0" y="223"/>
                    </a:lnTo>
                    <a:lnTo>
                      <a:pt x="0" y="228"/>
                    </a:lnTo>
                    <a:lnTo>
                      <a:pt x="0" y="237"/>
                    </a:lnTo>
                    <a:lnTo>
                      <a:pt x="9" y="246"/>
                    </a:lnTo>
                    <a:lnTo>
                      <a:pt x="14" y="250"/>
                    </a:lnTo>
                    <a:lnTo>
                      <a:pt x="23" y="250"/>
                    </a:lnTo>
                    <a:lnTo>
                      <a:pt x="36" y="250"/>
                    </a:lnTo>
                    <a:lnTo>
                      <a:pt x="125" y="196"/>
                    </a:lnTo>
                    <a:lnTo>
                      <a:pt x="125" y="250"/>
                    </a:lnTo>
                    <a:lnTo>
                      <a:pt x="125" y="263"/>
                    </a:lnTo>
                    <a:lnTo>
                      <a:pt x="130" y="268"/>
                    </a:lnTo>
                    <a:lnTo>
                      <a:pt x="139" y="272"/>
                    </a:lnTo>
                    <a:lnTo>
                      <a:pt x="143" y="277"/>
                    </a:lnTo>
                    <a:lnTo>
                      <a:pt x="152" y="277"/>
                    </a:lnTo>
                    <a:lnTo>
                      <a:pt x="161" y="272"/>
                    </a:lnTo>
                    <a:lnTo>
                      <a:pt x="165" y="263"/>
                    </a:lnTo>
                    <a:lnTo>
                      <a:pt x="165" y="254"/>
                    </a:lnTo>
                    <a:lnTo>
                      <a:pt x="165" y="178"/>
                    </a:lnTo>
                    <a:lnTo>
                      <a:pt x="223" y="143"/>
                    </a:lnTo>
                    <a:lnTo>
                      <a:pt x="223" y="241"/>
                    </a:lnTo>
                    <a:lnTo>
                      <a:pt x="223" y="250"/>
                    </a:lnTo>
                    <a:lnTo>
                      <a:pt x="228" y="259"/>
                    </a:lnTo>
                    <a:lnTo>
                      <a:pt x="237" y="263"/>
                    </a:lnTo>
                    <a:lnTo>
                      <a:pt x="246" y="268"/>
                    </a:lnTo>
                    <a:lnTo>
                      <a:pt x="255" y="268"/>
                    </a:lnTo>
                    <a:lnTo>
                      <a:pt x="259" y="263"/>
                    </a:lnTo>
                    <a:lnTo>
                      <a:pt x="264" y="254"/>
                    </a:lnTo>
                    <a:lnTo>
                      <a:pt x="268" y="246"/>
                    </a:lnTo>
                    <a:lnTo>
                      <a:pt x="268" y="116"/>
                    </a:lnTo>
                    <a:lnTo>
                      <a:pt x="393" y="44"/>
                    </a:lnTo>
                    <a:lnTo>
                      <a:pt x="366" y="0"/>
                    </a:lnTo>
                    <a:lnTo>
                      <a:pt x="241" y="71"/>
                    </a:lnTo>
                    <a:lnTo>
                      <a:pt x="125" y="4"/>
                    </a:lnTo>
                    <a:lnTo>
                      <a:pt x="121" y="0"/>
                    </a:lnTo>
                    <a:lnTo>
                      <a:pt x="112" y="0"/>
                    </a:lnTo>
                    <a:lnTo>
                      <a:pt x="103" y="4"/>
                    </a:lnTo>
                    <a:lnTo>
                      <a:pt x="98" y="9"/>
                    </a:lnTo>
                    <a:lnTo>
                      <a:pt x="94" y="18"/>
                    </a:lnTo>
                    <a:lnTo>
                      <a:pt x="94" y="26"/>
                    </a:lnTo>
                    <a:lnTo>
                      <a:pt x="98" y="35"/>
                    </a:lnTo>
                    <a:lnTo>
                      <a:pt x="107" y="40"/>
                    </a:lnTo>
                    <a:lnTo>
                      <a:pt x="197" y="98"/>
                    </a:lnTo>
                    <a:lnTo>
                      <a:pt x="139" y="129"/>
                    </a:lnTo>
                    <a:lnTo>
                      <a:pt x="72" y="89"/>
                    </a:lnTo>
                    <a:lnTo>
                      <a:pt x="63" y="85"/>
                    </a:lnTo>
                    <a:lnTo>
                      <a:pt x="58" y="85"/>
                    </a:lnTo>
                    <a:lnTo>
                      <a:pt x="49" y="89"/>
                    </a:lnTo>
                    <a:lnTo>
                      <a:pt x="45" y="98"/>
                    </a:lnTo>
                    <a:lnTo>
                      <a:pt x="45" y="102"/>
                    </a:lnTo>
                    <a:lnTo>
                      <a:pt x="45" y="111"/>
                    </a:lnTo>
                    <a:lnTo>
                      <a:pt x="45" y="120"/>
                    </a:lnTo>
                    <a:lnTo>
                      <a:pt x="54" y="125"/>
                    </a:lnTo>
                    <a:lnTo>
                      <a:pt x="98" y="156"/>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27" name="Freeform 29"/>
              <p:cNvSpPr/>
              <p:nvPr/>
            </p:nvSpPr>
            <p:spPr bwMode="auto">
              <a:xfrm>
                <a:off x="1209" y="649"/>
                <a:ext cx="298" cy="437"/>
              </a:xfrm>
              <a:custGeom>
                <a:avLst/>
                <a:gdLst/>
                <a:ahLst/>
                <a:cxnLst>
                  <a:cxn ang="0">
                    <a:pos x="125" y="313"/>
                  </a:cxn>
                  <a:cxn ang="0">
                    <a:pos x="125" y="411"/>
                  </a:cxn>
                  <a:cxn ang="0">
                    <a:pos x="129" y="425"/>
                  </a:cxn>
                  <a:cxn ang="0">
                    <a:pos x="134" y="429"/>
                  </a:cxn>
                  <a:cxn ang="0">
                    <a:pos x="143" y="434"/>
                  </a:cxn>
                  <a:cxn ang="0">
                    <a:pos x="147" y="438"/>
                  </a:cxn>
                  <a:cxn ang="0">
                    <a:pos x="156" y="434"/>
                  </a:cxn>
                  <a:cxn ang="0">
                    <a:pos x="165" y="429"/>
                  </a:cxn>
                  <a:cxn ang="0">
                    <a:pos x="174" y="425"/>
                  </a:cxn>
                  <a:cxn ang="0">
                    <a:pos x="174" y="411"/>
                  </a:cxn>
                  <a:cxn ang="0">
                    <a:pos x="174" y="308"/>
                  </a:cxn>
                  <a:cxn ang="0">
                    <a:pos x="223" y="335"/>
                  </a:cxn>
                  <a:cxn ang="0">
                    <a:pos x="232" y="340"/>
                  </a:cxn>
                  <a:cxn ang="0">
                    <a:pos x="241" y="340"/>
                  </a:cxn>
                  <a:cxn ang="0">
                    <a:pos x="250" y="335"/>
                  </a:cxn>
                  <a:cxn ang="0">
                    <a:pos x="254" y="331"/>
                  </a:cxn>
                  <a:cxn ang="0">
                    <a:pos x="254" y="322"/>
                  </a:cxn>
                  <a:cxn ang="0">
                    <a:pos x="254" y="317"/>
                  </a:cxn>
                  <a:cxn ang="0">
                    <a:pos x="254" y="308"/>
                  </a:cxn>
                  <a:cxn ang="0">
                    <a:pos x="245" y="300"/>
                  </a:cxn>
                  <a:cxn ang="0">
                    <a:pos x="178" y="264"/>
                  </a:cxn>
                  <a:cxn ang="0">
                    <a:pos x="178" y="192"/>
                  </a:cxn>
                  <a:cxn ang="0">
                    <a:pos x="263" y="246"/>
                  </a:cxn>
                  <a:cxn ang="0">
                    <a:pos x="272" y="250"/>
                  </a:cxn>
                  <a:cxn ang="0">
                    <a:pos x="281" y="250"/>
                  </a:cxn>
                  <a:cxn ang="0">
                    <a:pos x="290" y="246"/>
                  </a:cxn>
                  <a:cxn ang="0">
                    <a:pos x="294" y="241"/>
                  </a:cxn>
                  <a:cxn ang="0">
                    <a:pos x="299" y="232"/>
                  </a:cxn>
                  <a:cxn ang="0">
                    <a:pos x="299" y="224"/>
                  </a:cxn>
                  <a:cxn ang="0">
                    <a:pos x="294" y="215"/>
                  </a:cxn>
                  <a:cxn ang="0">
                    <a:pos x="285" y="210"/>
                  </a:cxn>
                  <a:cxn ang="0">
                    <a:pos x="178" y="143"/>
                  </a:cxn>
                  <a:cxn ang="0">
                    <a:pos x="178" y="0"/>
                  </a:cxn>
                  <a:cxn ang="0">
                    <a:pos x="125" y="0"/>
                  </a:cxn>
                  <a:cxn ang="0">
                    <a:pos x="125" y="143"/>
                  </a:cxn>
                  <a:cxn ang="0">
                    <a:pos x="9" y="210"/>
                  </a:cxn>
                  <a:cxn ang="0">
                    <a:pos x="4" y="215"/>
                  </a:cxn>
                  <a:cxn ang="0">
                    <a:pos x="0" y="224"/>
                  </a:cxn>
                  <a:cxn ang="0">
                    <a:pos x="0" y="232"/>
                  </a:cxn>
                  <a:cxn ang="0">
                    <a:pos x="0" y="237"/>
                  </a:cxn>
                  <a:cxn ang="0">
                    <a:pos x="4" y="246"/>
                  </a:cxn>
                  <a:cxn ang="0">
                    <a:pos x="13" y="250"/>
                  </a:cxn>
                  <a:cxn ang="0">
                    <a:pos x="22" y="250"/>
                  </a:cxn>
                  <a:cxn ang="0">
                    <a:pos x="31" y="246"/>
                  </a:cxn>
                  <a:cxn ang="0">
                    <a:pos x="125" y="197"/>
                  </a:cxn>
                  <a:cxn ang="0">
                    <a:pos x="125" y="264"/>
                  </a:cxn>
                  <a:cxn ang="0">
                    <a:pos x="53" y="300"/>
                  </a:cxn>
                  <a:cxn ang="0">
                    <a:pos x="49" y="304"/>
                  </a:cxn>
                  <a:cxn ang="0">
                    <a:pos x="44" y="313"/>
                  </a:cxn>
                  <a:cxn ang="0">
                    <a:pos x="44" y="322"/>
                  </a:cxn>
                  <a:cxn ang="0">
                    <a:pos x="49" y="326"/>
                  </a:cxn>
                  <a:cxn ang="0">
                    <a:pos x="53" y="331"/>
                  </a:cxn>
                  <a:cxn ang="0">
                    <a:pos x="62" y="335"/>
                  </a:cxn>
                  <a:cxn ang="0">
                    <a:pos x="67" y="335"/>
                  </a:cxn>
                  <a:cxn ang="0">
                    <a:pos x="76" y="335"/>
                  </a:cxn>
                  <a:cxn ang="0">
                    <a:pos x="125" y="313"/>
                  </a:cxn>
                </a:cxnLst>
                <a:rect l="0" t="0" r="r" b="b"/>
                <a:pathLst>
                  <a:path w="299" h="438">
                    <a:moveTo>
                      <a:pt x="125" y="313"/>
                    </a:moveTo>
                    <a:lnTo>
                      <a:pt x="125" y="411"/>
                    </a:lnTo>
                    <a:lnTo>
                      <a:pt x="129" y="425"/>
                    </a:lnTo>
                    <a:lnTo>
                      <a:pt x="134" y="429"/>
                    </a:lnTo>
                    <a:lnTo>
                      <a:pt x="143" y="434"/>
                    </a:lnTo>
                    <a:lnTo>
                      <a:pt x="147" y="438"/>
                    </a:lnTo>
                    <a:lnTo>
                      <a:pt x="156" y="434"/>
                    </a:lnTo>
                    <a:lnTo>
                      <a:pt x="165" y="429"/>
                    </a:lnTo>
                    <a:lnTo>
                      <a:pt x="174" y="425"/>
                    </a:lnTo>
                    <a:lnTo>
                      <a:pt x="174" y="411"/>
                    </a:lnTo>
                    <a:lnTo>
                      <a:pt x="174" y="308"/>
                    </a:lnTo>
                    <a:lnTo>
                      <a:pt x="223" y="335"/>
                    </a:lnTo>
                    <a:lnTo>
                      <a:pt x="232" y="340"/>
                    </a:lnTo>
                    <a:lnTo>
                      <a:pt x="241" y="340"/>
                    </a:lnTo>
                    <a:lnTo>
                      <a:pt x="250" y="335"/>
                    </a:lnTo>
                    <a:lnTo>
                      <a:pt x="254" y="331"/>
                    </a:lnTo>
                    <a:lnTo>
                      <a:pt x="254" y="322"/>
                    </a:lnTo>
                    <a:lnTo>
                      <a:pt x="254" y="317"/>
                    </a:lnTo>
                    <a:lnTo>
                      <a:pt x="254" y="308"/>
                    </a:lnTo>
                    <a:lnTo>
                      <a:pt x="245" y="300"/>
                    </a:lnTo>
                    <a:lnTo>
                      <a:pt x="178" y="264"/>
                    </a:lnTo>
                    <a:lnTo>
                      <a:pt x="178" y="192"/>
                    </a:lnTo>
                    <a:lnTo>
                      <a:pt x="263" y="246"/>
                    </a:lnTo>
                    <a:lnTo>
                      <a:pt x="272" y="250"/>
                    </a:lnTo>
                    <a:lnTo>
                      <a:pt x="281" y="250"/>
                    </a:lnTo>
                    <a:lnTo>
                      <a:pt x="290" y="246"/>
                    </a:lnTo>
                    <a:lnTo>
                      <a:pt x="294" y="241"/>
                    </a:lnTo>
                    <a:lnTo>
                      <a:pt x="299" y="232"/>
                    </a:lnTo>
                    <a:lnTo>
                      <a:pt x="299" y="224"/>
                    </a:lnTo>
                    <a:lnTo>
                      <a:pt x="294" y="215"/>
                    </a:lnTo>
                    <a:lnTo>
                      <a:pt x="285" y="210"/>
                    </a:lnTo>
                    <a:lnTo>
                      <a:pt x="178" y="143"/>
                    </a:lnTo>
                    <a:lnTo>
                      <a:pt x="178" y="0"/>
                    </a:lnTo>
                    <a:lnTo>
                      <a:pt x="125" y="0"/>
                    </a:lnTo>
                    <a:lnTo>
                      <a:pt x="125" y="143"/>
                    </a:lnTo>
                    <a:lnTo>
                      <a:pt x="9" y="210"/>
                    </a:lnTo>
                    <a:lnTo>
                      <a:pt x="4" y="215"/>
                    </a:lnTo>
                    <a:lnTo>
                      <a:pt x="0" y="224"/>
                    </a:lnTo>
                    <a:lnTo>
                      <a:pt x="0" y="232"/>
                    </a:lnTo>
                    <a:lnTo>
                      <a:pt x="0" y="237"/>
                    </a:lnTo>
                    <a:lnTo>
                      <a:pt x="4" y="246"/>
                    </a:lnTo>
                    <a:lnTo>
                      <a:pt x="13" y="250"/>
                    </a:lnTo>
                    <a:lnTo>
                      <a:pt x="22" y="250"/>
                    </a:lnTo>
                    <a:lnTo>
                      <a:pt x="31" y="246"/>
                    </a:lnTo>
                    <a:lnTo>
                      <a:pt x="125" y="197"/>
                    </a:lnTo>
                    <a:lnTo>
                      <a:pt x="125" y="264"/>
                    </a:lnTo>
                    <a:lnTo>
                      <a:pt x="53" y="300"/>
                    </a:lnTo>
                    <a:lnTo>
                      <a:pt x="49" y="304"/>
                    </a:lnTo>
                    <a:lnTo>
                      <a:pt x="44" y="313"/>
                    </a:lnTo>
                    <a:lnTo>
                      <a:pt x="44" y="322"/>
                    </a:lnTo>
                    <a:lnTo>
                      <a:pt x="49" y="326"/>
                    </a:lnTo>
                    <a:lnTo>
                      <a:pt x="53" y="331"/>
                    </a:lnTo>
                    <a:lnTo>
                      <a:pt x="62" y="335"/>
                    </a:lnTo>
                    <a:lnTo>
                      <a:pt x="67" y="335"/>
                    </a:lnTo>
                    <a:lnTo>
                      <a:pt x="76" y="335"/>
                    </a:lnTo>
                    <a:lnTo>
                      <a:pt x="125" y="313"/>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28" name="Freeform 30"/>
              <p:cNvSpPr/>
              <p:nvPr/>
            </p:nvSpPr>
            <p:spPr bwMode="auto">
              <a:xfrm>
                <a:off x="1347" y="625"/>
                <a:ext cx="393" cy="271"/>
              </a:xfrm>
              <a:custGeom>
                <a:avLst/>
                <a:gdLst/>
                <a:ahLst/>
                <a:cxnLst>
                  <a:cxn ang="0">
                    <a:pos x="272" y="201"/>
                  </a:cxn>
                  <a:cxn ang="0">
                    <a:pos x="357" y="250"/>
                  </a:cxn>
                  <a:cxn ang="0">
                    <a:pos x="366" y="254"/>
                  </a:cxn>
                  <a:cxn ang="0">
                    <a:pos x="375" y="254"/>
                  </a:cxn>
                  <a:cxn ang="0">
                    <a:pos x="384" y="250"/>
                  </a:cxn>
                  <a:cxn ang="0">
                    <a:pos x="388" y="241"/>
                  </a:cxn>
                  <a:cxn ang="0">
                    <a:pos x="393" y="232"/>
                  </a:cxn>
                  <a:cxn ang="0">
                    <a:pos x="393" y="223"/>
                  </a:cxn>
                  <a:cxn ang="0">
                    <a:pos x="388" y="214"/>
                  </a:cxn>
                  <a:cxn ang="0">
                    <a:pos x="384" y="210"/>
                  </a:cxn>
                  <a:cxn ang="0">
                    <a:pos x="295" y="156"/>
                  </a:cxn>
                  <a:cxn ang="0">
                    <a:pos x="339" y="129"/>
                  </a:cxn>
                  <a:cxn ang="0">
                    <a:pos x="348" y="125"/>
                  </a:cxn>
                  <a:cxn ang="0">
                    <a:pos x="353" y="116"/>
                  </a:cxn>
                  <a:cxn ang="0">
                    <a:pos x="353" y="107"/>
                  </a:cxn>
                  <a:cxn ang="0">
                    <a:pos x="353" y="98"/>
                  </a:cxn>
                  <a:cxn ang="0">
                    <a:pos x="344" y="94"/>
                  </a:cxn>
                  <a:cxn ang="0">
                    <a:pos x="339" y="89"/>
                  </a:cxn>
                  <a:cxn ang="0">
                    <a:pos x="330" y="89"/>
                  </a:cxn>
                  <a:cxn ang="0">
                    <a:pos x="321" y="89"/>
                  </a:cxn>
                  <a:cxn ang="0">
                    <a:pos x="254" y="129"/>
                  </a:cxn>
                  <a:cxn ang="0">
                    <a:pos x="196" y="94"/>
                  </a:cxn>
                  <a:cxn ang="0">
                    <a:pos x="281" y="49"/>
                  </a:cxn>
                  <a:cxn ang="0">
                    <a:pos x="290" y="40"/>
                  </a:cxn>
                  <a:cxn ang="0">
                    <a:pos x="295" y="31"/>
                  </a:cxn>
                  <a:cxn ang="0">
                    <a:pos x="295" y="26"/>
                  </a:cxn>
                  <a:cxn ang="0">
                    <a:pos x="295" y="18"/>
                  </a:cxn>
                  <a:cxn ang="0">
                    <a:pos x="290" y="9"/>
                  </a:cxn>
                  <a:cxn ang="0">
                    <a:pos x="281" y="4"/>
                  </a:cxn>
                  <a:cxn ang="0">
                    <a:pos x="272" y="4"/>
                  </a:cxn>
                  <a:cxn ang="0">
                    <a:pos x="263" y="9"/>
                  </a:cxn>
                  <a:cxn ang="0">
                    <a:pos x="152" y="71"/>
                  </a:cxn>
                  <a:cxn ang="0">
                    <a:pos x="27" y="0"/>
                  </a:cxn>
                  <a:cxn ang="0">
                    <a:pos x="0" y="44"/>
                  </a:cxn>
                  <a:cxn ang="0">
                    <a:pos x="125" y="116"/>
                  </a:cxn>
                  <a:cxn ang="0">
                    <a:pos x="125" y="250"/>
                  </a:cxn>
                  <a:cxn ang="0">
                    <a:pos x="125" y="259"/>
                  </a:cxn>
                  <a:cxn ang="0">
                    <a:pos x="129" y="263"/>
                  </a:cxn>
                  <a:cxn ang="0">
                    <a:pos x="138" y="268"/>
                  </a:cxn>
                  <a:cxn ang="0">
                    <a:pos x="143" y="272"/>
                  </a:cxn>
                  <a:cxn ang="0">
                    <a:pos x="152" y="272"/>
                  </a:cxn>
                  <a:cxn ang="0">
                    <a:pos x="161" y="268"/>
                  </a:cxn>
                  <a:cxn ang="0">
                    <a:pos x="165" y="259"/>
                  </a:cxn>
                  <a:cxn ang="0">
                    <a:pos x="165" y="250"/>
                  </a:cxn>
                  <a:cxn ang="0">
                    <a:pos x="170" y="143"/>
                  </a:cxn>
                  <a:cxn ang="0">
                    <a:pos x="228" y="178"/>
                  </a:cxn>
                  <a:cxn ang="0">
                    <a:pos x="223" y="254"/>
                  </a:cxn>
                  <a:cxn ang="0">
                    <a:pos x="228" y="263"/>
                  </a:cxn>
                  <a:cxn ang="0">
                    <a:pos x="232" y="268"/>
                  </a:cxn>
                  <a:cxn ang="0">
                    <a:pos x="237" y="272"/>
                  </a:cxn>
                  <a:cxn ang="0">
                    <a:pos x="245" y="272"/>
                  </a:cxn>
                  <a:cxn ang="0">
                    <a:pos x="254" y="272"/>
                  </a:cxn>
                  <a:cxn ang="0">
                    <a:pos x="259" y="268"/>
                  </a:cxn>
                  <a:cxn ang="0">
                    <a:pos x="263" y="263"/>
                  </a:cxn>
                  <a:cxn ang="0">
                    <a:pos x="268" y="254"/>
                  </a:cxn>
                  <a:cxn ang="0">
                    <a:pos x="272" y="201"/>
                  </a:cxn>
                </a:cxnLst>
                <a:rect l="0" t="0" r="r" b="b"/>
                <a:pathLst>
                  <a:path w="393" h="272">
                    <a:moveTo>
                      <a:pt x="272" y="201"/>
                    </a:moveTo>
                    <a:lnTo>
                      <a:pt x="357" y="250"/>
                    </a:lnTo>
                    <a:lnTo>
                      <a:pt x="366" y="254"/>
                    </a:lnTo>
                    <a:lnTo>
                      <a:pt x="375" y="254"/>
                    </a:lnTo>
                    <a:lnTo>
                      <a:pt x="384" y="250"/>
                    </a:lnTo>
                    <a:lnTo>
                      <a:pt x="388" y="241"/>
                    </a:lnTo>
                    <a:lnTo>
                      <a:pt x="393" y="232"/>
                    </a:lnTo>
                    <a:lnTo>
                      <a:pt x="393" y="223"/>
                    </a:lnTo>
                    <a:lnTo>
                      <a:pt x="388" y="214"/>
                    </a:lnTo>
                    <a:lnTo>
                      <a:pt x="384" y="210"/>
                    </a:lnTo>
                    <a:lnTo>
                      <a:pt x="295" y="156"/>
                    </a:lnTo>
                    <a:lnTo>
                      <a:pt x="339" y="129"/>
                    </a:lnTo>
                    <a:lnTo>
                      <a:pt x="348" y="125"/>
                    </a:lnTo>
                    <a:lnTo>
                      <a:pt x="353" y="116"/>
                    </a:lnTo>
                    <a:lnTo>
                      <a:pt x="353" y="107"/>
                    </a:lnTo>
                    <a:lnTo>
                      <a:pt x="353" y="98"/>
                    </a:lnTo>
                    <a:lnTo>
                      <a:pt x="344" y="94"/>
                    </a:lnTo>
                    <a:lnTo>
                      <a:pt x="339" y="89"/>
                    </a:lnTo>
                    <a:lnTo>
                      <a:pt x="330" y="89"/>
                    </a:lnTo>
                    <a:lnTo>
                      <a:pt x="321" y="89"/>
                    </a:lnTo>
                    <a:lnTo>
                      <a:pt x="254" y="129"/>
                    </a:lnTo>
                    <a:lnTo>
                      <a:pt x="196" y="94"/>
                    </a:lnTo>
                    <a:lnTo>
                      <a:pt x="281" y="49"/>
                    </a:lnTo>
                    <a:lnTo>
                      <a:pt x="290" y="40"/>
                    </a:lnTo>
                    <a:lnTo>
                      <a:pt x="295" y="31"/>
                    </a:lnTo>
                    <a:lnTo>
                      <a:pt x="295" y="26"/>
                    </a:lnTo>
                    <a:lnTo>
                      <a:pt x="295" y="18"/>
                    </a:lnTo>
                    <a:lnTo>
                      <a:pt x="290" y="9"/>
                    </a:lnTo>
                    <a:lnTo>
                      <a:pt x="281" y="4"/>
                    </a:lnTo>
                    <a:lnTo>
                      <a:pt x="272" y="4"/>
                    </a:lnTo>
                    <a:lnTo>
                      <a:pt x="263" y="9"/>
                    </a:lnTo>
                    <a:lnTo>
                      <a:pt x="152" y="71"/>
                    </a:lnTo>
                    <a:lnTo>
                      <a:pt x="27" y="0"/>
                    </a:lnTo>
                    <a:lnTo>
                      <a:pt x="0" y="44"/>
                    </a:lnTo>
                    <a:lnTo>
                      <a:pt x="125" y="116"/>
                    </a:lnTo>
                    <a:lnTo>
                      <a:pt x="125" y="250"/>
                    </a:lnTo>
                    <a:lnTo>
                      <a:pt x="125" y="259"/>
                    </a:lnTo>
                    <a:lnTo>
                      <a:pt x="129" y="263"/>
                    </a:lnTo>
                    <a:lnTo>
                      <a:pt x="138" y="268"/>
                    </a:lnTo>
                    <a:lnTo>
                      <a:pt x="143" y="272"/>
                    </a:lnTo>
                    <a:lnTo>
                      <a:pt x="152" y="272"/>
                    </a:lnTo>
                    <a:lnTo>
                      <a:pt x="161" y="268"/>
                    </a:lnTo>
                    <a:lnTo>
                      <a:pt x="165" y="259"/>
                    </a:lnTo>
                    <a:lnTo>
                      <a:pt x="165" y="250"/>
                    </a:lnTo>
                    <a:lnTo>
                      <a:pt x="170" y="143"/>
                    </a:lnTo>
                    <a:lnTo>
                      <a:pt x="228" y="178"/>
                    </a:lnTo>
                    <a:lnTo>
                      <a:pt x="223" y="254"/>
                    </a:lnTo>
                    <a:lnTo>
                      <a:pt x="228" y="263"/>
                    </a:lnTo>
                    <a:lnTo>
                      <a:pt x="232" y="268"/>
                    </a:lnTo>
                    <a:lnTo>
                      <a:pt x="237" y="272"/>
                    </a:lnTo>
                    <a:lnTo>
                      <a:pt x="245" y="272"/>
                    </a:lnTo>
                    <a:lnTo>
                      <a:pt x="254" y="272"/>
                    </a:lnTo>
                    <a:lnTo>
                      <a:pt x="259" y="268"/>
                    </a:lnTo>
                    <a:lnTo>
                      <a:pt x="263" y="263"/>
                    </a:lnTo>
                    <a:lnTo>
                      <a:pt x="268" y="254"/>
                    </a:lnTo>
                    <a:lnTo>
                      <a:pt x="272" y="20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29" name="Freeform 31"/>
              <p:cNvSpPr/>
              <p:nvPr/>
            </p:nvSpPr>
            <p:spPr bwMode="auto">
              <a:xfrm>
                <a:off x="1347" y="392"/>
                <a:ext cx="393" cy="277"/>
              </a:xfrm>
              <a:custGeom>
                <a:avLst/>
                <a:gdLst/>
                <a:ahLst/>
                <a:cxnLst>
                  <a:cxn ang="0">
                    <a:pos x="295" y="121"/>
                  </a:cxn>
                  <a:cxn ang="0">
                    <a:pos x="384" y="72"/>
                  </a:cxn>
                  <a:cxn ang="0">
                    <a:pos x="393" y="63"/>
                  </a:cxn>
                  <a:cxn ang="0">
                    <a:pos x="393" y="54"/>
                  </a:cxn>
                  <a:cxn ang="0">
                    <a:pos x="393" y="49"/>
                  </a:cxn>
                  <a:cxn ang="0">
                    <a:pos x="393" y="40"/>
                  </a:cxn>
                  <a:cxn ang="0">
                    <a:pos x="384" y="31"/>
                  </a:cxn>
                  <a:cxn ang="0">
                    <a:pos x="379" y="27"/>
                  </a:cxn>
                  <a:cxn ang="0">
                    <a:pos x="370" y="27"/>
                  </a:cxn>
                  <a:cxn ang="0">
                    <a:pos x="357" y="27"/>
                  </a:cxn>
                  <a:cxn ang="0">
                    <a:pos x="268" y="81"/>
                  </a:cxn>
                  <a:cxn ang="0">
                    <a:pos x="268" y="27"/>
                  </a:cxn>
                  <a:cxn ang="0">
                    <a:pos x="268" y="14"/>
                  </a:cxn>
                  <a:cxn ang="0">
                    <a:pos x="263" y="9"/>
                  </a:cxn>
                  <a:cxn ang="0">
                    <a:pos x="254" y="5"/>
                  </a:cxn>
                  <a:cxn ang="0">
                    <a:pos x="250" y="0"/>
                  </a:cxn>
                  <a:cxn ang="0">
                    <a:pos x="241" y="5"/>
                  </a:cxn>
                  <a:cxn ang="0">
                    <a:pos x="232" y="5"/>
                  </a:cxn>
                  <a:cxn ang="0">
                    <a:pos x="228" y="14"/>
                  </a:cxn>
                  <a:cxn ang="0">
                    <a:pos x="228" y="23"/>
                  </a:cxn>
                  <a:cxn ang="0">
                    <a:pos x="228" y="99"/>
                  </a:cxn>
                  <a:cxn ang="0">
                    <a:pos x="170" y="134"/>
                  </a:cxn>
                  <a:cxn ang="0">
                    <a:pos x="170" y="36"/>
                  </a:cxn>
                  <a:cxn ang="0">
                    <a:pos x="170" y="27"/>
                  </a:cxn>
                  <a:cxn ang="0">
                    <a:pos x="165" y="18"/>
                  </a:cxn>
                  <a:cxn ang="0">
                    <a:pos x="156" y="14"/>
                  </a:cxn>
                  <a:cxn ang="0">
                    <a:pos x="147" y="9"/>
                  </a:cxn>
                  <a:cxn ang="0">
                    <a:pos x="138" y="9"/>
                  </a:cxn>
                  <a:cxn ang="0">
                    <a:pos x="134" y="14"/>
                  </a:cxn>
                  <a:cxn ang="0">
                    <a:pos x="129" y="23"/>
                  </a:cxn>
                  <a:cxn ang="0">
                    <a:pos x="125" y="31"/>
                  </a:cxn>
                  <a:cxn ang="0">
                    <a:pos x="125" y="161"/>
                  </a:cxn>
                  <a:cxn ang="0">
                    <a:pos x="0" y="233"/>
                  </a:cxn>
                  <a:cxn ang="0">
                    <a:pos x="27" y="277"/>
                  </a:cxn>
                  <a:cxn ang="0">
                    <a:pos x="152" y="206"/>
                  </a:cxn>
                  <a:cxn ang="0">
                    <a:pos x="268" y="273"/>
                  </a:cxn>
                  <a:cxn ang="0">
                    <a:pos x="272" y="277"/>
                  </a:cxn>
                  <a:cxn ang="0">
                    <a:pos x="281" y="277"/>
                  </a:cxn>
                  <a:cxn ang="0">
                    <a:pos x="290" y="273"/>
                  </a:cxn>
                  <a:cxn ang="0">
                    <a:pos x="295" y="268"/>
                  </a:cxn>
                  <a:cxn ang="0">
                    <a:pos x="299" y="259"/>
                  </a:cxn>
                  <a:cxn ang="0">
                    <a:pos x="299" y="251"/>
                  </a:cxn>
                  <a:cxn ang="0">
                    <a:pos x="295" y="242"/>
                  </a:cxn>
                  <a:cxn ang="0">
                    <a:pos x="286" y="237"/>
                  </a:cxn>
                  <a:cxn ang="0">
                    <a:pos x="196" y="179"/>
                  </a:cxn>
                  <a:cxn ang="0">
                    <a:pos x="254" y="148"/>
                  </a:cxn>
                  <a:cxn ang="0">
                    <a:pos x="321" y="188"/>
                  </a:cxn>
                  <a:cxn ang="0">
                    <a:pos x="330" y="192"/>
                  </a:cxn>
                  <a:cxn ang="0">
                    <a:pos x="335" y="192"/>
                  </a:cxn>
                  <a:cxn ang="0">
                    <a:pos x="344" y="188"/>
                  </a:cxn>
                  <a:cxn ang="0">
                    <a:pos x="348" y="179"/>
                  </a:cxn>
                  <a:cxn ang="0">
                    <a:pos x="348" y="175"/>
                  </a:cxn>
                  <a:cxn ang="0">
                    <a:pos x="348" y="166"/>
                  </a:cxn>
                  <a:cxn ang="0">
                    <a:pos x="348" y="157"/>
                  </a:cxn>
                  <a:cxn ang="0">
                    <a:pos x="339" y="152"/>
                  </a:cxn>
                  <a:cxn ang="0">
                    <a:pos x="295" y="121"/>
                  </a:cxn>
                </a:cxnLst>
                <a:rect l="0" t="0" r="r" b="b"/>
                <a:pathLst>
                  <a:path w="393" h="277">
                    <a:moveTo>
                      <a:pt x="295" y="121"/>
                    </a:moveTo>
                    <a:lnTo>
                      <a:pt x="384" y="72"/>
                    </a:lnTo>
                    <a:lnTo>
                      <a:pt x="393" y="63"/>
                    </a:lnTo>
                    <a:lnTo>
                      <a:pt x="393" y="54"/>
                    </a:lnTo>
                    <a:lnTo>
                      <a:pt x="393" y="49"/>
                    </a:lnTo>
                    <a:lnTo>
                      <a:pt x="393" y="40"/>
                    </a:lnTo>
                    <a:lnTo>
                      <a:pt x="384" y="31"/>
                    </a:lnTo>
                    <a:lnTo>
                      <a:pt x="379" y="27"/>
                    </a:lnTo>
                    <a:lnTo>
                      <a:pt x="370" y="27"/>
                    </a:lnTo>
                    <a:lnTo>
                      <a:pt x="357" y="27"/>
                    </a:lnTo>
                    <a:lnTo>
                      <a:pt x="268" y="81"/>
                    </a:lnTo>
                    <a:lnTo>
                      <a:pt x="268" y="27"/>
                    </a:lnTo>
                    <a:lnTo>
                      <a:pt x="268" y="14"/>
                    </a:lnTo>
                    <a:lnTo>
                      <a:pt x="263" y="9"/>
                    </a:lnTo>
                    <a:lnTo>
                      <a:pt x="254" y="5"/>
                    </a:lnTo>
                    <a:lnTo>
                      <a:pt x="250" y="0"/>
                    </a:lnTo>
                    <a:lnTo>
                      <a:pt x="241" y="5"/>
                    </a:lnTo>
                    <a:lnTo>
                      <a:pt x="232" y="5"/>
                    </a:lnTo>
                    <a:lnTo>
                      <a:pt x="228" y="14"/>
                    </a:lnTo>
                    <a:lnTo>
                      <a:pt x="228" y="23"/>
                    </a:lnTo>
                    <a:lnTo>
                      <a:pt x="228" y="99"/>
                    </a:lnTo>
                    <a:lnTo>
                      <a:pt x="170" y="134"/>
                    </a:lnTo>
                    <a:lnTo>
                      <a:pt x="170" y="36"/>
                    </a:lnTo>
                    <a:lnTo>
                      <a:pt x="170" y="27"/>
                    </a:lnTo>
                    <a:lnTo>
                      <a:pt x="165" y="18"/>
                    </a:lnTo>
                    <a:lnTo>
                      <a:pt x="156" y="14"/>
                    </a:lnTo>
                    <a:lnTo>
                      <a:pt x="147" y="9"/>
                    </a:lnTo>
                    <a:lnTo>
                      <a:pt x="138" y="9"/>
                    </a:lnTo>
                    <a:lnTo>
                      <a:pt x="134" y="14"/>
                    </a:lnTo>
                    <a:lnTo>
                      <a:pt x="129" y="23"/>
                    </a:lnTo>
                    <a:lnTo>
                      <a:pt x="125" y="31"/>
                    </a:lnTo>
                    <a:lnTo>
                      <a:pt x="125" y="161"/>
                    </a:lnTo>
                    <a:lnTo>
                      <a:pt x="0" y="233"/>
                    </a:lnTo>
                    <a:lnTo>
                      <a:pt x="27" y="277"/>
                    </a:lnTo>
                    <a:lnTo>
                      <a:pt x="152" y="206"/>
                    </a:lnTo>
                    <a:lnTo>
                      <a:pt x="268" y="273"/>
                    </a:lnTo>
                    <a:lnTo>
                      <a:pt x="272" y="277"/>
                    </a:lnTo>
                    <a:lnTo>
                      <a:pt x="281" y="277"/>
                    </a:lnTo>
                    <a:lnTo>
                      <a:pt x="290" y="273"/>
                    </a:lnTo>
                    <a:lnTo>
                      <a:pt x="295" y="268"/>
                    </a:lnTo>
                    <a:lnTo>
                      <a:pt x="299" y="259"/>
                    </a:lnTo>
                    <a:lnTo>
                      <a:pt x="299" y="251"/>
                    </a:lnTo>
                    <a:lnTo>
                      <a:pt x="295" y="242"/>
                    </a:lnTo>
                    <a:lnTo>
                      <a:pt x="286" y="237"/>
                    </a:lnTo>
                    <a:lnTo>
                      <a:pt x="196" y="179"/>
                    </a:lnTo>
                    <a:lnTo>
                      <a:pt x="254" y="148"/>
                    </a:lnTo>
                    <a:lnTo>
                      <a:pt x="321" y="188"/>
                    </a:lnTo>
                    <a:lnTo>
                      <a:pt x="330" y="192"/>
                    </a:lnTo>
                    <a:lnTo>
                      <a:pt x="335" y="192"/>
                    </a:lnTo>
                    <a:lnTo>
                      <a:pt x="344" y="188"/>
                    </a:lnTo>
                    <a:lnTo>
                      <a:pt x="348" y="179"/>
                    </a:lnTo>
                    <a:lnTo>
                      <a:pt x="348" y="175"/>
                    </a:lnTo>
                    <a:lnTo>
                      <a:pt x="348" y="166"/>
                    </a:lnTo>
                    <a:lnTo>
                      <a:pt x="348" y="157"/>
                    </a:lnTo>
                    <a:lnTo>
                      <a:pt x="339" y="152"/>
                    </a:lnTo>
                    <a:lnTo>
                      <a:pt x="295" y="12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30" name="Freeform 32"/>
              <p:cNvSpPr/>
              <p:nvPr/>
            </p:nvSpPr>
            <p:spPr bwMode="auto">
              <a:xfrm>
                <a:off x="1232" y="535"/>
                <a:ext cx="261" cy="227"/>
              </a:xfrm>
              <a:custGeom>
                <a:avLst/>
                <a:gdLst/>
                <a:ahLst/>
                <a:cxnLst>
                  <a:cxn ang="0">
                    <a:pos x="0" y="116"/>
                  </a:cxn>
                  <a:cxn ang="0">
                    <a:pos x="49" y="67"/>
                  </a:cxn>
                  <a:cxn ang="0">
                    <a:pos x="67" y="0"/>
                  </a:cxn>
                  <a:cxn ang="0">
                    <a:pos x="134" y="23"/>
                  </a:cxn>
                  <a:cxn ang="0">
                    <a:pos x="201" y="0"/>
                  </a:cxn>
                  <a:cxn ang="0">
                    <a:pos x="214" y="67"/>
                  </a:cxn>
                  <a:cxn ang="0">
                    <a:pos x="263" y="116"/>
                  </a:cxn>
                  <a:cxn ang="0">
                    <a:pos x="214" y="161"/>
                  </a:cxn>
                  <a:cxn ang="0">
                    <a:pos x="201" y="228"/>
                  </a:cxn>
                  <a:cxn ang="0">
                    <a:pos x="134" y="210"/>
                  </a:cxn>
                  <a:cxn ang="0">
                    <a:pos x="67" y="228"/>
                  </a:cxn>
                  <a:cxn ang="0">
                    <a:pos x="49" y="161"/>
                  </a:cxn>
                  <a:cxn ang="0">
                    <a:pos x="0" y="116"/>
                  </a:cxn>
                </a:cxnLst>
                <a:rect l="0" t="0" r="r" b="b"/>
                <a:pathLst>
                  <a:path w="263" h="228">
                    <a:moveTo>
                      <a:pt x="0" y="116"/>
                    </a:moveTo>
                    <a:lnTo>
                      <a:pt x="49" y="67"/>
                    </a:lnTo>
                    <a:lnTo>
                      <a:pt x="67" y="0"/>
                    </a:lnTo>
                    <a:lnTo>
                      <a:pt x="134" y="23"/>
                    </a:lnTo>
                    <a:lnTo>
                      <a:pt x="201" y="0"/>
                    </a:lnTo>
                    <a:lnTo>
                      <a:pt x="214" y="67"/>
                    </a:lnTo>
                    <a:lnTo>
                      <a:pt x="263" y="116"/>
                    </a:lnTo>
                    <a:lnTo>
                      <a:pt x="214" y="161"/>
                    </a:lnTo>
                    <a:lnTo>
                      <a:pt x="201" y="228"/>
                    </a:lnTo>
                    <a:lnTo>
                      <a:pt x="134" y="210"/>
                    </a:lnTo>
                    <a:lnTo>
                      <a:pt x="67" y="228"/>
                    </a:lnTo>
                    <a:lnTo>
                      <a:pt x="49" y="161"/>
                    </a:lnTo>
                    <a:lnTo>
                      <a:pt x="0" y="116"/>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grpSp>
        <p:sp>
          <p:nvSpPr>
            <p:cNvPr id="65581" name="Rectangle 33"/>
            <p:cNvSpPr>
              <a:spLocks noChangeArrowheads="1"/>
            </p:cNvSpPr>
            <p:nvPr/>
          </p:nvSpPr>
          <p:spPr bwMode="auto">
            <a:xfrm>
              <a:off x="8757004" y="3650566"/>
              <a:ext cx="1800648" cy="369160"/>
            </a:xfrm>
            <a:prstGeom prst="rect">
              <a:avLst/>
            </a:prstGeom>
            <a:noFill/>
            <a:ln w="9525">
              <a:noFill/>
              <a:miter lim="800000"/>
            </a:ln>
          </p:spPr>
          <p:txBody>
            <a:bodyPr wrap="none">
              <a:spAutoFit/>
            </a:bodyPr>
            <a:lstStyle/>
            <a:p>
              <a:pPr eaLnBrk="0" hangingPunct="0"/>
              <a:r>
                <a:rPr lang="zh-CN" altLang="en-US">
                  <a:solidFill>
                    <a:srgbClr val="000000"/>
                  </a:solidFill>
                  <a:latin typeface="方正姚体" panose="02010601030101010101" pitchFamily="2" charset="-122"/>
                  <a:ea typeface="方正姚体" panose="02010601030101010101" pitchFamily="2" charset="-122"/>
                </a:rPr>
                <a:t>普通客流量统计</a:t>
              </a:r>
              <a:endParaRPr lang="en-US" altLang="zh-CN">
                <a:solidFill>
                  <a:srgbClr val="000000"/>
                </a:solidFill>
                <a:latin typeface="方正姚体" panose="02010601030101010101" pitchFamily="2" charset="-122"/>
                <a:ea typeface="方正姚体" panose="02010601030101010101" pitchFamily="2" charset="-122"/>
              </a:endParaRPr>
            </a:p>
          </p:txBody>
        </p:sp>
        <p:sp>
          <p:nvSpPr>
            <p:cNvPr id="65582" name="Line 34"/>
            <p:cNvSpPr>
              <a:spLocks noChangeShapeType="1"/>
            </p:cNvSpPr>
            <p:nvPr/>
          </p:nvSpPr>
          <p:spPr bwMode="auto">
            <a:xfrm>
              <a:off x="8695561" y="4007338"/>
              <a:ext cx="2187485" cy="0"/>
            </a:xfrm>
            <a:prstGeom prst="line">
              <a:avLst/>
            </a:prstGeom>
            <a:noFill/>
            <a:ln w="9525">
              <a:solidFill>
                <a:schemeClr val="folHlink"/>
              </a:solidFill>
              <a:round/>
            </a:ln>
          </p:spPr>
          <p:txBody>
            <a:bodyPr wrap="none" anchor="ctr"/>
            <a:lstStyle/>
            <a:p>
              <a:endParaRPr lang="zh-CN" altLang="en-US"/>
            </a:p>
          </p:txBody>
        </p:sp>
      </p:grpSp>
      <p:grpSp>
        <p:nvGrpSpPr>
          <p:cNvPr id="65545" name="组合 30"/>
          <p:cNvGrpSpPr/>
          <p:nvPr/>
        </p:nvGrpSpPr>
        <p:grpSpPr bwMode="auto">
          <a:xfrm>
            <a:off x="8339138" y="5367338"/>
            <a:ext cx="3689350" cy="646112"/>
            <a:chOff x="8339459" y="5519208"/>
            <a:chExt cx="3689236" cy="646649"/>
          </a:xfrm>
        </p:grpSpPr>
        <p:grpSp>
          <p:nvGrpSpPr>
            <p:cNvPr id="65570" name="Group 25"/>
            <p:cNvGrpSpPr/>
            <p:nvPr/>
          </p:nvGrpSpPr>
          <p:grpSpPr bwMode="auto">
            <a:xfrm>
              <a:off x="8339459" y="5552598"/>
              <a:ext cx="356102" cy="475696"/>
              <a:chOff x="982" y="214"/>
              <a:chExt cx="759" cy="872"/>
            </a:xfrm>
          </p:grpSpPr>
          <p:sp>
            <p:nvSpPr>
              <p:cNvPr id="35" name="Freeform 26"/>
              <p:cNvSpPr/>
              <p:nvPr/>
            </p:nvSpPr>
            <p:spPr bwMode="auto">
              <a:xfrm>
                <a:off x="1215" y="214"/>
                <a:ext cx="298" cy="434"/>
              </a:xfrm>
              <a:custGeom>
                <a:avLst/>
                <a:gdLst/>
                <a:ahLst/>
                <a:cxnLst>
                  <a:cxn ang="0">
                    <a:pos x="174" y="121"/>
                  </a:cxn>
                  <a:cxn ang="0">
                    <a:pos x="174" y="23"/>
                  </a:cxn>
                  <a:cxn ang="0">
                    <a:pos x="170" y="9"/>
                  </a:cxn>
                  <a:cxn ang="0">
                    <a:pos x="165" y="5"/>
                  </a:cxn>
                  <a:cxn ang="0">
                    <a:pos x="156" y="0"/>
                  </a:cxn>
                  <a:cxn ang="0">
                    <a:pos x="152" y="0"/>
                  </a:cxn>
                  <a:cxn ang="0">
                    <a:pos x="143" y="0"/>
                  </a:cxn>
                  <a:cxn ang="0">
                    <a:pos x="134" y="5"/>
                  </a:cxn>
                  <a:cxn ang="0">
                    <a:pos x="125" y="9"/>
                  </a:cxn>
                  <a:cxn ang="0">
                    <a:pos x="125" y="23"/>
                  </a:cxn>
                  <a:cxn ang="0">
                    <a:pos x="125" y="126"/>
                  </a:cxn>
                  <a:cxn ang="0">
                    <a:pos x="76" y="99"/>
                  </a:cxn>
                  <a:cxn ang="0">
                    <a:pos x="67" y="94"/>
                  </a:cxn>
                  <a:cxn ang="0">
                    <a:pos x="58" y="94"/>
                  </a:cxn>
                  <a:cxn ang="0">
                    <a:pos x="49" y="99"/>
                  </a:cxn>
                  <a:cxn ang="0">
                    <a:pos x="45" y="103"/>
                  </a:cxn>
                  <a:cxn ang="0">
                    <a:pos x="40" y="112"/>
                  </a:cxn>
                  <a:cxn ang="0">
                    <a:pos x="45" y="117"/>
                  </a:cxn>
                  <a:cxn ang="0">
                    <a:pos x="45" y="126"/>
                  </a:cxn>
                  <a:cxn ang="0">
                    <a:pos x="54" y="134"/>
                  </a:cxn>
                  <a:cxn ang="0">
                    <a:pos x="121" y="170"/>
                  </a:cxn>
                  <a:cxn ang="0">
                    <a:pos x="121" y="242"/>
                  </a:cxn>
                  <a:cxn ang="0">
                    <a:pos x="36" y="188"/>
                  </a:cxn>
                  <a:cxn ang="0">
                    <a:pos x="27" y="184"/>
                  </a:cxn>
                  <a:cxn ang="0">
                    <a:pos x="18" y="184"/>
                  </a:cxn>
                  <a:cxn ang="0">
                    <a:pos x="9" y="188"/>
                  </a:cxn>
                  <a:cxn ang="0">
                    <a:pos x="5" y="193"/>
                  </a:cxn>
                  <a:cxn ang="0">
                    <a:pos x="0" y="202"/>
                  </a:cxn>
                  <a:cxn ang="0">
                    <a:pos x="0" y="210"/>
                  </a:cxn>
                  <a:cxn ang="0">
                    <a:pos x="5" y="219"/>
                  </a:cxn>
                  <a:cxn ang="0">
                    <a:pos x="14" y="224"/>
                  </a:cxn>
                  <a:cxn ang="0">
                    <a:pos x="121" y="291"/>
                  </a:cxn>
                  <a:cxn ang="0">
                    <a:pos x="121" y="434"/>
                  </a:cxn>
                  <a:cxn ang="0">
                    <a:pos x="174" y="434"/>
                  </a:cxn>
                  <a:cxn ang="0">
                    <a:pos x="174" y="291"/>
                  </a:cxn>
                  <a:cxn ang="0">
                    <a:pos x="290" y="224"/>
                  </a:cxn>
                  <a:cxn ang="0">
                    <a:pos x="295" y="219"/>
                  </a:cxn>
                  <a:cxn ang="0">
                    <a:pos x="299" y="210"/>
                  </a:cxn>
                  <a:cxn ang="0">
                    <a:pos x="299" y="202"/>
                  </a:cxn>
                  <a:cxn ang="0">
                    <a:pos x="299" y="197"/>
                  </a:cxn>
                  <a:cxn ang="0">
                    <a:pos x="295" y="188"/>
                  </a:cxn>
                  <a:cxn ang="0">
                    <a:pos x="286" y="184"/>
                  </a:cxn>
                  <a:cxn ang="0">
                    <a:pos x="277" y="184"/>
                  </a:cxn>
                  <a:cxn ang="0">
                    <a:pos x="268" y="188"/>
                  </a:cxn>
                  <a:cxn ang="0">
                    <a:pos x="174" y="237"/>
                  </a:cxn>
                  <a:cxn ang="0">
                    <a:pos x="174" y="170"/>
                  </a:cxn>
                  <a:cxn ang="0">
                    <a:pos x="246" y="134"/>
                  </a:cxn>
                  <a:cxn ang="0">
                    <a:pos x="250" y="130"/>
                  </a:cxn>
                  <a:cxn ang="0">
                    <a:pos x="255" y="121"/>
                  </a:cxn>
                  <a:cxn ang="0">
                    <a:pos x="255" y="112"/>
                  </a:cxn>
                  <a:cxn ang="0">
                    <a:pos x="250" y="108"/>
                  </a:cxn>
                  <a:cxn ang="0">
                    <a:pos x="246" y="103"/>
                  </a:cxn>
                  <a:cxn ang="0">
                    <a:pos x="237" y="99"/>
                  </a:cxn>
                  <a:cxn ang="0">
                    <a:pos x="232" y="99"/>
                  </a:cxn>
                  <a:cxn ang="0">
                    <a:pos x="223" y="99"/>
                  </a:cxn>
                  <a:cxn ang="0">
                    <a:pos x="174" y="121"/>
                  </a:cxn>
                </a:cxnLst>
                <a:rect l="0" t="0" r="r" b="b"/>
                <a:pathLst>
                  <a:path w="299" h="434">
                    <a:moveTo>
                      <a:pt x="174" y="121"/>
                    </a:moveTo>
                    <a:lnTo>
                      <a:pt x="174" y="23"/>
                    </a:lnTo>
                    <a:lnTo>
                      <a:pt x="170" y="9"/>
                    </a:lnTo>
                    <a:lnTo>
                      <a:pt x="165" y="5"/>
                    </a:lnTo>
                    <a:lnTo>
                      <a:pt x="156" y="0"/>
                    </a:lnTo>
                    <a:lnTo>
                      <a:pt x="152" y="0"/>
                    </a:lnTo>
                    <a:lnTo>
                      <a:pt x="143" y="0"/>
                    </a:lnTo>
                    <a:lnTo>
                      <a:pt x="134" y="5"/>
                    </a:lnTo>
                    <a:lnTo>
                      <a:pt x="125" y="9"/>
                    </a:lnTo>
                    <a:lnTo>
                      <a:pt x="125" y="23"/>
                    </a:lnTo>
                    <a:lnTo>
                      <a:pt x="125" y="126"/>
                    </a:lnTo>
                    <a:lnTo>
                      <a:pt x="76" y="99"/>
                    </a:lnTo>
                    <a:lnTo>
                      <a:pt x="67" y="94"/>
                    </a:lnTo>
                    <a:lnTo>
                      <a:pt x="58" y="94"/>
                    </a:lnTo>
                    <a:lnTo>
                      <a:pt x="49" y="99"/>
                    </a:lnTo>
                    <a:lnTo>
                      <a:pt x="45" y="103"/>
                    </a:lnTo>
                    <a:lnTo>
                      <a:pt x="40" y="112"/>
                    </a:lnTo>
                    <a:lnTo>
                      <a:pt x="45" y="117"/>
                    </a:lnTo>
                    <a:lnTo>
                      <a:pt x="45" y="126"/>
                    </a:lnTo>
                    <a:lnTo>
                      <a:pt x="54" y="134"/>
                    </a:lnTo>
                    <a:lnTo>
                      <a:pt x="121" y="170"/>
                    </a:lnTo>
                    <a:lnTo>
                      <a:pt x="121" y="242"/>
                    </a:lnTo>
                    <a:lnTo>
                      <a:pt x="36" y="188"/>
                    </a:lnTo>
                    <a:lnTo>
                      <a:pt x="27" y="184"/>
                    </a:lnTo>
                    <a:lnTo>
                      <a:pt x="18" y="184"/>
                    </a:lnTo>
                    <a:lnTo>
                      <a:pt x="9" y="188"/>
                    </a:lnTo>
                    <a:lnTo>
                      <a:pt x="5" y="193"/>
                    </a:lnTo>
                    <a:lnTo>
                      <a:pt x="0" y="202"/>
                    </a:lnTo>
                    <a:lnTo>
                      <a:pt x="0" y="210"/>
                    </a:lnTo>
                    <a:lnTo>
                      <a:pt x="5" y="219"/>
                    </a:lnTo>
                    <a:lnTo>
                      <a:pt x="14" y="224"/>
                    </a:lnTo>
                    <a:lnTo>
                      <a:pt x="121" y="291"/>
                    </a:lnTo>
                    <a:lnTo>
                      <a:pt x="121" y="434"/>
                    </a:lnTo>
                    <a:lnTo>
                      <a:pt x="174" y="434"/>
                    </a:lnTo>
                    <a:lnTo>
                      <a:pt x="174" y="291"/>
                    </a:lnTo>
                    <a:lnTo>
                      <a:pt x="290" y="224"/>
                    </a:lnTo>
                    <a:lnTo>
                      <a:pt x="295" y="219"/>
                    </a:lnTo>
                    <a:lnTo>
                      <a:pt x="299" y="210"/>
                    </a:lnTo>
                    <a:lnTo>
                      <a:pt x="299" y="202"/>
                    </a:lnTo>
                    <a:lnTo>
                      <a:pt x="299" y="197"/>
                    </a:lnTo>
                    <a:lnTo>
                      <a:pt x="295" y="188"/>
                    </a:lnTo>
                    <a:lnTo>
                      <a:pt x="286" y="184"/>
                    </a:lnTo>
                    <a:lnTo>
                      <a:pt x="277" y="184"/>
                    </a:lnTo>
                    <a:lnTo>
                      <a:pt x="268" y="188"/>
                    </a:lnTo>
                    <a:lnTo>
                      <a:pt x="174" y="237"/>
                    </a:lnTo>
                    <a:lnTo>
                      <a:pt x="174" y="170"/>
                    </a:lnTo>
                    <a:lnTo>
                      <a:pt x="246" y="134"/>
                    </a:lnTo>
                    <a:lnTo>
                      <a:pt x="250" y="130"/>
                    </a:lnTo>
                    <a:lnTo>
                      <a:pt x="255" y="121"/>
                    </a:lnTo>
                    <a:lnTo>
                      <a:pt x="255" y="112"/>
                    </a:lnTo>
                    <a:lnTo>
                      <a:pt x="250" y="108"/>
                    </a:lnTo>
                    <a:lnTo>
                      <a:pt x="246" y="103"/>
                    </a:lnTo>
                    <a:lnTo>
                      <a:pt x="237" y="99"/>
                    </a:lnTo>
                    <a:lnTo>
                      <a:pt x="232" y="99"/>
                    </a:lnTo>
                    <a:lnTo>
                      <a:pt x="223" y="99"/>
                    </a:lnTo>
                    <a:lnTo>
                      <a:pt x="174" y="12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36" name="Freeform 27"/>
              <p:cNvSpPr/>
              <p:nvPr/>
            </p:nvSpPr>
            <p:spPr bwMode="auto">
              <a:xfrm>
                <a:off x="982" y="397"/>
                <a:ext cx="392" cy="271"/>
              </a:xfrm>
              <a:custGeom>
                <a:avLst/>
                <a:gdLst/>
                <a:ahLst/>
                <a:cxnLst>
                  <a:cxn ang="0">
                    <a:pos x="121" y="71"/>
                  </a:cxn>
                  <a:cxn ang="0">
                    <a:pos x="36" y="22"/>
                  </a:cxn>
                  <a:cxn ang="0">
                    <a:pos x="27" y="18"/>
                  </a:cxn>
                  <a:cxn ang="0">
                    <a:pos x="18" y="18"/>
                  </a:cxn>
                  <a:cxn ang="0">
                    <a:pos x="9" y="22"/>
                  </a:cxn>
                  <a:cxn ang="0">
                    <a:pos x="5" y="31"/>
                  </a:cxn>
                  <a:cxn ang="0">
                    <a:pos x="0" y="40"/>
                  </a:cxn>
                  <a:cxn ang="0">
                    <a:pos x="0" y="49"/>
                  </a:cxn>
                  <a:cxn ang="0">
                    <a:pos x="5" y="58"/>
                  </a:cxn>
                  <a:cxn ang="0">
                    <a:pos x="9" y="62"/>
                  </a:cxn>
                  <a:cxn ang="0">
                    <a:pos x="98" y="116"/>
                  </a:cxn>
                  <a:cxn ang="0">
                    <a:pos x="54" y="143"/>
                  </a:cxn>
                  <a:cxn ang="0">
                    <a:pos x="45" y="147"/>
                  </a:cxn>
                  <a:cxn ang="0">
                    <a:pos x="40" y="156"/>
                  </a:cxn>
                  <a:cxn ang="0">
                    <a:pos x="40" y="165"/>
                  </a:cxn>
                  <a:cxn ang="0">
                    <a:pos x="40" y="174"/>
                  </a:cxn>
                  <a:cxn ang="0">
                    <a:pos x="49" y="178"/>
                  </a:cxn>
                  <a:cxn ang="0">
                    <a:pos x="54" y="183"/>
                  </a:cxn>
                  <a:cxn ang="0">
                    <a:pos x="63" y="183"/>
                  </a:cxn>
                  <a:cxn ang="0">
                    <a:pos x="72" y="183"/>
                  </a:cxn>
                  <a:cxn ang="0">
                    <a:pos x="139" y="143"/>
                  </a:cxn>
                  <a:cxn ang="0">
                    <a:pos x="197" y="178"/>
                  </a:cxn>
                  <a:cxn ang="0">
                    <a:pos x="112" y="223"/>
                  </a:cxn>
                  <a:cxn ang="0">
                    <a:pos x="103" y="232"/>
                  </a:cxn>
                  <a:cxn ang="0">
                    <a:pos x="98" y="241"/>
                  </a:cxn>
                  <a:cxn ang="0">
                    <a:pos x="98" y="246"/>
                  </a:cxn>
                  <a:cxn ang="0">
                    <a:pos x="98" y="254"/>
                  </a:cxn>
                  <a:cxn ang="0">
                    <a:pos x="103" y="263"/>
                  </a:cxn>
                  <a:cxn ang="0">
                    <a:pos x="112" y="268"/>
                  </a:cxn>
                  <a:cxn ang="0">
                    <a:pos x="121" y="268"/>
                  </a:cxn>
                  <a:cxn ang="0">
                    <a:pos x="130" y="263"/>
                  </a:cxn>
                  <a:cxn ang="0">
                    <a:pos x="241" y="201"/>
                  </a:cxn>
                  <a:cxn ang="0">
                    <a:pos x="366" y="272"/>
                  </a:cxn>
                  <a:cxn ang="0">
                    <a:pos x="393" y="228"/>
                  </a:cxn>
                  <a:cxn ang="0">
                    <a:pos x="268" y="156"/>
                  </a:cxn>
                  <a:cxn ang="0">
                    <a:pos x="268" y="22"/>
                  </a:cxn>
                  <a:cxn ang="0">
                    <a:pos x="268" y="13"/>
                  </a:cxn>
                  <a:cxn ang="0">
                    <a:pos x="264" y="9"/>
                  </a:cxn>
                  <a:cxn ang="0">
                    <a:pos x="255" y="4"/>
                  </a:cxn>
                  <a:cxn ang="0">
                    <a:pos x="250" y="0"/>
                  </a:cxn>
                  <a:cxn ang="0">
                    <a:pos x="241" y="0"/>
                  </a:cxn>
                  <a:cxn ang="0">
                    <a:pos x="232" y="4"/>
                  </a:cxn>
                  <a:cxn ang="0">
                    <a:pos x="228" y="13"/>
                  </a:cxn>
                  <a:cxn ang="0">
                    <a:pos x="228" y="22"/>
                  </a:cxn>
                  <a:cxn ang="0">
                    <a:pos x="223" y="129"/>
                  </a:cxn>
                  <a:cxn ang="0">
                    <a:pos x="165" y="94"/>
                  </a:cxn>
                  <a:cxn ang="0">
                    <a:pos x="170" y="18"/>
                  </a:cxn>
                  <a:cxn ang="0">
                    <a:pos x="165" y="9"/>
                  </a:cxn>
                  <a:cxn ang="0">
                    <a:pos x="161" y="4"/>
                  </a:cxn>
                  <a:cxn ang="0">
                    <a:pos x="156" y="0"/>
                  </a:cxn>
                  <a:cxn ang="0">
                    <a:pos x="148" y="0"/>
                  </a:cxn>
                  <a:cxn ang="0">
                    <a:pos x="139" y="0"/>
                  </a:cxn>
                  <a:cxn ang="0">
                    <a:pos x="134" y="4"/>
                  </a:cxn>
                  <a:cxn ang="0">
                    <a:pos x="130" y="9"/>
                  </a:cxn>
                  <a:cxn ang="0">
                    <a:pos x="125" y="18"/>
                  </a:cxn>
                  <a:cxn ang="0">
                    <a:pos x="121" y="71"/>
                  </a:cxn>
                </a:cxnLst>
                <a:rect l="0" t="0" r="r" b="b"/>
                <a:pathLst>
                  <a:path w="393" h="272">
                    <a:moveTo>
                      <a:pt x="121" y="71"/>
                    </a:moveTo>
                    <a:lnTo>
                      <a:pt x="36" y="22"/>
                    </a:lnTo>
                    <a:lnTo>
                      <a:pt x="27" y="18"/>
                    </a:lnTo>
                    <a:lnTo>
                      <a:pt x="18" y="18"/>
                    </a:lnTo>
                    <a:lnTo>
                      <a:pt x="9" y="22"/>
                    </a:lnTo>
                    <a:lnTo>
                      <a:pt x="5" y="31"/>
                    </a:lnTo>
                    <a:lnTo>
                      <a:pt x="0" y="40"/>
                    </a:lnTo>
                    <a:lnTo>
                      <a:pt x="0" y="49"/>
                    </a:lnTo>
                    <a:lnTo>
                      <a:pt x="5" y="58"/>
                    </a:lnTo>
                    <a:lnTo>
                      <a:pt x="9" y="62"/>
                    </a:lnTo>
                    <a:lnTo>
                      <a:pt x="98" y="116"/>
                    </a:lnTo>
                    <a:lnTo>
                      <a:pt x="54" y="143"/>
                    </a:lnTo>
                    <a:lnTo>
                      <a:pt x="45" y="147"/>
                    </a:lnTo>
                    <a:lnTo>
                      <a:pt x="40" y="156"/>
                    </a:lnTo>
                    <a:lnTo>
                      <a:pt x="40" y="165"/>
                    </a:lnTo>
                    <a:lnTo>
                      <a:pt x="40" y="174"/>
                    </a:lnTo>
                    <a:lnTo>
                      <a:pt x="49" y="178"/>
                    </a:lnTo>
                    <a:lnTo>
                      <a:pt x="54" y="183"/>
                    </a:lnTo>
                    <a:lnTo>
                      <a:pt x="63" y="183"/>
                    </a:lnTo>
                    <a:lnTo>
                      <a:pt x="72" y="183"/>
                    </a:lnTo>
                    <a:lnTo>
                      <a:pt x="139" y="143"/>
                    </a:lnTo>
                    <a:lnTo>
                      <a:pt x="197" y="178"/>
                    </a:lnTo>
                    <a:lnTo>
                      <a:pt x="112" y="223"/>
                    </a:lnTo>
                    <a:lnTo>
                      <a:pt x="103" y="232"/>
                    </a:lnTo>
                    <a:lnTo>
                      <a:pt x="98" y="241"/>
                    </a:lnTo>
                    <a:lnTo>
                      <a:pt x="98" y="246"/>
                    </a:lnTo>
                    <a:lnTo>
                      <a:pt x="98" y="254"/>
                    </a:lnTo>
                    <a:lnTo>
                      <a:pt x="103" y="263"/>
                    </a:lnTo>
                    <a:lnTo>
                      <a:pt x="112" y="268"/>
                    </a:lnTo>
                    <a:lnTo>
                      <a:pt x="121" y="268"/>
                    </a:lnTo>
                    <a:lnTo>
                      <a:pt x="130" y="263"/>
                    </a:lnTo>
                    <a:lnTo>
                      <a:pt x="241" y="201"/>
                    </a:lnTo>
                    <a:lnTo>
                      <a:pt x="366" y="272"/>
                    </a:lnTo>
                    <a:lnTo>
                      <a:pt x="393" y="228"/>
                    </a:lnTo>
                    <a:lnTo>
                      <a:pt x="268" y="156"/>
                    </a:lnTo>
                    <a:lnTo>
                      <a:pt x="268" y="22"/>
                    </a:lnTo>
                    <a:lnTo>
                      <a:pt x="268" y="13"/>
                    </a:lnTo>
                    <a:lnTo>
                      <a:pt x="264" y="9"/>
                    </a:lnTo>
                    <a:lnTo>
                      <a:pt x="255" y="4"/>
                    </a:lnTo>
                    <a:lnTo>
                      <a:pt x="250" y="0"/>
                    </a:lnTo>
                    <a:lnTo>
                      <a:pt x="241" y="0"/>
                    </a:lnTo>
                    <a:lnTo>
                      <a:pt x="232" y="4"/>
                    </a:lnTo>
                    <a:lnTo>
                      <a:pt x="228" y="13"/>
                    </a:lnTo>
                    <a:lnTo>
                      <a:pt x="228" y="22"/>
                    </a:lnTo>
                    <a:lnTo>
                      <a:pt x="223" y="129"/>
                    </a:lnTo>
                    <a:lnTo>
                      <a:pt x="165" y="94"/>
                    </a:lnTo>
                    <a:lnTo>
                      <a:pt x="170" y="18"/>
                    </a:lnTo>
                    <a:lnTo>
                      <a:pt x="165" y="9"/>
                    </a:lnTo>
                    <a:lnTo>
                      <a:pt x="161" y="4"/>
                    </a:lnTo>
                    <a:lnTo>
                      <a:pt x="156" y="0"/>
                    </a:lnTo>
                    <a:lnTo>
                      <a:pt x="148" y="0"/>
                    </a:lnTo>
                    <a:lnTo>
                      <a:pt x="139" y="0"/>
                    </a:lnTo>
                    <a:lnTo>
                      <a:pt x="134" y="4"/>
                    </a:lnTo>
                    <a:lnTo>
                      <a:pt x="130" y="9"/>
                    </a:lnTo>
                    <a:lnTo>
                      <a:pt x="125" y="18"/>
                    </a:lnTo>
                    <a:lnTo>
                      <a:pt x="121" y="7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37" name="Freeform 28"/>
              <p:cNvSpPr/>
              <p:nvPr/>
            </p:nvSpPr>
            <p:spPr bwMode="auto">
              <a:xfrm>
                <a:off x="982" y="625"/>
                <a:ext cx="392" cy="277"/>
              </a:xfrm>
              <a:custGeom>
                <a:avLst/>
                <a:gdLst/>
                <a:ahLst/>
                <a:cxnLst>
                  <a:cxn ang="0">
                    <a:pos x="98" y="156"/>
                  </a:cxn>
                  <a:cxn ang="0">
                    <a:pos x="9" y="205"/>
                  </a:cxn>
                  <a:cxn ang="0">
                    <a:pos x="0" y="214"/>
                  </a:cxn>
                  <a:cxn ang="0">
                    <a:pos x="0" y="223"/>
                  </a:cxn>
                  <a:cxn ang="0">
                    <a:pos x="0" y="228"/>
                  </a:cxn>
                  <a:cxn ang="0">
                    <a:pos x="0" y="237"/>
                  </a:cxn>
                  <a:cxn ang="0">
                    <a:pos x="9" y="246"/>
                  </a:cxn>
                  <a:cxn ang="0">
                    <a:pos x="14" y="250"/>
                  </a:cxn>
                  <a:cxn ang="0">
                    <a:pos x="23" y="250"/>
                  </a:cxn>
                  <a:cxn ang="0">
                    <a:pos x="36" y="250"/>
                  </a:cxn>
                  <a:cxn ang="0">
                    <a:pos x="125" y="196"/>
                  </a:cxn>
                  <a:cxn ang="0">
                    <a:pos x="125" y="250"/>
                  </a:cxn>
                  <a:cxn ang="0">
                    <a:pos x="125" y="263"/>
                  </a:cxn>
                  <a:cxn ang="0">
                    <a:pos x="130" y="268"/>
                  </a:cxn>
                  <a:cxn ang="0">
                    <a:pos x="139" y="272"/>
                  </a:cxn>
                  <a:cxn ang="0">
                    <a:pos x="143" y="277"/>
                  </a:cxn>
                  <a:cxn ang="0">
                    <a:pos x="152" y="277"/>
                  </a:cxn>
                  <a:cxn ang="0">
                    <a:pos x="161" y="272"/>
                  </a:cxn>
                  <a:cxn ang="0">
                    <a:pos x="165" y="263"/>
                  </a:cxn>
                  <a:cxn ang="0">
                    <a:pos x="165" y="254"/>
                  </a:cxn>
                  <a:cxn ang="0">
                    <a:pos x="165" y="178"/>
                  </a:cxn>
                  <a:cxn ang="0">
                    <a:pos x="223" y="143"/>
                  </a:cxn>
                  <a:cxn ang="0">
                    <a:pos x="223" y="241"/>
                  </a:cxn>
                  <a:cxn ang="0">
                    <a:pos x="223" y="250"/>
                  </a:cxn>
                  <a:cxn ang="0">
                    <a:pos x="228" y="259"/>
                  </a:cxn>
                  <a:cxn ang="0">
                    <a:pos x="237" y="263"/>
                  </a:cxn>
                  <a:cxn ang="0">
                    <a:pos x="246" y="268"/>
                  </a:cxn>
                  <a:cxn ang="0">
                    <a:pos x="255" y="268"/>
                  </a:cxn>
                  <a:cxn ang="0">
                    <a:pos x="259" y="263"/>
                  </a:cxn>
                  <a:cxn ang="0">
                    <a:pos x="264" y="254"/>
                  </a:cxn>
                  <a:cxn ang="0">
                    <a:pos x="268" y="246"/>
                  </a:cxn>
                  <a:cxn ang="0">
                    <a:pos x="268" y="116"/>
                  </a:cxn>
                  <a:cxn ang="0">
                    <a:pos x="393" y="44"/>
                  </a:cxn>
                  <a:cxn ang="0">
                    <a:pos x="366" y="0"/>
                  </a:cxn>
                  <a:cxn ang="0">
                    <a:pos x="241" y="71"/>
                  </a:cxn>
                  <a:cxn ang="0">
                    <a:pos x="125" y="4"/>
                  </a:cxn>
                  <a:cxn ang="0">
                    <a:pos x="121" y="0"/>
                  </a:cxn>
                  <a:cxn ang="0">
                    <a:pos x="112" y="0"/>
                  </a:cxn>
                  <a:cxn ang="0">
                    <a:pos x="103" y="4"/>
                  </a:cxn>
                  <a:cxn ang="0">
                    <a:pos x="98" y="9"/>
                  </a:cxn>
                  <a:cxn ang="0">
                    <a:pos x="94" y="18"/>
                  </a:cxn>
                  <a:cxn ang="0">
                    <a:pos x="94" y="26"/>
                  </a:cxn>
                  <a:cxn ang="0">
                    <a:pos x="98" y="35"/>
                  </a:cxn>
                  <a:cxn ang="0">
                    <a:pos x="107" y="40"/>
                  </a:cxn>
                  <a:cxn ang="0">
                    <a:pos x="197" y="98"/>
                  </a:cxn>
                  <a:cxn ang="0">
                    <a:pos x="139" y="129"/>
                  </a:cxn>
                  <a:cxn ang="0">
                    <a:pos x="72" y="89"/>
                  </a:cxn>
                  <a:cxn ang="0">
                    <a:pos x="63" y="85"/>
                  </a:cxn>
                  <a:cxn ang="0">
                    <a:pos x="58" y="85"/>
                  </a:cxn>
                  <a:cxn ang="0">
                    <a:pos x="49" y="89"/>
                  </a:cxn>
                  <a:cxn ang="0">
                    <a:pos x="45" y="98"/>
                  </a:cxn>
                  <a:cxn ang="0">
                    <a:pos x="45" y="102"/>
                  </a:cxn>
                  <a:cxn ang="0">
                    <a:pos x="45" y="111"/>
                  </a:cxn>
                  <a:cxn ang="0">
                    <a:pos x="45" y="120"/>
                  </a:cxn>
                  <a:cxn ang="0">
                    <a:pos x="54" y="125"/>
                  </a:cxn>
                  <a:cxn ang="0">
                    <a:pos x="98" y="156"/>
                  </a:cxn>
                </a:cxnLst>
                <a:rect l="0" t="0" r="r" b="b"/>
                <a:pathLst>
                  <a:path w="393" h="277">
                    <a:moveTo>
                      <a:pt x="98" y="156"/>
                    </a:moveTo>
                    <a:lnTo>
                      <a:pt x="9" y="205"/>
                    </a:lnTo>
                    <a:lnTo>
                      <a:pt x="0" y="214"/>
                    </a:lnTo>
                    <a:lnTo>
                      <a:pt x="0" y="223"/>
                    </a:lnTo>
                    <a:lnTo>
                      <a:pt x="0" y="228"/>
                    </a:lnTo>
                    <a:lnTo>
                      <a:pt x="0" y="237"/>
                    </a:lnTo>
                    <a:lnTo>
                      <a:pt x="9" y="246"/>
                    </a:lnTo>
                    <a:lnTo>
                      <a:pt x="14" y="250"/>
                    </a:lnTo>
                    <a:lnTo>
                      <a:pt x="23" y="250"/>
                    </a:lnTo>
                    <a:lnTo>
                      <a:pt x="36" y="250"/>
                    </a:lnTo>
                    <a:lnTo>
                      <a:pt x="125" y="196"/>
                    </a:lnTo>
                    <a:lnTo>
                      <a:pt x="125" y="250"/>
                    </a:lnTo>
                    <a:lnTo>
                      <a:pt x="125" y="263"/>
                    </a:lnTo>
                    <a:lnTo>
                      <a:pt x="130" y="268"/>
                    </a:lnTo>
                    <a:lnTo>
                      <a:pt x="139" y="272"/>
                    </a:lnTo>
                    <a:lnTo>
                      <a:pt x="143" y="277"/>
                    </a:lnTo>
                    <a:lnTo>
                      <a:pt x="152" y="277"/>
                    </a:lnTo>
                    <a:lnTo>
                      <a:pt x="161" y="272"/>
                    </a:lnTo>
                    <a:lnTo>
                      <a:pt x="165" y="263"/>
                    </a:lnTo>
                    <a:lnTo>
                      <a:pt x="165" y="254"/>
                    </a:lnTo>
                    <a:lnTo>
                      <a:pt x="165" y="178"/>
                    </a:lnTo>
                    <a:lnTo>
                      <a:pt x="223" y="143"/>
                    </a:lnTo>
                    <a:lnTo>
                      <a:pt x="223" y="241"/>
                    </a:lnTo>
                    <a:lnTo>
                      <a:pt x="223" y="250"/>
                    </a:lnTo>
                    <a:lnTo>
                      <a:pt x="228" y="259"/>
                    </a:lnTo>
                    <a:lnTo>
                      <a:pt x="237" y="263"/>
                    </a:lnTo>
                    <a:lnTo>
                      <a:pt x="246" y="268"/>
                    </a:lnTo>
                    <a:lnTo>
                      <a:pt x="255" y="268"/>
                    </a:lnTo>
                    <a:lnTo>
                      <a:pt x="259" y="263"/>
                    </a:lnTo>
                    <a:lnTo>
                      <a:pt x="264" y="254"/>
                    </a:lnTo>
                    <a:lnTo>
                      <a:pt x="268" y="246"/>
                    </a:lnTo>
                    <a:lnTo>
                      <a:pt x="268" y="116"/>
                    </a:lnTo>
                    <a:lnTo>
                      <a:pt x="393" y="44"/>
                    </a:lnTo>
                    <a:lnTo>
                      <a:pt x="366" y="0"/>
                    </a:lnTo>
                    <a:lnTo>
                      <a:pt x="241" y="71"/>
                    </a:lnTo>
                    <a:lnTo>
                      <a:pt x="125" y="4"/>
                    </a:lnTo>
                    <a:lnTo>
                      <a:pt x="121" y="0"/>
                    </a:lnTo>
                    <a:lnTo>
                      <a:pt x="112" y="0"/>
                    </a:lnTo>
                    <a:lnTo>
                      <a:pt x="103" y="4"/>
                    </a:lnTo>
                    <a:lnTo>
                      <a:pt x="98" y="9"/>
                    </a:lnTo>
                    <a:lnTo>
                      <a:pt x="94" y="18"/>
                    </a:lnTo>
                    <a:lnTo>
                      <a:pt x="94" y="26"/>
                    </a:lnTo>
                    <a:lnTo>
                      <a:pt x="98" y="35"/>
                    </a:lnTo>
                    <a:lnTo>
                      <a:pt x="107" y="40"/>
                    </a:lnTo>
                    <a:lnTo>
                      <a:pt x="197" y="98"/>
                    </a:lnTo>
                    <a:lnTo>
                      <a:pt x="139" y="129"/>
                    </a:lnTo>
                    <a:lnTo>
                      <a:pt x="72" y="89"/>
                    </a:lnTo>
                    <a:lnTo>
                      <a:pt x="63" y="85"/>
                    </a:lnTo>
                    <a:lnTo>
                      <a:pt x="58" y="85"/>
                    </a:lnTo>
                    <a:lnTo>
                      <a:pt x="49" y="89"/>
                    </a:lnTo>
                    <a:lnTo>
                      <a:pt x="45" y="98"/>
                    </a:lnTo>
                    <a:lnTo>
                      <a:pt x="45" y="102"/>
                    </a:lnTo>
                    <a:lnTo>
                      <a:pt x="45" y="111"/>
                    </a:lnTo>
                    <a:lnTo>
                      <a:pt x="45" y="120"/>
                    </a:lnTo>
                    <a:lnTo>
                      <a:pt x="54" y="125"/>
                    </a:lnTo>
                    <a:lnTo>
                      <a:pt x="98" y="156"/>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38" name="Freeform 29"/>
              <p:cNvSpPr/>
              <p:nvPr/>
            </p:nvSpPr>
            <p:spPr bwMode="auto">
              <a:xfrm>
                <a:off x="1209" y="648"/>
                <a:ext cx="298" cy="437"/>
              </a:xfrm>
              <a:custGeom>
                <a:avLst/>
                <a:gdLst/>
                <a:ahLst/>
                <a:cxnLst>
                  <a:cxn ang="0">
                    <a:pos x="125" y="313"/>
                  </a:cxn>
                  <a:cxn ang="0">
                    <a:pos x="125" y="411"/>
                  </a:cxn>
                  <a:cxn ang="0">
                    <a:pos x="129" y="425"/>
                  </a:cxn>
                  <a:cxn ang="0">
                    <a:pos x="134" y="429"/>
                  </a:cxn>
                  <a:cxn ang="0">
                    <a:pos x="143" y="434"/>
                  </a:cxn>
                  <a:cxn ang="0">
                    <a:pos x="147" y="438"/>
                  </a:cxn>
                  <a:cxn ang="0">
                    <a:pos x="156" y="434"/>
                  </a:cxn>
                  <a:cxn ang="0">
                    <a:pos x="165" y="429"/>
                  </a:cxn>
                  <a:cxn ang="0">
                    <a:pos x="174" y="425"/>
                  </a:cxn>
                  <a:cxn ang="0">
                    <a:pos x="174" y="411"/>
                  </a:cxn>
                  <a:cxn ang="0">
                    <a:pos x="174" y="308"/>
                  </a:cxn>
                  <a:cxn ang="0">
                    <a:pos x="223" y="335"/>
                  </a:cxn>
                  <a:cxn ang="0">
                    <a:pos x="232" y="340"/>
                  </a:cxn>
                  <a:cxn ang="0">
                    <a:pos x="241" y="340"/>
                  </a:cxn>
                  <a:cxn ang="0">
                    <a:pos x="250" y="335"/>
                  </a:cxn>
                  <a:cxn ang="0">
                    <a:pos x="254" y="331"/>
                  </a:cxn>
                  <a:cxn ang="0">
                    <a:pos x="254" y="322"/>
                  </a:cxn>
                  <a:cxn ang="0">
                    <a:pos x="254" y="317"/>
                  </a:cxn>
                  <a:cxn ang="0">
                    <a:pos x="254" y="308"/>
                  </a:cxn>
                  <a:cxn ang="0">
                    <a:pos x="245" y="300"/>
                  </a:cxn>
                  <a:cxn ang="0">
                    <a:pos x="178" y="264"/>
                  </a:cxn>
                  <a:cxn ang="0">
                    <a:pos x="178" y="192"/>
                  </a:cxn>
                  <a:cxn ang="0">
                    <a:pos x="263" y="246"/>
                  </a:cxn>
                  <a:cxn ang="0">
                    <a:pos x="272" y="250"/>
                  </a:cxn>
                  <a:cxn ang="0">
                    <a:pos x="281" y="250"/>
                  </a:cxn>
                  <a:cxn ang="0">
                    <a:pos x="290" y="246"/>
                  </a:cxn>
                  <a:cxn ang="0">
                    <a:pos x="294" y="241"/>
                  </a:cxn>
                  <a:cxn ang="0">
                    <a:pos x="299" y="232"/>
                  </a:cxn>
                  <a:cxn ang="0">
                    <a:pos x="299" y="224"/>
                  </a:cxn>
                  <a:cxn ang="0">
                    <a:pos x="294" y="215"/>
                  </a:cxn>
                  <a:cxn ang="0">
                    <a:pos x="285" y="210"/>
                  </a:cxn>
                  <a:cxn ang="0">
                    <a:pos x="178" y="143"/>
                  </a:cxn>
                  <a:cxn ang="0">
                    <a:pos x="178" y="0"/>
                  </a:cxn>
                  <a:cxn ang="0">
                    <a:pos x="125" y="0"/>
                  </a:cxn>
                  <a:cxn ang="0">
                    <a:pos x="125" y="143"/>
                  </a:cxn>
                  <a:cxn ang="0">
                    <a:pos x="9" y="210"/>
                  </a:cxn>
                  <a:cxn ang="0">
                    <a:pos x="4" y="215"/>
                  </a:cxn>
                  <a:cxn ang="0">
                    <a:pos x="0" y="224"/>
                  </a:cxn>
                  <a:cxn ang="0">
                    <a:pos x="0" y="232"/>
                  </a:cxn>
                  <a:cxn ang="0">
                    <a:pos x="0" y="237"/>
                  </a:cxn>
                  <a:cxn ang="0">
                    <a:pos x="4" y="246"/>
                  </a:cxn>
                  <a:cxn ang="0">
                    <a:pos x="13" y="250"/>
                  </a:cxn>
                  <a:cxn ang="0">
                    <a:pos x="22" y="250"/>
                  </a:cxn>
                  <a:cxn ang="0">
                    <a:pos x="31" y="246"/>
                  </a:cxn>
                  <a:cxn ang="0">
                    <a:pos x="125" y="197"/>
                  </a:cxn>
                  <a:cxn ang="0">
                    <a:pos x="125" y="264"/>
                  </a:cxn>
                  <a:cxn ang="0">
                    <a:pos x="53" y="300"/>
                  </a:cxn>
                  <a:cxn ang="0">
                    <a:pos x="49" y="304"/>
                  </a:cxn>
                  <a:cxn ang="0">
                    <a:pos x="44" y="313"/>
                  </a:cxn>
                  <a:cxn ang="0">
                    <a:pos x="44" y="322"/>
                  </a:cxn>
                  <a:cxn ang="0">
                    <a:pos x="49" y="326"/>
                  </a:cxn>
                  <a:cxn ang="0">
                    <a:pos x="53" y="331"/>
                  </a:cxn>
                  <a:cxn ang="0">
                    <a:pos x="62" y="335"/>
                  </a:cxn>
                  <a:cxn ang="0">
                    <a:pos x="67" y="335"/>
                  </a:cxn>
                  <a:cxn ang="0">
                    <a:pos x="76" y="335"/>
                  </a:cxn>
                  <a:cxn ang="0">
                    <a:pos x="125" y="313"/>
                  </a:cxn>
                </a:cxnLst>
                <a:rect l="0" t="0" r="r" b="b"/>
                <a:pathLst>
                  <a:path w="299" h="438">
                    <a:moveTo>
                      <a:pt x="125" y="313"/>
                    </a:moveTo>
                    <a:lnTo>
                      <a:pt x="125" y="411"/>
                    </a:lnTo>
                    <a:lnTo>
                      <a:pt x="129" y="425"/>
                    </a:lnTo>
                    <a:lnTo>
                      <a:pt x="134" y="429"/>
                    </a:lnTo>
                    <a:lnTo>
                      <a:pt x="143" y="434"/>
                    </a:lnTo>
                    <a:lnTo>
                      <a:pt x="147" y="438"/>
                    </a:lnTo>
                    <a:lnTo>
                      <a:pt x="156" y="434"/>
                    </a:lnTo>
                    <a:lnTo>
                      <a:pt x="165" y="429"/>
                    </a:lnTo>
                    <a:lnTo>
                      <a:pt x="174" y="425"/>
                    </a:lnTo>
                    <a:lnTo>
                      <a:pt x="174" y="411"/>
                    </a:lnTo>
                    <a:lnTo>
                      <a:pt x="174" y="308"/>
                    </a:lnTo>
                    <a:lnTo>
                      <a:pt x="223" y="335"/>
                    </a:lnTo>
                    <a:lnTo>
                      <a:pt x="232" y="340"/>
                    </a:lnTo>
                    <a:lnTo>
                      <a:pt x="241" y="340"/>
                    </a:lnTo>
                    <a:lnTo>
                      <a:pt x="250" y="335"/>
                    </a:lnTo>
                    <a:lnTo>
                      <a:pt x="254" y="331"/>
                    </a:lnTo>
                    <a:lnTo>
                      <a:pt x="254" y="322"/>
                    </a:lnTo>
                    <a:lnTo>
                      <a:pt x="254" y="317"/>
                    </a:lnTo>
                    <a:lnTo>
                      <a:pt x="254" y="308"/>
                    </a:lnTo>
                    <a:lnTo>
                      <a:pt x="245" y="300"/>
                    </a:lnTo>
                    <a:lnTo>
                      <a:pt x="178" y="264"/>
                    </a:lnTo>
                    <a:lnTo>
                      <a:pt x="178" y="192"/>
                    </a:lnTo>
                    <a:lnTo>
                      <a:pt x="263" y="246"/>
                    </a:lnTo>
                    <a:lnTo>
                      <a:pt x="272" y="250"/>
                    </a:lnTo>
                    <a:lnTo>
                      <a:pt x="281" y="250"/>
                    </a:lnTo>
                    <a:lnTo>
                      <a:pt x="290" y="246"/>
                    </a:lnTo>
                    <a:lnTo>
                      <a:pt x="294" y="241"/>
                    </a:lnTo>
                    <a:lnTo>
                      <a:pt x="299" y="232"/>
                    </a:lnTo>
                    <a:lnTo>
                      <a:pt x="299" y="224"/>
                    </a:lnTo>
                    <a:lnTo>
                      <a:pt x="294" y="215"/>
                    </a:lnTo>
                    <a:lnTo>
                      <a:pt x="285" y="210"/>
                    </a:lnTo>
                    <a:lnTo>
                      <a:pt x="178" y="143"/>
                    </a:lnTo>
                    <a:lnTo>
                      <a:pt x="178" y="0"/>
                    </a:lnTo>
                    <a:lnTo>
                      <a:pt x="125" y="0"/>
                    </a:lnTo>
                    <a:lnTo>
                      <a:pt x="125" y="143"/>
                    </a:lnTo>
                    <a:lnTo>
                      <a:pt x="9" y="210"/>
                    </a:lnTo>
                    <a:lnTo>
                      <a:pt x="4" y="215"/>
                    </a:lnTo>
                    <a:lnTo>
                      <a:pt x="0" y="224"/>
                    </a:lnTo>
                    <a:lnTo>
                      <a:pt x="0" y="232"/>
                    </a:lnTo>
                    <a:lnTo>
                      <a:pt x="0" y="237"/>
                    </a:lnTo>
                    <a:lnTo>
                      <a:pt x="4" y="246"/>
                    </a:lnTo>
                    <a:lnTo>
                      <a:pt x="13" y="250"/>
                    </a:lnTo>
                    <a:lnTo>
                      <a:pt x="22" y="250"/>
                    </a:lnTo>
                    <a:lnTo>
                      <a:pt x="31" y="246"/>
                    </a:lnTo>
                    <a:lnTo>
                      <a:pt x="125" y="197"/>
                    </a:lnTo>
                    <a:lnTo>
                      <a:pt x="125" y="264"/>
                    </a:lnTo>
                    <a:lnTo>
                      <a:pt x="53" y="300"/>
                    </a:lnTo>
                    <a:lnTo>
                      <a:pt x="49" y="304"/>
                    </a:lnTo>
                    <a:lnTo>
                      <a:pt x="44" y="313"/>
                    </a:lnTo>
                    <a:lnTo>
                      <a:pt x="44" y="322"/>
                    </a:lnTo>
                    <a:lnTo>
                      <a:pt x="49" y="326"/>
                    </a:lnTo>
                    <a:lnTo>
                      <a:pt x="53" y="331"/>
                    </a:lnTo>
                    <a:lnTo>
                      <a:pt x="62" y="335"/>
                    </a:lnTo>
                    <a:lnTo>
                      <a:pt x="67" y="335"/>
                    </a:lnTo>
                    <a:lnTo>
                      <a:pt x="76" y="335"/>
                    </a:lnTo>
                    <a:lnTo>
                      <a:pt x="125" y="313"/>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39" name="Freeform 30"/>
              <p:cNvSpPr/>
              <p:nvPr/>
            </p:nvSpPr>
            <p:spPr bwMode="auto">
              <a:xfrm>
                <a:off x="1347" y="625"/>
                <a:ext cx="389" cy="271"/>
              </a:xfrm>
              <a:custGeom>
                <a:avLst/>
                <a:gdLst/>
                <a:ahLst/>
                <a:cxnLst>
                  <a:cxn ang="0">
                    <a:pos x="272" y="201"/>
                  </a:cxn>
                  <a:cxn ang="0">
                    <a:pos x="357" y="250"/>
                  </a:cxn>
                  <a:cxn ang="0">
                    <a:pos x="366" y="254"/>
                  </a:cxn>
                  <a:cxn ang="0">
                    <a:pos x="375" y="254"/>
                  </a:cxn>
                  <a:cxn ang="0">
                    <a:pos x="384" y="250"/>
                  </a:cxn>
                  <a:cxn ang="0">
                    <a:pos x="388" y="241"/>
                  </a:cxn>
                  <a:cxn ang="0">
                    <a:pos x="393" y="232"/>
                  </a:cxn>
                  <a:cxn ang="0">
                    <a:pos x="393" y="223"/>
                  </a:cxn>
                  <a:cxn ang="0">
                    <a:pos x="388" y="214"/>
                  </a:cxn>
                  <a:cxn ang="0">
                    <a:pos x="384" y="210"/>
                  </a:cxn>
                  <a:cxn ang="0">
                    <a:pos x="295" y="156"/>
                  </a:cxn>
                  <a:cxn ang="0">
                    <a:pos x="339" y="129"/>
                  </a:cxn>
                  <a:cxn ang="0">
                    <a:pos x="348" y="125"/>
                  </a:cxn>
                  <a:cxn ang="0">
                    <a:pos x="353" y="116"/>
                  </a:cxn>
                  <a:cxn ang="0">
                    <a:pos x="353" y="107"/>
                  </a:cxn>
                  <a:cxn ang="0">
                    <a:pos x="353" y="98"/>
                  </a:cxn>
                  <a:cxn ang="0">
                    <a:pos x="344" y="94"/>
                  </a:cxn>
                  <a:cxn ang="0">
                    <a:pos x="339" y="89"/>
                  </a:cxn>
                  <a:cxn ang="0">
                    <a:pos x="330" y="89"/>
                  </a:cxn>
                  <a:cxn ang="0">
                    <a:pos x="321" y="89"/>
                  </a:cxn>
                  <a:cxn ang="0">
                    <a:pos x="254" y="129"/>
                  </a:cxn>
                  <a:cxn ang="0">
                    <a:pos x="196" y="94"/>
                  </a:cxn>
                  <a:cxn ang="0">
                    <a:pos x="281" y="49"/>
                  </a:cxn>
                  <a:cxn ang="0">
                    <a:pos x="290" y="40"/>
                  </a:cxn>
                  <a:cxn ang="0">
                    <a:pos x="295" y="31"/>
                  </a:cxn>
                  <a:cxn ang="0">
                    <a:pos x="295" y="26"/>
                  </a:cxn>
                  <a:cxn ang="0">
                    <a:pos x="295" y="18"/>
                  </a:cxn>
                  <a:cxn ang="0">
                    <a:pos x="290" y="9"/>
                  </a:cxn>
                  <a:cxn ang="0">
                    <a:pos x="281" y="4"/>
                  </a:cxn>
                  <a:cxn ang="0">
                    <a:pos x="272" y="4"/>
                  </a:cxn>
                  <a:cxn ang="0">
                    <a:pos x="263" y="9"/>
                  </a:cxn>
                  <a:cxn ang="0">
                    <a:pos x="152" y="71"/>
                  </a:cxn>
                  <a:cxn ang="0">
                    <a:pos x="27" y="0"/>
                  </a:cxn>
                  <a:cxn ang="0">
                    <a:pos x="0" y="44"/>
                  </a:cxn>
                  <a:cxn ang="0">
                    <a:pos x="125" y="116"/>
                  </a:cxn>
                  <a:cxn ang="0">
                    <a:pos x="125" y="250"/>
                  </a:cxn>
                  <a:cxn ang="0">
                    <a:pos x="125" y="259"/>
                  </a:cxn>
                  <a:cxn ang="0">
                    <a:pos x="129" y="263"/>
                  </a:cxn>
                  <a:cxn ang="0">
                    <a:pos x="138" y="268"/>
                  </a:cxn>
                  <a:cxn ang="0">
                    <a:pos x="143" y="272"/>
                  </a:cxn>
                  <a:cxn ang="0">
                    <a:pos x="152" y="272"/>
                  </a:cxn>
                  <a:cxn ang="0">
                    <a:pos x="161" y="268"/>
                  </a:cxn>
                  <a:cxn ang="0">
                    <a:pos x="165" y="259"/>
                  </a:cxn>
                  <a:cxn ang="0">
                    <a:pos x="165" y="250"/>
                  </a:cxn>
                  <a:cxn ang="0">
                    <a:pos x="170" y="143"/>
                  </a:cxn>
                  <a:cxn ang="0">
                    <a:pos x="228" y="178"/>
                  </a:cxn>
                  <a:cxn ang="0">
                    <a:pos x="223" y="254"/>
                  </a:cxn>
                  <a:cxn ang="0">
                    <a:pos x="228" y="263"/>
                  </a:cxn>
                  <a:cxn ang="0">
                    <a:pos x="232" y="268"/>
                  </a:cxn>
                  <a:cxn ang="0">
                    <a:pos x="237" y="272"/>
                  </a:cxn>
                  <a:cxn ang="0">
                    <a:pos x="245" y="272"/>
                  </a:cxn>
                  <a:cxn ang="0">
                    <a:pos x="254" y="272"/>
                  </a:cxn>
                  <a:cxn ang="0">
                    <a:pos x="259" y="268"/>
                  </a:cxn>
                  <a:cxn ang="0">
                    <a:pos x="263" y="263"/>
                  </a:cxn>
                  <a:cxn ang="0">
                    <a:pos x="268" y="254"/>
                  </a:cxn>
                  <a:cxn ang="0">
                    <a:pos x="272" y="201"/>
                  </a:cxn>
                </a:cxnLst>
                <a:rect l="0" t="0" r="r" b="b"/>
                <a:pathLst>
                  <a:path w="393" h="272">
                    <a:moveTo>
                      <a:pt x="272" y="201"/>
                    </a:moveTo>
                    <a:lnTo>
                      <a:pt x="357" y="250"/>
                    </a:lnTo>
                    <a:lnTo>
                      <a:pt x="366" y="254"/>
                    </a:lnTo>
                    <a:lnTo>
                      <a:pt x="375" y="254"/>
                    </a:lnTo>
                    <a:lnTo>
                      <a:pt x="384" y="250"/>
                    </a:lnTo>
                    <a:lnTo>
                      <a:pt x="388" y="241"/>
                    </a:lnTo>
                    <a:lnTo>
                      <a:pt x="393" y="232"/>
                    </a:lnTo>
                    <a:lnTo>
                      <a:pt x="393" y="223"/>
                    </a:lnTo>
                    <a:lnTo>
                      <a:pt x="388" y="214"/>
                    </a:lnTo>
                    <a:lnTo>
                      <a:pt x="384" y="210"/>
                    </a:lnTo>
                    <a:lnTo>
                      <a:pt x="295" y="156"/>
                    </a:lnTo>
                    <a:lnTo>
                      <a:pt x="339" y="129"/>
                    </a:lnTo>
                    <a:lnTo>
                      <a:pt x="348" y="125"/>
                    </a:lnTo>
                    <a:lnTo>
                      <a:pt x="353" y="116"/>
                    </a:lnTo>
                    <a:lnTo>
                      <a:pt x="353" y="107"/>
                    </a:lnTo>
                    <a:lnTo>
                      <a:pt x="353" y="98"/>
                    </a:lnTo>
                    <a:lnTo>
                      <a:pt x="344" y="94"/>
                    </a:lnTo>
                    <a:lnTo>
                      <a:pt x="339" y="89"/>
                    </a:lnTo>
                    <a:lnTo>
                      <a:pt x="330" y="89"/>
                    </a:lnTo>
                    <a:lnTo>
                      <a:pt x="321" y="89"/>
                    </a:lnTo>
                    <a:lnTo>
                      <a:pt x="254" y="129"/>
                    </a:lnTo>
                    <a:lnTo>
                      <a:pt x="196" y="94"/>
                    </a:lnTo>
                    <a:lnTo>
                      <a:pt x="281" y="49"/>
                    </a:lnTo>
                    <a:lnTo>
                      <a:pt x="290" y="40"/>
                    </a:lnTo>
                    <a:lnTo>
                      <a:pt x="295" y="31"/>
                    </a:lnTo>
                    <a:lnTo>
                      <a:pt x="295" y="26"/>
                    </a:lnTo>
                    <a:lnTo>
                      <a:pt x="295" y="18"/>
                    </a:lnTo>
                    <a:lnTo>
                      <a:pt x="290" y="9"/>
                    </a:lnTo>
                    <a:lnTo>
                      <a:pt x="281" y="4"/>
                    </a:lnTo>
                    <a:lnTo>
                      <a:pt x="272" y="4"/>
                    </a:lnTo>
                    <a:lnTo>
                      <a:pt x="263" y="9"/>
                    </a:lnTo>
                    <a:lnTo>
                      <a:pt x="152" y="71"/>
                    </a:lnTo>
                    <a:lnTo>
                      <a:pt x="27" y="0"/>
                    </a:lnTo>
                    <a:lnTo>
                      <a:pt x="0" y="44"/>
                    </a:lnTo>
                    <a:lnTo>
                      <a:pt x="125" y="116"/>
                    </a:lnTo>
                    <a:lnTo>
                      <a:pt x="125" y="250"/>
                    </a:lnTo>
                    <a:lnTo>
                      <a:pt x="125" y="259"/>
                    </a:lnTo>
                    <a:lnTo>
                      <a:pt x="129" y="263"/>
                    </a:lnTo>
                    <a:lnTo>
                      <a:pt x="138" y="268"/>
                    </a:lnTo>
                    <a:lnTo>
                      <a:pt x="143" y="272"/>
                    </a:lnTo>
                    <a:lnTo>
                      <a:pt x="152" y="272"/>
                    </a:lnTo>
                    <a:lnTo>
                      <a:pt x="161" y="268"/>
                    </a:lnTo>
                    <a:lnTo>
                      <a:pt x="165" y="259"/>
                    </a:lnTo>
                    <a:lnTo>
                      <a:pt x="165" y="250"/>
                    </a:lnTo>
                    <a:lnTo>
                      <a:pt x="170" y="143"/>
                    </a:lnTo>
                    <a:lnTo>
                      <a:pt x="228" y="178"/>
                    </a:lnTo>
                    <a:lnTo>
                      <a:pt x="223" y="254"/>
                    </a:lnTo>
                    <a:lnTo>
                      <a:pt x="228" y="263"/>
                    </a:lnTo>
                    <a:lnTo>
                      <a:pt x="232" y="268"/>
                    </a:lnTo>
                    <a:lnTo>
                      <a:pt x="237" y="272"/>
                    </a:lnTo>
                    <a:lnTo>
                      <a:pt x="245" y="272"/>
                    </a:lnTo>
                    <a:lnTo>
                      <a:pt x="254" y="272"/>
                    </a:lnTo>
                    <a:lnTo>
                      <a:pt x="259" y="268"/>
                    </a:lnTo>
                    <a:lnTo>
                      <a:pt x="263" y="263"/>
                    </a:lnTo>
                    <a:lnTo>
                      <a:pt x="268" y="254"/>
                    </a:lnTo>
                    <a:lnTo>
                      <a:pt x="272" y="20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40" name="Freeform 31"/>
              <p:cNvSpPr/>
              <p:nvPr/>
            </p:nvSpPr>
            <p:spPr bwMode="auto">
              <a:xfrm>
                <a:off x="1347" y="392"/>
                <a:ext cx="389" cy="277"/>
              </a:xfrm>
              <a:custGeom>
                <a:avLst/>
                <a:gdLst/>
                <a:ahLst/>
                <a:cxnLst>
                  <a:cxn ang="0">
                    <a:pos x="295" y="121"/>
                  </a:cxn>
                  <a:cxn ang="0">
                    <a:pos x="384" y="72"/>
                  </a:cxn>
                  <a:cxn ang="0">
                    <a:pos x="393" y="63"/>
                  </a:cxn>
                  <a:cxn ang="0">
                    <a:pos x="393" y="54"/>
                  </a:cxn>
                  <a:cxn ang="0">
                    <a:pos x="393" y="49"/>
                  </a:cxn>
                  <a:cxn ang="0">
                    <a:pos x="393" y="40"/>
                  </a:cxn>
                  <a:cxn ang="0">
                    <a:pos x="384" y="31"/>
                  </a:cxn>
                  <a:cxn ang="0">
                    <a:pos x="379" y="27"/>
                  </a:cxn>
                  <a:cxn ang="0">
                    <a:pos x="370" y="27"/>
                  </a:cxn>
                  <a:cxn ang="0">
                    <a:pos x="357" y="27"/>
                  </a:cxn>
                  <a:cxn ang="0">
                    <a:pos x="268" y="81"/>
                  </a:cxn>
                  <a:cxn ang="0">
                    <a:pos x="268" y="27"/>
                  </a:cxn>
                  <a:cxn ang="0">
                    <a:pos x="268" y="14"/>
                  </a:cxn>
                  <a:cxn ang="0">
                    <a:pos x="263" y="9"/>
                  </a:cxn>
                  <a:cxn ang="0">
                    <a:pos x="254" y="5"/>
                  </a:cxn>
                  <a:cxn ang="0">
                    <a:pos x="250" y="0"/>
                  </a:cxn>
                  <a:cxn ang="0">
                    <a:pos x="241" y="5"/>
                  </a:cxn>
                  <a:cxn ang="0">
                    <a:pos x="232" y="5"/>
                  </a:cxn>
                  <a:cxn ang="0">
                    <a:pos x="228" y="14"/>
                  </a:cxn>
                  <a:cxn ang="0">
                    <a:pos x="228" y="23"/>
                  </a:cxn>
                  <a:cxn ang="0">
                    <a:pos x="228" y="99"/>
                  </a:cxn>
                  <a:cxn ang="0">
                    <a:pos x="170" y="134"/>
                  </a:cxn>
                  <a:cxn ang="0">
                    <a:pos x="170" y="36"/>
                  </a:cxn>
                  <a:cxn ang="0">
                    <a:pos x="170" y="27"/>
                  </a:cxn>
                  <a:cxn ang="0">
                    <a:pos x="165" y="18"/>
                  </a:cxn>
                  <a:cxn ang="0">
                    <a:pos x="156" y="14"/>
                  </a:cxn>
                  <a:cxn ang="0">
                    <a:pos x="147" y="9"/>
                  </a:cxn>
                  <a:cxn ang="0">
                    <a:pos x="138" y="9"/>
                  </a:cxn>
                  <a:cxn ang="0">
                    <a:pos x="134" y="14"/>
                  </a:cxn>
                  <a:cxn ang="0">
                    <a:pos x="129" y="23"/>
                  </a:cxn>
                  <a:cxn ang="0">
                    <a:pos x="125" y="31"/>
                  </a:cxn>
                  <a:cxn ang="0">
                    <a:pos x="125" y="161"/>
                  </a:cxn>
                  <a:cxn ang="0">
                    <a:pos x="0" y="233"/>
                  </a:cxn>
                  <a:cxn ang="0">
                    <a:pos x="27" y="277"/>
                  </a:cxn>
                  <a:cxn ang="0">
                    <a:pos x="152" y="206"/>
                  </a:cxn>
                  <a:cxn ang="0">
                    <a:pos x="268" y="273"/>
                  </a:cxn>
                  <a:cxn ang="0">
                    <a:pos x="272" y="277"/>
                  </a:cxn>
                  <a:cxn ang="0">
                    <a:pos x="281" y="277"/>
                  </a:cxn>
                  <a:cxn ang="0">
                    <a:pos x="290" y="273"/>
                  </a:cxn>
                  <a:cxn ang="0">
                    <a:pos x="295" y="268"/>
                  </a:cxn>
                  <a:cxn ang="0">
                    <a:pos x="299" y="259"/>
                  </a:cxn>
                  <a:cxn ang="0">
                    <a:pos x="299" y="251"/>
                  </a:cxn>
                  <a:cxn ang="0">
                    <a:pos x="295" y="242"/>
                  </a:cxn>
                  <a:cxn ang="0">
                    <a:pos x="286" y="237"/>
                  </a:cxn>
                  <a:cxn ang="0">
                    <a:pos x="196" y="179"/>
                  </a:cxn>
                  <a:cxn ang="0">
                    <a:pos x="254" y="148"/>
                  </a:cxn>
                  <a:cxn ang="0">
                    <a:pos x="321" y="188"/>
                  </a:cxn>
                  <a:cxn ang="0">
                    <a:pos x="330" y="192"/>
                  </a:cxn>
                  <a:cxn ang="0">
                    <a:pos x="335" y="192"/>
                  </a:cxn>
                  <a:cxn ang="0">
                    <a:pos x="344" y="188"/>
                  </a:cxn>
                  <a:cxn ang="0">
                    <a:pos x="348" y="179"/>
                  </a:cxn>
                  <a:cxn ang="0">
                    <a:pos x="348" y="175"/>
                  </a:cxn>
                  <a:cxn ang="0">
                    <a:pos x="348" y="166"/>
                  </a:cxn>
                  <a:cxn ang="0">
                    <a:pos x="348" y="157"/>
                  </a:cxn>
                  <a:cxn ang="0">
                    <a:pos x="339" y="152"/>
                  </a:cxn>
                  <a:cxn ang="0">
                    <a:pos x="295" y="121"/>
                  </a:cxn>
                </a:cxnLst>
                <a:rect l="0" t="0" r="r" b="b"/>
                <a:pathLst>
                  <a:path w="393" h="277">
                    <a:moveTo>
                      <a:pt x="295" y="121"/>
                    </a:moveTo>
                    <a:lnTo>
                      <a:pt x="384" y="72"/>
                    </a:lnTo>
                    <a:lnTo>
                      <a:pt x="393" y="63"/>
                    </a:lnTo>
                    <a:lnTo>
                      <a:pt x="393" y="54"/>
                    </a:lnTo>
                    <a:lnTo>
                      <a:pt x="393" y="49"/>
                    </a:lnTo>
                    <a:lnTo>
                      <a:pt x="393" y="40"/>
                    </a:lnTo>
                    <a:lnTo>
                      <a:pt x="384" y="31"/>
                    </a:lnTo>
                    <a:lnTo>
                      <a:pt x="379" y="27"/>
                    </a:lnTo>
                    <a:lnTo>
                      <a:pt x="370" y="27"/>
                    </a:lnTo>
                    <a:lnTo>
                      <a:pt x="357" y="27"/>
                    </a:lnTo>
                    <a:lnTo>
                      <a:pt x="268" y="81"/>
                    </a:lnTo>
                    <a:lnTo>
                      <a:pt x="268" y="27"/>
                    </a:lnTo>
                    <a:lnTo>
                      <a:pt x="268" y="14"/>
                    </a:lnTo>
                    <a:lnTo>
                      <a:pt x="263" y="9"/>
                    </a:lnTo>
                    <a:lnTo>
                      <a:pt x="254" y="5"/>
                    </a:lnTo>
                    <a:lnTo>
                      <a:pt x="250" y="0"/>
                    </a:lnTo>
                    <a:lnTo>
                      <a:pt x="241" y="5"/>
                    </a:lnTo>
                    <a:lnTo>
                      <a:pt x="232" y="5"/>
                    </a:lnTo>
                    <a:lnTo>
                      <a:pt x="228" y="14"/>
                    </a:lnTo>
                    <a:lnTo>
                      <a:pt x="228" y="23"/>
                    </a:lnTo>
                    <a:lnTo>
                      <a:pt x="228" y="99"/>
                    </a:lnTo>
                    <a:lnTo>
                      <a:pt x="170" y="134"/>
                    </a:lnTo>
                    <a:lnTo>
                      <a:pt x="170" y="36"/>
                    </a:lnTo>
                    <a:lnTo>
                      <a:pt x="170" y="27"/>
                    </a:lnTo>
                    <a:lnTo>
                      <a:pt x="165" y="18"/>
                    </a:lnTo>
                    <a:lnTo>
                      <a:pt x="156" y="14"/>
                    </a:lnTo>
                    <a:lnTo>
                      <a:pt x="147" y="9"/>
                    </a:lnTo>
                    <a:lnTo>
                      <a:pt x="138" y="9"/>
                    </a:lnTo>
                    <a:lnTo>
                      <a:pt x="134" y="14"/>
                    </a:lnTo>
                    <a:lnTo>
                      <a:pt x="129" y="23"/>
                    </a:lnTo>
                    <a:lnTo>
                      <a:pt x="125" y="31"/>
                    </a:lnTo>
                    <a:lnTo>
                      <a:pt x="125" y="161"/>
                    </a:lnTo>
                    <a:lnTo>
                      <a:pt x="0" y="233"/>
                    </a:lnTo>
                    <a:lnTo>
                      <a:pt x="27" y="277"/>
                    </a:lnTo>
                    <a:lnTo>
                      <a:pt x="152" y="206"/>
                    </a:lnTo>
                    <a:lnTo>
                      <a:pt x="268" y="273"/>
                    </a:lnTo>
                    <a:lnTo>
                      <a:pt x="272" y="277"/>
                    </a:lnTo>
                    <a:lnTo>
                      <a:pt x="281" y="277"/>
                    </a:lnTo>
                    <a:lnTo>
                      <a:pt x="290" y="273"/>
                    </a:lnTo>
                    <a:lnTo>
                      <a:pt x="295" y="268"/>
                    </a:lnTo>
                    <a:lnTo>
                      <a:pt x="299" y="259"/>
                    </a:lnTo>
                    <a:lnTo>
                      <a:pt x="299" y="251"/>
                    </a:lnTo>
                    <a:lnTo>
                      <a:pt x="295" y="242"/>
                    </a:lnTo>
                    <a:lnTo>
                      <a:pt x="286" y="237"/>
                    </a:lnTo>
                    <a:lnTo>
                      <a:pt x="196" y="179"/>
                    </a:lnTo>
                    <a:lnTo>
                      <a:pt x="254" y="148"/>
                    </a:lnTo>
                    <a:lnTo>
                      <a:pt x="321" y="188"/>
                    </a:lnTo>
                    <a:lnTo>
                      <a:pt x="330" y="192"/>
                    </a:lnTo>
                    <a:lnTo>
                      <a:pt x="335" y="192"/>
                    </a:lnTo>
                    <a:lnTo>
                      <a:pt x="344" y="188"/>
                    </a:lnTo>
                    <a:lnTo>
                      <a:pt x="348" y="179"/>
                    </a:lnTo>
                    <a:lnTo>
                      <a:pt x="348" y="175"/>
                    </a:lnTo>
                    <a:lnTo>
                      <a:pt x="348" y="166"/>
                    </a:lnTo>
                    <a:lnTo>
                      <a:pt x="348" y="157"/>
                    </a:lnTo>
                    <a:lnTo>
                      <a:pt x="339" y="152"/>
                    </a:lnTo>
                    <a:lnTo>
                      <a:pt x="295" y="12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41" name="Freeform 32"/>
              <p:cNvSpPr/>
              <p:nvPr/>
            </p:nvSpPr>
            <p:spPr bwMode="auto">
              <a:xfrm>
                <a:off x="1232" y="534"/>
                <a:ext cx="261" cy="227"/>
              </a:xfrm>
              <a:custGeom>
                <a:avLst/>
                <a:gdLst/>
                <a:ahLst/>
                <a:cxnLst>
                  <a:cxn ang="0">
                    <a:pos x="0" y="116"/>
                  </a:cxn>
                  <a:cxn ang="0">
                    <a:pos x="49" y="67"/>
                  </a:cxn>
                  <a:cxn ang="0">
                    <a:pos x="67" y="0"/>
                  </a:cxn>
                  <a:cxn ang="0">
                    <a:pos x="134" y="23"/>
                  </a:cxn>
                  <a:cxn ang="0">
                    <a:pos x="201" y="0"/>
                  </a:cxn>
                  <a:cxn ang="0">
                    <a:pos x="214" y="67"/>
                  </a:cxn>
                  <a:cxn ang="0">
                    <a:pos x="263" y="116"/>
                  </a:cxn>
                  <a:cxn ang="0">
                    <a:pos x="214" y="161"/>
                  </a:cxn>
                  <a:cxn ang="0">
                    <a:pos x="201" y="228"/>
                  </a:cxn>
                  <a:cxn ang="0">
                    <a:pos x="134" y="210"/>
                  </a:cxn>
                  <a:cxn ang="0">
                    <a:pos x="67" y="228"/>
                  </a:cxn>
                  <a:cxn ang="0">
                    <a:pos x="49" y="161"/>
                  </a:cxn>
                  <a:cxn ang="0">
                    <a:pos x="0" y="116"/>
                  </a:cxn>
                </a:cxnLst>
                <a:rect l="0" t="0" r="r" b="b"/>
                <a:pathLst>
                  <a:path w="263" h="228">
                    <a:moveTo>
                      <a:pt x="0" y="116"/>
                    </a:moveTo>
                    <a:lnTo>
                      <a:pt x="49" y="67"/>
                    </a:lnTo>
                    <a:lnTo>
                      <a:pt x="67" y="0"/>
                    </a:lnTo>
                    <a:lnTo>
                      <a:pt x="134" y="23"/>
                    </a:lnTo>
                    <a:lnTo>
                      <a:pt x="201" y="0"/>
                    </a:lnTo>
                    <a:lnTo>
                      <a:pt x="214" y="67"/>
                    </a:lnTo>
                    <a:lnTo>
                      <a:pt x="263" y="116"/>
                    </a:lnTo>
                    <a:lnTo>
                      <a:pt x="214" y="161"/>
                    </a:lnTo>
                    <a:lnTo>
                      <a:pt x="201" y="228"/>
                    </a:lnTo>
                    <a:lnTo>
                      <a:pt x="134" y="210"/>
                    </a:lnTo>
                    <a:lnTo>
                      <a:pt x="67" y="228"/>
                    </a:lnTo>
                    <a:lnTo>
                      <a:pt x="49" y="161"/>
                    </a:lnTo>
                    <a:lnTo>
                      <a:pt x="0" y="116"/>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grpSp>
        <p:sp>
          <p:nvSpPr>
            <p:cNvPr id="65571" name="Rectangle 33"/>
            <p:cNvSpPr>
              <a:spLocks noChangeArrowheads="1"/>
            </p:cNvSpPr>
            <p:nvPr/>
          </p:nvSpPr>
          <p:spPr bwMode="auto">
            <a:xfrm>
              <a:off x="8757004" y="5519208"/>
              <a:ext cx="3271691" cy="646649"/>
            </a:xfrm>
            <a:prstGeom prst="rect">
              <a:avLst/>
            </a:prstGeom>
            <a:noFill/>
            <a:ln w="9525">
              <a:noFill/>
              <a:miter lim="800000"/>
            </a:ln>
          </p:spPr>
          <p:txBody>
            <a:bodyPr>
              <a:spAutoFit/>
            </a:bodyPr>
            <a:lstStyle/>
            <a:p>
              <a:pPr eaLnBrk="0" hangingPunct="0"/>
              <a:r>
                <a:rPr lang="zh-CN" altLang="en-US">
                  <a:solidFill>
                    <a:srgbClr val="000000"/>
                  </a:solidFill>
                  <a:latin typeface="方正姚体" panose="02010601030101010101" pitchFamily="2" charset="-122"/>
                  <a:ea typeface="方正姚体" panose="02010601030101010101" pitchFamily="2" charset="-122"/>
                </a:rPr>
                <a:t>日程客流量统计</a:t>
              </a:r>
              <a:endParaRPr lang="en-US" altLang="zh-CN">
                <a:solidFill>
                  <a:srgbClr val="000000"/>
                </a:solidFill>
                <a:latin typeface="方正姚体" panose="02010601030101010101" pitchFamily="2" charset="-122"/>
                <a:ea typeface="方正姚体" panose="02010601030101010101" pitchFamily="2" charset="-122"/>
              </a:endParaRPr>
            </a:p>
            <a:p>
              <a:pPr eaLnBrk="0" hangingPunct="0"/>
              <a:r>
                <a:rPr lang="zh-CN" altLang="en-US">
                  <a:solidFill>
                    <a:srgbClr val="000000"/>
                  </a:solidFill>
                  <a:latin typeface="方正姚体" panose="02010601030101010101" pitchFamily="2" charset="-122"/>
                  <a:ea typeface="方正姚体" panose="02010601030101010101" pitchFamily="2" charset="-122"/>
                </a:rPr>
                <a:t>（按节目展示</a:t>
              </a:r>
              <a:r>
                <a:rPr lang="en-US" altLang="zh-CN">
                  <a:solidFill>
                    <a:srgbClr val="000000"/>
                  </a:solidFill>
                  <a:latin typeface="方正姚体" panose="02010601030101010101" pitchFamily="2" charset="-122"/>
                  <a:ea typeface="方正姚体" panose="02010601030101010101" pitchFamily="2" charset="-122"/>
                </a:rPr>
                <a:t>/</a:t>
              </a:r>
              <a:r>
                <a:rPr lang="zh-CN" altLang="en-US">
                  <a:solidFill>
                    <a:srgbClr val="000000"/>
                  </a:solidFill>
                  <a:latin typeface="方正姚体" panose="02010601030101010101" pitchFamily="2" charset="-122"/>
                  <a:ea typeface="方正姚体" panose="02010601030101010101" pitchFamily="2" charset="-122"/>
                </a:rPr>
                <a:t>按客流展示）</a:t>
              </a:r>
              <a:endParaRPr lang="en-US" altLang="zh-CN">
                <a:solidFill>
                  <a:srgbClr val="000000"/>
                </a:solidFill>
                <a:latin typeface="方正姚体" panose="02010601030101010101" pitchFamily="2" charset="-122"/>
                <a:ea typeface="方正姚体" panose="02010601030101010101" pitchFamily="2" charset="-122"/>
              </a:endParaRPr>
            </a:p>
          </p:txBody>
        </p:sp>
        <p:sp>
          <p:nvSpPr>
            <p:cNvPr id="65572" name="Line 34"/>
            <p:cNvSpPr>
              <a:spLocks noChangeShapeType="1"/>
            </p:cNvSpPr>
            <p:nvPr/>
          </p:nvSpPr>
          <p:spPr bwMode="auto">
            <a:xfrm>
              <a:off x="8641510" y="5851147"/>
              <a:ext cx="2187487" cy="0"/>
            </a:xfrm>
            <a:prstGeom prst="line">
              <a:avLst/>
            </a:prstGeom>
            <a:noFill/>
            <a:ln w="9525">
              <a:solidFill>
                <a:schemeClr val="folHlink"/>
              </a:solidFill>
              <a:round/>
            </a:ln>
          </p:spPr>
          <p:txBody>
            <a:bodyPr wrap="none" anchor="ctr"/>
            <a:lstStyle/>
            <a:p>
              <a:endParaRPr lang="zh-CN" altLang="en-US"/>
            </a:p>
          </p:txBody>
        </p:sp>
      </p:grpSp>
      <p:grpSp>
        <p:nvGrpSpPr>
          <p:cNvPr id="65546" name="组合 41"/>
          <p:cNvGrpSpPr/>
          <p:nvPr/>
        </p:nvGrpSpPr>
        <p:grpSpPr bwMode="auto">
          <a:xfrm>
            <a:off x="8339138" y="4125913"/>
            <a:ext cx="2543175" cy="476250"/>
            <a:chOff x="8339459" y="4278733"/>
            <a:chExt cx="2543587" cy="475696"/>
          </a:xfrm>
        </p:grpSpPr>
        <p:grpSp>
          <p:nvGrpSpPr>
            <p:cNvPr id="65560" name="Group 25"/>
            <p:cNvGrpSpPr/>
            <p:nvPr/>
          </p:nvGrpSpPr>
          <p:grpSpPr bwMode="auto">
            <a:xfrm>
              <a:off x="8339459" y="4278733"/>
              <a:ext cx="356102" cy="475696"/>
              <a:chOff x="982" y="214"/>
              <a:chExt cx="759" cy="872"/>
            </a:xfrm>
          </p:grpSpPr>
          <p:sp>
            <p:nvSpPr>
              <p:cNvPr id="46" name="Freeform 26"/>
              <p:cNvSpPr/>
              <p:nvPr/>
            </p:nvSpPr>
            <p:spPr bwMode="auto">
              <a:xfrm>
                <a:off x="1216" y="214"/>
                <a:ext cx="298" cy="433"/>
              </a:xfrm>
              <a:custGeom>
                <a:avLst/>
                <a:gdLst/>
                <a:ahLst/>
                <a:cxnLst>
                  <a:cxn ang="0">
                    <a:pos x="174" y="121"/>
                  </a:cxn>
                  <a:cxn ang="0">
                    <a:pos x="174" y="23"/>
                  </a:cxn>
                  <a:cxn ang="0">
                    <a:pos x="170" y="9"/>
                  </a:cxn>
                  <a:cxn ang="0">
                    <a:pos x="165" y="5"/>
                  </a:cxn>
                  <a:cxn ang="0">
                    <a:pos x="156" y="0"/>
                  </a:cxn>
                  <a:cxn ang="0">
                    <a:pos x="152" y="0"/>
                  </a:cxn>
                  <a:cxn ang="0">
                    <a:pos x="143" y="0"/>
                  </a:cxn>
                  <a:cxn ang="0">
                    <a:pos x="134" y="5"/>
                  </a:cxn>
                  <a:cxn ang="0">
                    <a:pos x="125" y="9"/>
                  </a:cxn>
                  <a:cxn ang="0">
                    <a:pos x="125" y="23"/>
                  </a:cxn>
                  <a:cxn ang="0">
                    <a:pos x="125" y="126"/>
                  </a:cxn>
                  <a:cxn ang="0">
                    <a:pos x="76" y="99"/>
                  </a:cxn>
                  <a:cxn ang="0">
                    <a:pos x="67" y="94"/>
                  </a:cxn>
                  <a:cxn ang="0">
                    <a:pos x="58" y="94"/>
                  </a:cxn>
                  <a:cxn ang="0">
                    <a:pos x="49" y="99"/>
                  </a:cxn>
                  <a:cxn ang="0">
                    <a:pos x="45" y="103"/>
                  </a:cxn>
                  <a:cxn ang="0">
                    <a:pos x="40" y="112"/>
                  </a:cxn>
                  <a:cxn ang="0">
                    <a:pos x="45" y="117"/>
                  </a:cxn>
                  <a:cxn ang="0">
                    <a:pos x="45" y="126"/>
                  </a:cxn>
                  <a:cxn ang="0">
                    <a:pos x="54" y="134"/>
                  </a:cxn>
                  <a:cxn ang="0">
                    <a:pos x="121" y="170"/>
                  </a:cxn>
                  <a:cxn ang="0">
                    <a:pos x="121" y="242"/>
                  </a:cxn>
                  <a:cxn ang="0">
                    <a:pos x="36" y="188"/>
                  </a:cxn>
                  <a:cxn ang="0">
                    <a:pos x="27" y="184"/>
                  </a:cxn>
                  <a:cxn ang="0">
                    <a:pos x="18" y="184"/>
                  </a:cxn>
                  <a:cxn ang="0">
                    <a:pos x="9" y="188"/>
                  </a:cxn>
                  <a:cxn ang="0">
                    <a:pos x="5" y="193"/>
                  </a:cxn>
                  <a:cxn ang="0">
                    <a:pos x="0" y="202"/>
                  </a:cxn>
                  <a:cxn ang="0">
                    <a:pos x="0" y="210"/>
                  </a:cxn>
                  <a:cxn ang="0">
                    <a:pos x="5" y="219"/>
                  </a:cxn>
                  <a:cxn ang="0">
                    <a:pos x="14" y="224"/>
                  </a:cxn>
                  <a:cxn ang="0">
                    <a:pos x="121" y="291"/>
                  </a:cxn>
                  <a:cxn ang="0">
                    <a:pos x="121" y="434"/>
                  </a:cxn>
                  <a:cxn ang="0">
                    <a:pos x="174" y="434"/>
                  </a:cxn>
                  <a:cxn ang="0">
                    <a:pos x="174" y="291"/>
                  </a:cxn>
                  <a:cxn ang="0">
                    <a:pos x="290" y="224"/>
                  </a:cxn>
                  <a:cxn ang="0">
                    <a:pos x="295" y="219"/>
                  </a:cxn>
                  <a:cxn ang="0">
                    <a:pos x="299" y="210"/>
                  </a:cxn>
                  <a:cxn ang="0">
                    <a:pos x="299" y="202"/>
                  </a:cxn>
                  <a:cxn ang="0">
                    <a:pos x="299" y="197"/>
                  </a:cxn>
                  <a:cxn ang="0">
                    <a:pos x="295" y="188"/>
                  </a:cxn>
                  <a:cxn ang="0">
                    <a:pos x="286" y="184"/>
                  </a:cxn>
                  <a:cxn ang="0">
                    <a:pos x="277" y="184"/>
                  </a:cxn>
                  <a:cxn ang="0">
                    <a:pos x="268" y="188"/>
                  </a:cxn>
                  <a:cxn ang="0">
                    <a:pos x="174" y="237"/>
                  </a:cxn>
                  <a:cxn ang="0">
                    <a:pos x="174" y="170"/>
                  </a:cxn>
                  <a:cxn ang="0">
                    <a:pos x="246" y="134"/>
                  </a:cxn>
                  <a:cxn ang="0">
                    <a:pos x="250" y="130"/>
                  </a:cxn>
                  <a:cxn ang="0">
                    <a:pos x="255" y="121"/>
                  </a:cxn>
                  <a:cxn ang="0">
                    <a:pos x="255" y="112"/>
                  </a:cxn>
                  <a:cxn ang="0">
                    <a:pos x="250" y="108"/>
                  </a:cxn>
                  <a:cxn ang="0">
                    <a:pos x="246" y="103"/>
                  </a:cxn>
                  <a:cxn ang="0">
                    <a:pos x="237" y="99"/>
                  </a:cxn>
                  <a:cxn ang="0">
                    <a:pos x="232" y="99"/>
                  </a:cxn>
                  <a:cxn ang="0">
                    <a:pos x="223" y="99"/>
                  </a:cxn>
                  <a:cxn ang="0">
                    <a:pos x="174" y="121"/>
                  </a:cxn>
                </a:cxnLst>
                <a:rect l="0" t="0" r="r" b="b"/>
                <a:pathLst>
                  <a:path w="299" h="434">
                    <a:moveTo>
                      <a:pt x="174" y="121"/>
                    </a:moveTo>
                    <a:lnTo>
                      <a:pt x="174" y="23"/>
                    </a:lnTo>
                    <a:lnTo>
                      <a:pt x="170" y="9"/>
                    </a:lnTo>
                    <a:lnTo>
                      <a:pt x="165" y="5"/>
                    </a:lnTo>
                    <a:lnTo>
                      <a:pt x="156" y="0"/>
                    </a:lnTo>
                    <a:lnTo>
                      <a:pt x="152" y="0"/>
                    </a:lnTo>
                    <a:lnTo>
                      <a:pt x="143" y="0"/>
                    </a:lnTo>
                    <a:lnTo>
                      <a:pt x="134" y="5"/>
                    </a:lnTo>
                    <a:lnTo>
                      <a:pt x="125" y="9"/>
                    </a:lnTo>
                    <a:lnTo>
                      <a:pt x="125" y="23"/>
                    </a:lnTo>
                    <a:lnTo>
                      <a:pt x="125" y="126"/>
                    </a:lnTo>
                    <a:lnTo>
                      <a:pt x="76" y="99"/>
                    </a:lnTo>
                    <a:lnTo>
                      <a:pt x="67" y="94"/>
                    </a:lnTo>
                    <a:lnTo>
                      <a:pt x="58" y="94"/>
                    </a:lnTo>
                    <a:lnTo>
                      <a:pt x="49" y="99"/>
                    </a:lnTo>
                    <a:lnTo>
                      <a:pt x="45" y="103"/>
                    </a:lnTo>
                    <a:lnTo>
                      <a:pt x="40" y="112"/>
                    </a:lnTo>
                    <a:lnTo>
                      <a:pt x="45" y="117"/>
                    </a:lnTo>
                    <a:lnTo>
                      <a:pt x="45" y="126"/>
                    </a:lnTo>
                    <a:lnTo>
                      <a:pt x="54" y="134"/>
                    </a:lnTo>
                    <a:lnTo>
                      <a:pt x="121" y="170"/>
                    </a:lnTo>
                    <a:lnTo>
                      <a:pt x="121" y="242"/>
                    </a:lnTo>
                    <a:lnTo>
                      <a:pt x="36" y="188"/>
                    </a:lnTo>
                    <a:lnTo>
                      <a:pt x="27" y="184"/>
                    </a:lnTo>
                    <a:lnTo>
                      <a:pt x="18" y="184"/>
                    </a:lnTo>
                    <a:lnTo>
                      <a:pt x="9" y="188"/>
                    </a:lnTo>
                    <a:lnTo>
                      <a:pt x="5" y="193"/>
                    </a:lnTo>
                    <a:lnTo>
                      <a:pt x="0" y="202"/>
                    </a:lnTo>
                    <a:lnTo>
                      <a:pt x="0" y="210"/>
                    </a:lnTo>
                    <a:lnTo>
                      <a:pt x="5" y="219"/>
                    </a:lnTo>
                    <a:lnTo>
                      <a:pt x="14" y="224"/>
                    </a:lnTo>
                    <a:lnTo>
                      <a:pt x="121" y="291"/>
                    </a:lnTo>
                    <a:lnTo>
                      <a:pt x="121" y="434"/>
                    </a:lnTo>
                    <a:lnTo>
                      <a:pt x="174" y="434"/>
                    </a:lnTo>
                    <a:lnTo>
                      <a:pt x="174" y="291"/>
                    </a:lnTo>
                    <a:lnTo>
                      <a:pt x="290" y="224"/>
                    </a:lnTo>
                    <a:lnTo>
                      <a:pt x="295" y="219"/>
                    </a:lnTo>
                    <a:lnTo>
                      <a:pt x="299" y="210"/>
                    </a:lnTo>
                    <a:lnTo>
                      <a:pt x="299" y="202"/>
                    </a:lnTo>
                    <a:lnTo>
                      <a:pt x="299" y="197"/>
                    </a:lnTo>
                    <a:lnTo>
                      <a:pt x="295" y="188"/>
                    </a:lnTo>
                    <a:lnTo>
                      <a:pt x="286" y="184"/>
                    </a:lnTo>
                    <a:lnTo>
                      <a:pt x="277" y="184"/>
                    </a:lnTo>
                    <a:lnTo>
                      <a:pt x="268" y="188"/>
                    </a:lnTo>
                    <a:lnTo>
                      <a:pt x="174" y="237"/>
                    </a:lnTo>
                    <a:lnTo>
                      <a:pt x="174" y="170"/>
                    </a:lnTo>
                    <a:lnTo>
                      <a:pt x="246" y="134"/>
                    </a:lnTo>
                    <a:lnTo>
                      <a:pt x="250" y="130"/>
                    </a:lnTo>
                    <a:lnTo>
                      <a:pt x="255" y="121"/>
                    </a:lnTo>
                    <a:lnTo>
                      <a:pt x="255" y="112"/>
                    </a:lnTo>
                    <a:lnTo>
                      <a:pt x="250" y="108"/>
                    </a:lnTo>
                    <a:lnTo>
                      <a:pt x="246" y="103"/>
                    </a:lnTo>
                    <a:lnTo>
                      <a:pt x="237" y="99"/>
                    </a:lnTo>
                    <a:lnTo>
                      <a:pt x="232" y="99"/>
                    </a:lnTo>
                    <a:lnTo>
                      <a:pt x="223" y="99"/>
                    </a:lnTo>
                    <a:lnTo>
                      <a:pt x="174" y="12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47" name="Freeform 27"/>
              <p:cNvSpPr/>
              <p:nvPr/>
            </p:nvSpPr>
            <p:spPr bwMode="auto">
              <a:xfrm>
                <a:off x="982" y="397"/>
                <a:ext cx="393" cy="273"/>
              </a:xfrm>
              <a:custGeom>
                <a:avLst/>
                <a:gdLst/>
                <a:ahLst/>
                <a:cxnLst>
                  <a:cxn ang="0">
                    <a:pos x="121" y="71"/>
                  </a:cxn>
                  <a:cxn ang="0">
                    <a:pos x="36" y="22"/>
                  </a:cxn>
                  <a:cxn ang="0">
                    <a:pos x="27" y="18"/>
                  </a:cxn>
                  <a:cxn ang="0">
                    <a:pos x="18" y="18"/>
                  </a:cxn>
                  <a:cxn ang="0">
                    <a:pos x="9" y="22"/>
                  </a:cxn>
                  <a:cxn ang="0">
                    <a:pos x="5" y="31"/>
                  </a:cxn>
                  <a:cxn ang="0">
                    <a:pos x="0" y="40"/>
                  </a:cxn>
                  <a:cxn ang="0">
                    <a:pos x="0" y="49"/>
                  </a:cxn>
                  <a:cxn ang="0">
                    <a:pos x="5" y="58"/>
                  </a:cxn>
                  <a:cxn ang="0">
                    <a:pos x="9" y="62"/>
                  </a:cxn>
                  <a:cxn ang="0">
                    <a:pos x="98" y="116"/>
                  </a:cxn>
                  <a:cxn ang="0">
                    <a:pos x="54" y="143"/>
                  </a:cxn>
                  <a:cxn ang="0">
                    <a:pos x="45" y="147"/>
                  </a:cxn>
                  <a:cxn ang="0">
                    <a:pos x="40" y="156"/>
                  </a:cxn>
                  <a:cxn ang="0">
                    <a:pos x="40" y="165"/>
                  </a:cxn>
                  <a:cxn ang="0">
                    <a:pos x="40" y="174"/>
                  </a:cxn>
                  <a:cxn ang="0">
                    <a:pos x="49" y="178"/>
                  </a:cxn>
                  <a:cxn ang="0">
                    <a:pos x="54" y="183"/>
                  </a:cxn>
                  <a:cxn ang="0">
                    <a:pos x="63" y="183"/>
                  </a:cxn>
                  <a:cxn ang="0">
                    <a:pos x="72" y="183"/>
                  </a:cxn>
                  <a:cxn ang="0">
                    <a:pos x="139" y="143"/>
                  </a:cxn>
                  <a:cxn ang="0">
                    <a:pos x="197" y="178"/>
                  </a:cxn>
                  <a:cxn ang="0">
                    <a:pos x="112" y="223"/>
                  </a:cxn>
                  <a:cxn ang="0">
                    <a:pos x="103" y="232"/>
                  </a:cxn>
                  <a:cxn ang="0">
                    <a:pos x="98" y="241"/>
                  </a:cxn>
                  <a:cxn ang="0">
                    <a:pos x="98" y="246"/>
                  </a:cxn>
                  <a:cxn ang="0">
                    <a:pos x="98" y="254"/>
                  </a:cxn>
                  <a:cxn ang="0">
                    <a:pos x="103" y="263"/>
                  </a:cxn>
                  <a:cxn ang="0">
                    <a:pos x="112" y="268"/>
                  </a:cxn>
                  <a:cxn ang="0">
                    <a:pos x="121" y="268"/>
                  </a:cxn>
                  <a:cxn ang="0">
                    <a:pos x="130" y="263"/>
                  </a:cxn>
                  <a:cxn ang="0">
                    <a:pos x="241" y="201"/>
                  </a:cxn>
                  <a:cxn ang="0">
                    <a:pos x="366" y="272"/>
                  </a:cxn>
                  <a:cxn ang="0">
                    <a:pos x="393" y="228"/>
                  </a:cxn>
                  <a:cxn ang="0">
                    <a:pos x="268" y="156"/>
                  </a:cxn>
                  <a:cxn ang="0">
                    <a:pos x="268" y="22"/>
                  </a:cxn>
                  <a:cxn ang="0">
                    <a:pos x="268" y="13"/>
                  </a:cxn>
                  <a:cxn ang="0">
                    <a:pos x="264" y="9"/>
                  </a:cxn>
                  <a:cxn ang="0">
                    <a:pos x="255" y="4"/>
                  </a:cxn>
                  <a:cxn ang="0">
                    <a:pos x="250" y="0"/>
                  </a:cxn>
                  <a:cxn ang="0">
                    <a:pos x="241" y="0"/>
                  </a:cxn>
                  <a:cxn ang="0">
                    <a:pos x="232" y="4"/>
                  </a:cxn>
                  <a:cxn ang="0">
                    <a:pos x="228" y="13"/>
                  </a:cxn>
                  <a:cxn ang="0">
                    <a:pos x="228" y="22"/>
                  </a:cxn>
                  <a:cxn ang="0">
                    <a:pos x="223" y="129"/>
                  </a:cxn>
                  <a:cxn ang="0">
                    <a:pos x="165" y="94"/>
                  </a:cxn>
                  <a:cxn ang="0">
                    <a:pos x="170" y="18"/>
                  </a:cxn>
                  <a:cxn ang="0">
                    <a:pos x="165" y="9"/>
                  </a:cxn>
                  <a:cxn ang="0">
                    <a:pos x="161" y="4"/>
                  </a:cxn>
                  <a:cxn ang="0">
                    <a:pos x="156" y="0"/>
                  </a:cxn>
                  <a:cxn ang="0">
                    <a:pos x="148" y="0"/>
                  </a:cxn>
                  <a:cxn ang="0">
                    <a:pos x="139" y="0"/>
                  </a:cxn>
                  <a:cxn ang="0">
                    <a:pos x="134" y="4"/>
                  </a:cxn>
                  <a:cxn ang="0">
                    <a:pos x="130" y="9"/>
                  </a:cxn>
                  <a:cxn ang="0">
                    <a:pos x="125" y="18"/>
                  </a:cxn>
                  <a:cxn ang="0">
                    <a:pos x="121" y="71"/>
                  </a:cxn>
                </a:cxnLst>
                <a:rect l="0" t="0" r="r" b="b"/>
                <a:pathLst>
                  <a:path w="393" h="272">
                    <a:moveTo>
                      <a:pt x="121" y="71"/>
                    </a:moveTo>
                    <a:lnTo>
                      <a:pt x="36" y="22"/>
                    </a:lnTo>
                    <a:lnTo>
                      <a:pt x="27" y="18"/>
                    </a:lnTo>
                    <a:lnTo>
                      <a:pt x="18" y="18"/>
                    </a:lnTo>
                    <a:lnTo>
                      <a:pt x="9" y="22"/>
                    </a:lnTo>
                    <a:lnTo>
                      <a:pt x="5" y="31"/>
                    </a:lnTo>
                    <a:lnTo>
                      <a:pt x="0" y="40"/>
                    </a:lnTo>
                    <a:lnTo>
                      <a:pt x="0" y="49"/>
                    </a:lnTo>
                    <a:lnTo>
                      <a:pt x="5" y="58"/>
                    </a:lnTo>
                    <a:lnTo>
                      <a:pt x="9" y="62"/>
                    </a:lnTo>
                    <a:lnTo>
                      <a:pt x="98" y="116"/>
                    </a:lnTo>
                    <a:lnTo>
                      <a:pt x="54" y="143"/>
                    </a:lnTo>
                    <a:lnTo>
                      <a:pt x="45" y="147"/>
                    </a:lnTo>
                    <a:lnTo>
                      <a:pt x="40" y="156"/>
                    </a:lnTo>
                    <a:lnTo>
                      <a:pt x="40" y="165"/>
                    </a:lnTo>
                    <a:lnTo>
                      <a:pt x="40" y="174"/>
                    </a:lnTo>
                    <a:lnTo>
                      <a:pt x="49" y="178"/>
                    </a:lnTo>
                    <a:lnTo>
                      <a:pt x="54" y="183"/>
                    </a:lnTo>
                    <a:lnTo>
                      <a:pt x="63" y="183"/>
                    </a:lnTo>
                    <a:lnTo>
                      <a:pt x="72" y="183"/>
                    </a:lnTo>
                    <a:lnTo>
                      <a:pt x="139" y="143"/>
                    </a:lnTo>
                    <a:lnTo>
                      <a:pt x="197" y="178"/>
                    </a:lnTo>
                    <a:lnTo>
                      <a:pt x="112" y="223"/>
                    </a:lnTo>
                    <a:lnTo>
                      <a:pt x="103" y="232"/>
                    </a:lnTo>
                    <a:lnTo>
                      <a:pt x="98" y="241"/>
                    </a:lnTo>
                    <a:lnTo>
                      <a:pt x="98" y="246"/>
                    </a:lnTo>
                    <a:lnTo>
                      <a:pt x="98" y="254"/>
                    </a:lnTo>
                    <a:lnTo>
                      <a:pt x="103" y="263"/>
                    </a:lnTo>
                    <a:lnTo>
                      <a:pt x="112" y="268"/>
                    </a:lnTo>
                    <a:lnTo>
                      <a:pt x="121" y="268"/>
                    </a:lnTo>
                    <a:lnTo>
                      <a:pt x="130" y="263"/>
                    </a:lnTo>
                    <a:lnTo>
                      <a:pt x="241" y="201"/>
                    </a:lnTo>
                    <a:lnTo>
                      <a:pt x="366" y="272"/>
                    </a:lnTo>
                    <a:lnTo>
                      <a:pt x="393" y="228"/>
                    </a:lnTo>
                    <a:lnTo>
                      <a:pt x="268" y="156"/>
                    </a:lnTo>
                    <a:lnTo>
                      <a:pt x="268" y="22"/>
                    </a:lnTo>
                    <a:lnTo>
                      <a:pt x="268" y="13"/>
                    </a:lnTo>
                    <a:lnTo>
                      <a:pt x="264" y="9"/>
                    </a:lnTo>
                    <a:lnTo>
                      <a:pt x="255" y="4"/>
                    </a:lnTo>
                    <a:lnTo>
                      <a:pt x="250" y="0"/>
                    </a:lnTo>
                    <a:lnTo>
                      <a:pt x="241" y="0"/>
                    </a:lnTo>
                    <a:lnTo>
                      <a:pt x="232" y="4"/>
                    </a:lnTo>
                    <a:lnTo>
                      <a:pt x="228" y="13"/>
                    </a:lnTo>
                    <a:lnTo>
                      <a:pt x="228" y="22"/>
                    </a:lnTo>
                    <a:lnTo>
                      <a:pt x="223" y="129"/>
                    </a:lnTo>
                    <a:lnTo>
                      <a:pt x="165" y="94"/>
                    </a:lnTo>
                    <a:lnTo>
                      <a:pt x="170" y="18"/>
                    </a:lnTo>
                    <a:lnTo>
                      <a:pt x="165" y="9"/>
                    </a:lnTo>
                    <a:lnTo>
                      <a:pt x="161" y="4"/>
                    </a:lnTo>
                    <a:lnTo>
                      <a:pt x="156" y="0"/>
                    </a:lnTo>
                    <a:lnTo>
                      <a:pt x="148" y="0"/>
                    </a:lnTo>
                    <a:lnTo>
                      <a:pt x="139" y="0"/>
                    </a:lnTo>
                    <a:lnTo>
                      <a:pt x="134" y="4"/>
                    </a:lnTo>
                    <a:lnTo>
                      <a:pt x="130" y="9"/>
                    </a:lnTo>
                    <a:lnTo>
                      <a:pt x="125" y="18"/>
                    </a:lnTo>
                    <a:lnTo>
                      <a:pt x="121" y="7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48" name="Freeform 28"/>
              <p:cNvSpPr/>
              <p:nvPr/>
            </p:nvSpPr>
            <p:spPr bwMode="auto">
              <a:xfrm>
                <a:off x="982" y="624"/>
                <a:ext cx="393" cy="279"/>
              </a:xfrm>
              <a:custGeom>
                <a:avLst/>
                <a:gdLst/>
                <a:ahLst/>
                <a:cxnLst>
                  <a:cxn ang="0">
                    <a:pos x="98" y="156"/>
                  </a:cxn>
                  <a:cxn ang="0">
                    <a:pos x="9" y="205"/>
                  </a:cxn>
                  <a:cxn ang="0">
                    <a:pos x="0" y="214"/>
                  </a:cxn>
                  <a:cxn ang="0">
                    <a:pos x="0" y="223"/>
                  </a:cxn>
                  <a:cxn ang="0">
                    <a:pos x="0" y="228"/>
                  </a:cxn>
                  <a:cxn ang="0">
                    <a:pos x="0" y="237"/>
                  </a:cxn>
                  <a:cxn ang="0">
                    <a:pos x="9" y="246"/>
                  </a:cxn>
                  <a:cxn ang="0">
                    <a:pos x="14" y="250"/>
                  </a:cxn>
                  <a:cxn ang="0">
                    <a:pos x="23" y="250"/>
                  </a:cxn>
                  <a:cxn ang="0">
                    <a:pos x="36" y="250"/>
                  </a:cxn>
                  <a:cxn ang="0">
                    <a:pos x="125" y="196"/>
                  </a:cxn>
                  <a:cxn ang="0">
                    <a:pos x="125" y="250"/>
                  </a:cxn>
                  <a:cxn ang="0">
                    <a:pos x="125" y="263"/>
                  </a:cxn>
                  <a:cxn ang="0">
                    <a:pos x="130" y="268"/>
                  </a:cxn>
                  <a:cxn ang="0">
                    <a:pos x="139" y="272"/>
                  </a:cxn>
                  <a:cxn ang="0">
                    <a:pos x="143" y="277"/>
                  </a:cxn>
                  <a:cxn ang="0">
                    <a:pos x="152" y="277"/>
                  </a:cxn>
                  <a:cxn ang="0">
                    <a:pos x="161" y="272"/>
                  </a:cxn>
                  <a:cxn ang="0">
                    <a:pos x="165" y="263"/>
                  </a:cxn>
                  <a:cxn ang="0">
                    <a:pos x="165" y="254"/>
                  </a:cxn>
                  <a:cxn ang="0">
                    <a:pos x="165" y="178"/>
                  </a:cxn>
                  <a:cxn ang="0">
                    <a:pos x="223" y="143"/>
                  </a:cxn>
                  <a:cxn ang="0">
                    <a:pos x="223" y="241"/>
                  </a:cxn>
                  <a:cxn ang="0">
                    <a:pos x="223" y="250"/>
                  </a:cxn>
                  <a:cxn ang="0">
                    <a:pos x="228" y="259"/>
                  </a:cxn>
                  <a:cxn ang="0">
                    <a:pos x="237" y="263"/>
                  </a:cxn>
                  <a:cxn ang="0">
                    <a:pos x="246" y="268"/>
                  </a:cxn>
                  <a:cxn ang="0">
                    <a:pos x="255" y="268"/>
                  </a:cxn>
                  <a:cxn ang="0">
                    <a:pos x="259" y="263"/>
                  </a:cxn>
                  <a:cxn ang="0">
                    <a:pos x="264" y="254"/>
                  </a:cxn>
                  <a:cxn ang="0">
                    <a:pos x="268" y="246"/>
                  </a:cxn>
                  <a:cxn ang="0">
                    <a:pos x="268" y="116"/>
                  </a:cxn>
                  <a:cxn ang="0">
                    <a:pos x="393" y="44"/>
                  </a:cxn>
                  <a:cxn ang="0">
                    <a:pos x="366" y="0"/>
                  </a:cxn>
                  <a:cxn ang="0">
                    <a:pos x="241" y="71"/>
                  </a:cxn>
                  <a:cxn ang="0">
                    <a:pos x="125" y="4"/>
                  </a:cxn>
                  <a:cxn ang="0">
                    <a:pos x="121" y="0"/>
                  </a:cxn>
                  <a:cxn ang="0">
                    <a:pos x="112" y="0"/>
                  </a:cxn>
                  <a:cxn ang="0">
                    <a:pos x="103" y="4"/>
                  </a:cxn>
                  <a:cxn ang="0">
                    <a:pos x="98" y="9"/>
                  </a:cxn>
                  <a:cxn ang="0">
                    <a:pos x="94" y="18"/>
                  </a:cxn>
                  <a:cxn ang="0">
                    <a:pos x="94" y="26"/>
                  </a:cxn>
                  <a:cxn ang="0">
                    <a:pos x="98" y="35"/>
                  </a:cxn>
                  <a:cxn ang="0">
                    <a:pos x="107" y="40"/>
                  </a:cxn>
                  <a:cxn ang="0">
                    <a:pos x="197" y="98"/>
                  </a:cxn>
                  <a:cxn ang="0">
                    <a:pos x="139" y="129"/>
                  </a:cxn>
                  <a:cxn ang="0">
                    <a:pos x="72" y="89"/>
                  </a:cxn>
                  <a:cxn ang="0">
                    <a:pos x="63" y="85"/>
                  </a:cxn>
                  <a:cxn ang="0">
                    <a:pos x="58" y="85"/>
                  </a:cxn>
                  <a:cxn ang="0">
                    <a:pos x="49" y="89"/>
                  </a:cxn>
                  <a:cxn ang="0">
                    <a:pos x="45" y="98"/>
                  </a:cxn>
                  <a:cxn ang="0">
                    <a:pos x="45" y="102"/>
                  </a:cxn>
                  <a:cxn ang="0">
                    <a:pos x="45" y="111"/>
                  </a:cxn>
                  <a:cxn ang="0">
                    <a:pos x="45" y="120"/>
                  </a:cxn>
                  <a:cxn ang="0">
                    <a:pos x="54" y="125"/>
                  </a:cxn>
                  <a:cxn ang="0">
                    <a:pos x="98" y="156"/>
                  </a:cxn>
                </a:cxnLst>
                <a:rect l="0" t="0" r="r" b="b"/>
                <a:pathLst>
                  <a:path w="393" h="277">
                    <a:moveTo>
                      <a:pt x="98" y="156"/>
                    </a:moveTo>
                    <a:lnTo>
                      <a:pt x="9" y="205"/>
                    </a:lnTo>
                    <a:lnTo>
                      <a:pt x="0" y="214"/>
                    </a:lnTo>
                    <a:lnTo>
                      <a:pt x="0" y="223"/>
                    </a:lnTo>
                    <a:lnTo>
                      <a:pt x="0" y="228"/>
                    </a:lnTo>
                    <a:lnTo>
                      <a:pt x="0" y="237"/>
                    </a:lnTo>
                    <a:lnTo>
                      <a:pt x="9" y="246"/>
                    </a:lnTo>
                    <a:lnTo>
                      <a:pt x="14" y="250"/>
                    </a:lnTo>
                    <a:lnTo>
                      <a:pt x="23" y="250"/>
                    </a:lnTo>
                    <a:lnTo>
                      <a:pt x="36" y="250"/>
                    </a:lnTo>
                    <a:lnTo>
                      <a:pt x="125" y="196"/>
                    </a:lnTo>
                    <a:lnTo>
                      <a:pt x="125" y="250"/>
                    </a:lnTo>
                    <a:lnTo>
                      <a:pt x="125" y="263"/>
                    </a:lnTo>
                    <a:lnTo>
                      <a:pt x="130" y="268"/>
                    </a:lnTo>
                    <a:lnTo>
                      <a:pt x="139" y="272"/>
                    </a:lnTo>
                    <a:lnTo>
                      <a:pt x="143" y="277"/>
                    </a:lnTo>
                    <a:lnTo>
                      <a:pt x="152" y="277"/>
                    </a:lnTo>
                    <a:lnTo>
                      <a:pt x="161" y="272"/>
                    </a:lnTo>
                    <a:lnTo>
                      <a:pt x="165" y="263"/>
                    </a:lnTo>
                    <a:lnTo>
                      <a:pt x="165" y="254"/>
                    </a:lnTo>
                    <a:lnTo>
                      <a:pt x="165" y="178"/>
                    </a:lnTo>
                    <a:lnTo>
                      <a:pt x="223" y="143"/>
                    </a:lnTo>
                    <a:lnTo>
                      <a:pt x="223" y="241"/>
                    </a:lnTo>
                    <a:lnTo>
                      <a:pt x="223" y="250"/>
                    </a:lnTo>
                    <a:lnTo>
                      <a:pt x="228" y="259"/>
                    </a:lnTo>
                    <a:lnTo>
                      <a:pt x="237" y="263"/>
                    </a:lnTo>
                    <a:lnTo>
                      <a:pt x="246" y="268"/>
                    </a:lnTo>
                    <a:lnTo>
                      <a:pt x="255" y="268"/>
                    </a:lnTo>
                    <a:lnTo>
                      <a:pt x="259" y="263"/>
                    </a:lnTo>
                    <a:lnTo>
                      <a:pt x="264" y="254"/>
                    </a:lnTo>
                    <a:lnTo>
                      <a:pt x="268" y="246"/>
                    </a:lnTo>
                    <a:lnTo>
                      <a:pt x="268" y="116"/>
                    </a:lnTo>
                    <a:lnTo>
                      <a:pt x="393" y="44"/>
                    </a:lnTo>
                    <a:lnTo>
                      <a:pt x="366" y="0"/>
                    </a:lnTo>
                    <a:lnTo>
                      <a:pt x="241" y="71"/>
                    </a:lnTo>
                    <a:lnTo>
                      <a:pt x="125" y="4"/>
                    </a:lnTo>
                    <a:lnTo>
                      <a:pt x="121" y="0"/>
                    </a:lnTo>
                    <a:lnTo>
                      <a:pt x="112" y="0"/>
                    </a:lnTo>
                    <a:lnTo>
                      <a:pt x="103" y="4"/>
                    </a:lnTo>
                    <a:lnTo>
                      <a:pt x="98" y="9"/>
                    </a:lnTo>
                    <a:lnTo>
                      <a:pt x="94" y="18"/>
                    </a:lnTo>
                    <a:lnTo>
                      <a:pt x="94" y="26"/>
                    </a:lnTo>
                    <a:lnTo>
                      <a:pt x="98" y="35"/>
                    </a:lnTo>
                    <a:lnTo>
                      <a:pt x="107" y="40"/>
                    </a:lnTo>
                    <a:lnTo>
                      <a:pt x="197" y="98"/>
                    </a:lnTo>
                    <a:lnTo>
                      <a:pt x="139" y="129"/>
                    </a:lnTo>
                    <a:lnTo>
                      <a:pt x="72" y="89"/>
                    </a:lnTo>
                    <a:lnTo>
                      <a:pt x="63" y="85"/>
                    </a:lnTo>
                    <a:lnTo>
                      <a:pt x="58" y="85"/>
                    </a:lnTo>
                    <a:lnTo>
                      <a:pt x="49" y="89"/>
                    </a:lnTo>
                    <a:lnTo>
                      <a:pt x="45" y="98"/>
                    </a:lnTo>
                    <a:lnTo>
                      <a:pt x="45" y="102"/>
                    </a:lnTo>
                    <a:lnTo>
                      <a:pt x="45" y="111"/>
                    </a:lnTo>
                    <a:lnTo>
                      <a:pt x="45" y="120"/>
                    </a:lnTo>
                    <a:lnTo>
                      <a:pt x="54" y="125"/>
                    </a:lnTo>
                    <a:lnTo>
                      <a:pt x="98" y="156"/>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49" name="Freeform 29"/>
              <p:cNvSpPr/>
              <p:nvPr/>
            </p:nvSpPr>
            <p:spPr bwMode="auto">
              <a:xfrm>
                <a:off x="1209" y="647"/>
                <a:ext cx="298" cy="439"/>
              </a:xfrm>
              <a:custGeom>
                <a:avLst/>
                <a:gdLst/>
                <a:ahLst/>
                <a:cxnLst>
                  <a:cxn ang="0">
                    <a:pos x="125" y="313"/>
                  </a:cxn>
                  <a:cxn ang="0">
                    <a:pos x="125" y="411"/>
                  </a:cxn>
                  <a:cxn ang="0">
                    <a:pos x="129" y="425"/>
                  </a:cxn>
                  <a:cxn ang="0">
                    <a:pos x="134" y="429"/>
                  </a:cxn>
                  <a:cxn ang="0">
                    <a:pos x="143" y="434"/>
                  </a:cxn>
                  <a:cxn ang="0">
                    <a:pos x="147" y="438"/>
                  </a:cxn>
                  <a:cxn ang="0">
                    <a:pos x="156" y="434"/>
                  </a:cxn>
                  <a:cxn ang="0">
                    <a:pos x="165" y="429"/>
                  </a:cxn>
                  <a:cxn ang="0">
                    <a:pos x="174" y="425"/>
                  </a:cxn>
                  <a:cxn ang="0">
                    <a:pos x="174" y="411"/>
                  </a:cxn>
                  <a:cxn ang="0">
                    <a:pos x="174" y="308"/>
                  </a:cxn>
                  <a:cxn ang="0">
                    <a:pos x="223" y="335"/>
                  </a:cxn>
                  <a:cxn ang="0">
                    <a:pos x="232" y="340"/>
                  </a:cxn>
                  <a:cxn ang="0">
                    <a:pos x="241" y="340"/>
                  </a:cxn>
                  <a:cxn ang="0">
                    <a:pos x="250" y="335"/>
                  </a:cxn>
                  <a:cxn ang="0">
                    <a:pos x="254" y="331"/>
                  </a:cxn>
                  <a:cxn ang="0">
                    <a:pos x="254" y="322"/>
                  </a:cxn>
                  <a:cxn ang="0">
                    <a:pos x="254" y="317"/>
                  </a:cxn>
                  <a:cxn ang="0">
                    <a:pos x="254" y="308"/>
                  </a:cxn>
                  <a:cxn ang="0">
                    <a:pos x="245" y="300"/>
                  </a:cxn>
                  <a:cxn ang="0">
                    <a:pos x="178" y="264"/>
                  </a:cxn>
                  <a:cxn ang="0">
                    <a:pos x="178" y="192"/>
                  </a:cxn>
                  <a:cxn ang="0">
                    <a:pos x="263" y="246"/>
                  </a:cxn>
                  <a:cxn ang="0">
                    <a:pos x="272" y="250"/>
                  </a:cxn>
                  <a:cxn ang="0">
                    <a:pos x="281" y="250"/>
                  </a:cxn>
                  <a:cxn ang="0">
                    <a:pos x="290" y="246"/>
                  </a:cxn>
                  <a:cxn ang="0">
                    <a:pos x="294" y="241"/>
                  </a:cxn>
                  <a:cxn ang="0">
                    <a:pos x="299" y="232"/>
                  </a:cxn>
                  <a:cxn ang="0">
                    <a:pos x="299" y="224"/>
                  </a:cxn>
                  <a:cxn ang="0">
                    <a:pos x="294" y="215"/>
                  </a:cxn>
                  <a:cxn ang="0">
                    <a:pos x="285" y="210"/>
                  </a:cxn>
                  <a:cxn ang="0">
                    <a:pos x="178" y="143"/>
                  </a:cxn>
                  <a:cxn ang="0">
                    <a:pos x="178" y="0"/>
                  </a:cxn>
                  <a:cxn ang="0">
                    <a:pos x="125" y="0"/>
                  </a:cxn>
                  <a:cxn ang="0">
                    <a:pos x="125" y="143"/>
                  </a:cxn>
                  <a:cxn ang="0">
                    <a:pos x="9" y="210"/>
                  </a:cxn>
                  <a:cxn ang="0">
                    <a:pos x="4" y="215"/>
                  </a:cxn>
                  <a:cxn ang="0">
                    <a:pos x="0" y="224"/>
                  </a:cxn>
                  <a:cxn ang="0">
                    <a:pos x="0" y="232"/>
                  </a:cxn>
                  <a:cxn ang="0">
                    <a:pos x="0" y="237"/>
                  </a:cxn>
                  <a:cxn ang="0">
                    <a:pos x="4" y="246"/>
                  </a:cxn>
                  <a:cxn ang="0">
                    <a:pos x="13" y="250"/>
                  </a:cxn>
                  <a:cxn ang="0">
                    <a:pos x="22" y="250"/>
                  </a:cxn>
                  <a:cxn ang="0">
                    <a:pos x="31" y="246"/>
                  </a:cxn>
                  <a:cxn ang="0">
                    <a:pos x="125" y="197"/>
                  </a:cxn>
                  <a:cxn ang="0">
                    <a:pos x="125" y="264"/>
                  </a:cxn>
                  <a:cxn ang="0">
                    <a:pos x="53" y="300"/>
                  </a:cxn>
                  <a:cxn ang="0">
                    <a:pos x="49" y="304"/>
                  </a:cxn>
                  <a:cxn ang="0">
                    <a:pos x="44" y="313"/>
                  </a:cxn>
                  <a:cxn ang="0">
                    <a:pos x="44" y="322"/>
                  </a:cxn>
                  <a:cxn ang="0">
                    <a:pos x="49" y="326"/>
                  </a:cxn>
                  <a:cxn ang="0">
                    <a:pos x="53" y="331"/>
                  </a:cxn>
                  <a:cxn ang="0">
                    <a:pos x="62" y="335"/>
                  </a:cxn>
                  <a:cxn ang="0">
                    <a:pos x="67" y="335"/>
                  </a:cxn>
                  <a:cxn ang="0">
                    <a:pos x="76" y="335"/>
                  </a:cxn>
                  <a:cxn ang="0">
                    <a:pos x="125" y="313"/>
                  </a:cxn>
                </a:cxnLst>
                <a:rect l="0" t="0" r="r" b="b"/>
                <a:pathLst>
                  <a:path w="299" h="438">
                    <a:moveTo>
                      <a:pt x="125" y="313"/>
                    </a:moveTo>
                    <a:lnTo>
                      <a:pt x="125" y="411"/>
                    </a:lnTo>
                    <a:lnTo>
                      <a:pt x="129" y="425"/>
                    </a:lnTo>
                    <a:lnTo>
                      <a:pt x="134" y="429"/>
                    </a:lnTo>
                    <a:lnTo>
                      <a:pt x="143" y="434"/>
                    </a:lnTo>
                    <a:lnTo>
                      <a:pt x="147" y="438"/>
                    </a:lnTo>
                    <a:lnTo>
                      <a:pt x="156" y="434"/>
                    </a:lnTo>
                    <a:lnTo>
                      <a:pt x="165" y="429"/>
                    </a:lnTo>
                    <a:lnTo>
                      <a:pt x="174" y="425"/>
                    </a:lnTo>
                    <a:lnTo>
                      <a:pt x="174" y="411"/>
                    </a:lnTo>
                    <a:lnTo>
                      <a:pt x="174" y="308"/>
                    </a:lnTo>
                    <a:lnTo>
                      <a:pt x="223" y="335"/>
                    </a:lnTo>
                    <a:lnTo>
                      <a:pt x="232" y="340"/>
                    </a:lnTo>
                    <a:lnTo>
                      <a:pt x="241" y="340"/>
                    </a:lnTo>
                    <a:lnTo>
                      <a:pt x="250" y="335"/>
                    </a:lnTo>
                    <a:lnTo>
                      <a:pt x="254" y="331"/>
                    </a:lnTo>
                    <a:lnTo>
                      <a:pt x="254" y="322"/>
                    </a:lnTo>
                    <a:lnTo>
                      <a:pt x="254" y="317"/>
                    </a:lnTo>
                    <a:lnTo>
                      <a:pt x="254" y="308"/>
                    </a:lnTo>
                    <a:lnTo>
                      <a:pt x="245" y="300"/>
                    </a:lnTo>
                    <a:lnTo>
                      <a:pt x="178" y="264"/>
                    </a:lnTo>
                    <a:lnTo>
                      <a:pt x="178" y="192"/>
                    </a:lnTo>
                    <a:lnTo>
                      <a:pt x="263" y="246"/>
                    </a:lnTo>
                    <a:lnTo>
                      <a:pt x="272" y="250"/>
                    </a:lnTo>
                    <a:lnTo>
                      <a:pt x="281" y="250"/>
                    </a:lnTo>
                    <a:lnTo>
                      <a:pt x="290" y="246"/>
                    </a:lnTo>
                    <a:lnTo>
                      <a:pt x="294" y="241"/>
                    </a:lnTo>
                    <a:lnTo>
                      <a:pt x="299" y="232"/>
                    </a:lnTo>
                    <a:lnTo>
                      <a:pt x="299" y="224"/>
                    </a:lnTo>
                    <a:lnTo>
                      <a:pt x="294" y="215"/>
                    </a:lnTo>
                    <a:lnTo>
                      <a:pt x="285" y="210"/>
                    </a:lnTo>
                    <a:lnTo>
                      <a:pt x="178" y="143"/>
                    </a:lnTo>
                    <a:lnTo>
                      <a:pt x="178" y="0"/>
                    </a:lnTo>
                    <a:lnTo>
                      <a:pt x="125" y="0"/>
                    </a:lnTo>
                    <a:lnTo>
                      <a:pt x="125" y="143"/>
                    </a:lnTo>
                    <a:lnTo>
                      <a:pt x="9" y="210"/>
                    </a:lnTo>
                    <a:lnTo>
                      <a:pt x="4" y="215"/>
                    </a:lnTo>
                    <a:lnTo>
                      <a:pt x="0" y="224"/>
                    </a:lnTo>
                    <a:lnTo>
                      <a:pt x="0" y="232"/>
                    </a:lnTo>
                    <a:lnTo>
                      <a:pt x="0" y="237"/>
                    </a:lnTo>
                    <a:lnTo>
                      <a:pt x="4" y="246"/>
                    </a:lnTo>
                    <a:lnTo>
                      <a:pt x="13" y="250"/>
                    </a:lnTo>
                    <a:lnTo>
                      <a:pt x="22" y="250"/>
                    </a:lnTo>
                    <a:lnTo>
                      <a:pt x="31" y="246"/>
                    </a:lnTo>
                    <a:lnTo>
                      <a:pt x="125" y="197"/>
                    </a:lnTo>
                    <a:lnTo>
                      <a:pt x="125" y="264"/>
                    </a:lnTo>
                    <a:lnTo>
                      <a:pt x="53" y="300"/>
                    </a:lnTo>
                    <a:lnTo>
                      <a:pt x="49" y="304"/>
                    </a:lnTo>
                    <a:lnTo>
                      <a:pt x="44" y="313"/>
                    </a:lnTo>
                    <a:lnTo>
                      <a:pt x="44" y="322"/>
                    </a:lnTo>
                    <a:lnTo>
                      <a:pt x="49" y="326"/>
                    </a:lnTo>
                    <a:lnTo>
                      <a:pt x="53" y="331"/>
                    </a:lnTo>
                    <a:lnTo>
                      <a:pt x="62" y="335"/>
                    </a:lnTo>
                    <a:lnTo>
                      <a:pt x="67" y="335"/>
                    </a:lnTo>
                    <a:lnTo>
                      <a:pt x="76" y="335"/>
                    </a:lnTo>
                    <a:lnTo>
                      <a:pt x="125" y="313"/>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50" name="Freeform 30"/>
              <p:cNvSpPr/>
              <p:nvPr/>
            </p:nvSpPr>
            <p:spPr bwMode="auto">
              <a:xfrm>
                <a:off x="1347" y="624"/>
                <a:ext cx="393" cy="273"/>
              </a:xfrm>
              <a:custGeom>
                <a:avLst/>
                <a:gdLst/>
                <a:ahLst/>
                <a:cxnLst>
                  <a:cxn ang="0">
                    <a:pos x="272" y="201"/>
                  </a:cxn>
                  <a:cxn ang="0">
                    <a:pos x="357" y="250"/>
                  </a:cxn>
                  <a:cxn ang="0">
                    <a:pos x="366" y="254"/>
                  </a:cxn>
                  <a:cxn ang="0">
                    <a:pos x="375" y="254"/>
                  </a:cxn>
                  <a:cxn ang="0">
                    <a:pos x="384" y="250"/>
                  </a:cxn>
                  <a:cxn ang="0">
                    <a:pos x="388" y="241"/>
                  </a:cxn>
                  <a:cxn ang="0">
                    <a:pos x="393" y="232"/>
                  </a:cxn>
                  <a:cxn ang="0">
                    <a:pos x="393" y="223"/>
                  </a:cxn>
                  <a:cxn ang="0">
                    <a:pos x="388" y="214"/>
                  </a:cxn>
                  <a:cxn ang="0">
                    <a:pos x="384" y="210"/>
                  </a:cxn>
                  <a:cxn ang="0">
                    <a:pos x="295" y="156"/>
                  </a:cxn>
                  <a:cxn ang="0">
                    <a:pos x="339" y="129"/>
                  </a:cxn>
                  <a:cxn ang="0">
                    <a:pos x="348" y="125"/>
                  </a:cxn>
                  <a:cxn ang="0">
                    <a:pos x="353" y="116"/>
                  </a:cxn>
                  <a:cxn ang="0">
                    <a:pos x="353" y="107"/>
                  </a:cxn>
                  <a:cxn ang="0">
                    <a:pos x="353" y="98"/>
                  </a:cxn>
                  <a:cxn ang="0">
                    <a:pos x="344" y="94"/>
                  </a:cxn>
                  <a:cxn ang="0">
                    <a:pos x="339" y="89"/>
                  </a:cxn>
                  <a:cxn ang="0">
                    <a:pos x="330" y="89"/>
                  </a:cxn>
                  <a:cxn ang="0">
                    <a:pos x="321" y="89"/>
                  </a:cxn>
                  <a:cxn ang="0">
                    <a:pos x="254" y="129"/>
                  </a:cxn>
                  <a:cxn ang="0">
                    <a:pos x="196" y="94"/>
                  </a:cxn>
                  <a:cxn ang="0">
                    <a:pos x="281" y="49"/>
                  </a:cxn>
                  <a:cxn ang="0">
                    <a:pos x="290" y="40"/>
                  </a:cxn>
                  <a:cxn ang="0">
                    <a:pos x="295" y="31"/>
                  </a:cxn>
                  <a:cxn ang="0">
                    <a:pos x="295" y="26"/>
                  </a:cxn>
                  <a:cxn ang="0">
                    <a:pos x="295" y="18"/>
                  </a:cxn>
                  <a:cxn ang="0">
                    <a:pos x="290" y="9"/>
                  </a:cxn>
                  <a:cxn ang="0">
                    <a:pos x="281" y="4"/>
                  </a:cxn>
                  <a:cxn ang="0">
                    <a:pos x="272" y="4"/>
                  </a:cxn>
                  <a:cxn ang="0">
                    <a:pos x="263" y="9"/>
                  </a:cxn>
                  <a:cxn ang="0">
                    <a:pos x="152" y="71"/>
                  </a:cxn>
                  <a:cxn ang="0">
                    <a:pos x="27" y="0"/>
                  </a:cxn>
                  <a:cxn ang="0">
                    <a:pos x="0" y="44"/>
                  </a:cxn>
                  <a:cxn ang="0">
                    <a:pos x="125" y="116"/>
                  </a:cxn>
                  <a:cxn ang="0">
                    <a:pos x="125" y="250"/>
                  </a:cxn>
                  <a:cxn ang="0">
                    <a:pos x="125" y="259"/>
                  </a:cxn>
                  <a:cxn ang="0">
                    <a:pos x="129" y="263"/>
                  </a:cxn>
                  <a:cxn ang="0">
                    <a:pos x="138" y="268"/>
                  </a:cxn>
                  <a:cxn ang="0">
                    <a:pos x="143" y="272"/>
                  </a:cxn>
                  <a:cxn ang="0">
                    <a:pos x="152" y="272"/>
                  </a:cxn>
                  <a:cxn ang="0">
                    <a:pos x="161" y="268"/>
                  </a:cxn>
                  <a:cxn ang="0">
                    <a:pos x="165" y="259"/>
                  </a:cxn>
                  <a:cxn ang="0">
                    <a:pos x="165" y="250"/>
                  </a:cxn>
                  <a:cxn ang="0">
                    <a:pos x="170" y="143"/>
                  </a:cxn>
                  <a:cxn ang="0">
                    <a:pos x="228" y="178"/>
                  </a:cxn>
                  <a:cxn ang="0">
                    <a:pos x="223" y="254"/>
                  </a:cxn>
                  <a:cxn ang="0">
                    <a:pos x="228" y="263"/>
                  </a:cxn>
                  <a:cxn ang="0">
                    <a:pos x="232" y="268"/>
                  </a:cxn>
                  <a:cxn ang="0">
                    <a:pos x="237" y="272"/>
                  </a:cxn>
                  <a:cxn ang="0">
                    <a:pos x="245" y="272"/>
                  </a:cxn>
                  <a:cxn ang="0">
                    <a:pos x="254" y="272"/>
                  </a:cxn>
                  <a:cxn ang="0">
                    <a:pos x="259" y="268"/>
                  </a:cxn>
                  <a:cxn ang="0">
                    <a:pos x="263" y="263"/>
                  </a:cxn>
                  <a:cxn ang="0">
                    <a:pos x="268" y="254"/>
                  </a:cxn>
                  <a:cxn ang="0">
                    <a:pos x="272" y="201"/>
                  </a:cxn>
                </a:cxnLst>
                <a:rect l="0" t="0" r="r" b="b"/>
                <a:pathLst>
                  <a:path w="393" h="272">
                    <a:moveTo>
                      <a:pt x="272" y="201"/>
                    </a:moveTo>
                    <a:lnTo>
                      <a:pt x="357" y="250"/>
                    </a:lnTo>
                    <a:lnTo>
                      <a:pt x="366" y="254"/>
                    </a:lnTo>
                    <a:lnTo>
                      <a:pt x="375" y="254"/>
                    </a:lnTo>
                    <a:lnTo>
                      <a:pt x="384" y="250"/>
                    </a:lnTo>
                    <a:lnTo>
                      <a:pt x="388" y="241"/>
                    </a:lnTo>
                    <a:lnTo>
                      <a:pt x="393" y="232"/>
                    </a:lnTo>
                    <a:lnTo>
                      <a:pt x="393" y="223"/>
                    </a:lnTo>
                    <a:lnTo>
                      <a:pt x="388" y="214"/>
                    </a:lnTo>
                    <a:lnTo>
                      <a:pt x="384" y="210"/>
                    </a:lnTo>
                    <a:lnTo>
                      <a:pt x="295" y="156"/>
                    </a:lnTo>
                    <a:lnTo>
                      <a:pt x="339" y="129"/>
                    </a:lnTo>
                    <a:lnTo>
                      <a:pt x="348" y="125"/>
                    </a:lnTo>
                    <a:lnTo>
                      <a:pt x="353" y="116"/>
                    </a:lnTo>
                    <a:lnTo>
                      <a:pt x="353" y="107"/>
                    </a:lnTo>
                    <a:lnTo>
                      <a:pt x="353" y="98"/>
                    </a:lnTo>
                    <a:lnTo>
                      <a:pt x="344" y="94"/>
                    </a:lnTo>
                    <a:lnTo>
                      <a:pt x="339" y="89"/>
                    </a:lnTo>
                    <a:lnTo>
                      <a:pt x="330" y="89"/>
                    </a:lnTo>
                    <a:lnTo>
                      <a:pt x="321" y="89"/>
                    </a:lnTo>
                    <a:lnTo>
                      <a:pt x="254" y="129"/>
                    </a:lnTo>
                    <a:lnTo>
                      <a:pt x="196" y="94"/>
                    </a:lnTo>
                    <a:lnTo>
                      <a:pt x="281" y="49"/>
                    </a:lnTo>
                    <a:lnTo>
                      <a:pt x="290" y="40"/>
                    </a:lnTo>
                    <a:lnTo>
                      <a:pt x="295" y="31"/>
                    </a:lnTo>
                    <a:lnTo>
                      <a:pt x="295" y="26"/>
                    </a:lnTo>
                    <a:lnTo>
                      <a:pt x="295" y="18"/>
                    </a:lnTo>
                    <a:lnTo>
                      <a:pt x="290" y="9"/>
                    </a:lnTo>
                    <a:lnTo>
                      <a:pt x="281" y="4"/>
                    </a:lnTo>
                    <a:lnTo>
                      <a:pt x="272" y="4"/>
                    </a:lnTo>
                    <a:lnTo>
                      <a:pt x="263" y="9"/>
                    </a:lnTo>
                    <a:lnTo>
                      <a:pt x="152" y="71"/>
                    </a:lnTo>
                    <a:lnTo>
                      <a:pt x="27" y="0"/>
                    </a:lnTo>
                    <a:lnTo>
                      <a:pt x="0" y="44"/>
                    </a:lnTo>
                    <a:lnTo>
                      <a:pt x="125" y="116"/>
                    </a:lnTo>
                    <a:lnTo>
                      <a:pt x="125" y="250"/>
                    </a:lnTo>
                    <a:lnTo>
                      <a:pt x="125" y="259"/>
                    </a:lnTo>
                    <a:lnTo>
                      <a:pt x="129" y="263"/>
                    </a:lnTo>
                    <a:lnTo>
                      <a:pt x="138" y="268"/>
                    </a:lnTo>
                    <a:lnTo>
                      <a:pt x="143" y="272"/>
                    </a:lnTo>
                    <a:lnTo>
                      <a:pt x="152" y="272"/>
                    </a:lnTo>
                    <a:lnTo>
                      <a:pt x="161" y="268"/>
                    </a:lnTo>
                    <a:lnTo>
                      <a:pt x="165" y="259"/>
                    </a:lnTo>
                    <a:lnTo>
                      <a:pt x="165" y="250"/>
                    </a:lnTo>
                    <a:lnTo>
                      <a:pt x="170" y="143"/>
                    </a:lnTo>
                    <a:lnTo>
                      <a:pt x="228" y="178"/>
                    </a:lnTo>
                    <a:lnTo>
                      <a:pt x="223" y="254"/>
                    </a:lnTo>
                    <a:lnTo>
                      <a:pt x="228" y="263"/>
                    </a:lnTo>
                    <a:lnTo>
                      <a:pt x="232" y="268"/>
                    </a:lnTo>
                    <a:lnTo>
                      <a:pt x="237" y="272"/>
                    </a:lnTo>
                    <a:lnTo>
                      <a:pt x="245" y="272"/>
                    </a:lnTo>
                    <a:lnTo>
                      <a:pt x="254" y="272"/>
                    </a:lnTo>
                    <a:lnTo>
                      <a:pt x="259" y="268"/>
                    </a:lnTo>
                    <a:lnTo>
                      <a:pt x="263" y="263"/>
                    </a:lnTo>
                    <a:lnTo>
                      <a:pt x="268" y="254"/>
                    </a:lnTo>
                    <a:lnTo>
                      <a:pt x="272" y="20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51" name="Freeform 31"/>
              <p:cNvSpPr/>
              <p:nvPr/>
            </p:nvSpPr>
            <p:spPr bwMode="auto">
              <a:xfrm>
                <a:off x="1347" y="394"/>
                <a:ext cx="393" cy="276"/>
              </a:xfrm>
              <a:custGeom>
                <a:avLst/>
                <a:gdLst/>
                <a:ahLst/>
                <a:cxnLst>
                  <a:cxn ang="0">
                    <a:pos x="295" y="121"/>
                  </a:cxn>
                  <a:cxn ang="0">
                    <a:pos x="384" y="72"/>
                  </a:cxn>
                  <a:cxn ang="0">
                    <a:pos x="393" y="63"/>
                  </a:cxn>
                  <a:cxn ang="0">
                    <a:pos x="393" y="54"/>
                  </a:cxn>
                  <a:cxn ang="0">
                    <a:pos x="393" y="49"/>
                  </a:cxn>
                  <a:cxn ang="0">
                    <a:pos x="393" y="40"/>
                  </a:cxn>
                  <a:cxn ang="0">
                    <a:pos x="384" y="31"/>
                  </a:cxn>
                  <a:cxn ang="0">
                    <a:pos x="379" y="27"/>
                  </a:cxn>
                  <a:cxn ang="0">
                    <a:pos x="370" y="27"/>
                  </a:cxn>
                  <a:cxn ang="0">
                    <a:pos x="357" y="27"/>
                  </a:cxn>
                  <a:cxn ang="0">
                    <a:pos x="268" y="81"/>
                  </a:cxn>
                  <a:cxn ang="0">
                    <a:pos x="268" y="27"/>
                  </a:cxn>
                  <a:cxn ang="0">
                    <a:pos x="268" y="14"/>
                  </a:cxn>
                  <a:cxn ang="0">
                    <a:pos x="263" y="9"/>
                  </a:cxn>
                  <a:cxn ang="0">
                    <a:pos x="254" y="5"/>
                  </a:cxn>
                  <a:cxn ang="0">
                    <a:pos x="250" y="0"/>
                  </a:cxn>
                  <a:cxn ang="0">
                    <a:pos x="241" y="5"/>
                  </a:cxn>
                  <a:cxn ang="0">
                    <a:pos x="232" y="5"/>
                  </a:cxn>
                  <a:cxn ang="0">
                    <a:pos x="228" y="14"/>
                  </a:cxn>
                  <a:cxn ang="0">
                    <a:pos x="228" y="23"/>
                  </a:cxn>
                  <a:cxn ang="0">
                    <a:pos x="228" y="99"/>
                  </a:cxn>
                  <a:cxn ang="0">
                    <a:pos x="170" y="134"/>
                  </a:cxn>
                  <a:cxn ang="0">
                    <a:pos x="170" y="36"/>
                  </a:cxn>
                  <a:cxn ang="0">
                    <a:pos x="170" y="27"/>
                  </a:cxn>
                  <a:cxn ang="0">
                    <a:pos x="165" y="18"/>
                  </a:cxn>
                  <a:cxn ang="0">
                    <a:pos x="156" y="14"/>
                  </a:cxn>
                  <a:cxn ang="0">
                    <a:pos x="147" y="9"/>
                  </a:cxn>
                  <a:cxn ang="0">
                    <a:pos x="138" y="9"/>
                  </a:cxn>
                  <a:cxn ang="0">
                    <a:pos x="134" y="14"/>
                  </a:cxn>
                  <a:cxn ang="0">
                    <a:pos x="129" y="23"/>
                  </a:cxn>
                  <a:cxn ang="0">
                    <a:pos x="125" y="31"/>
                  </a:cxn>
                  <a:cxn ang="0">
                    <a:pos x="125" y="161"/>
                  </a:cxn>
                  <a:cxn ang="0">
                    <a:pos x="0" y="233"/>
                  </a:cxn>
                  <a:cxn ang="0">
                    <a:pos x="27" y="277"/>
                  </a:cxn>
                  <a:cxn ang="0">
                    <a:pos x="152" y="206"/>
                  </a:cxn>
                  <a:cxn ang="0">
                    <a:pos x="268" y="273"/>
                  </a:cxn>
                  <a:cxn ang="0">
                    <a:pos x="272" y="277"/>
                  </a:cxn>
                  <a:cxn ang="0">
                    <a:pos x="281" y="277"/>
                  </a:cxn>
                  <a:cxn ang="0">
                    <a:pos x="290" y="273"/>
                  </a:cxn>
                  <a:cxn ang="0">
                    <a:pos x="295" y="268"/>
                  </a:cxn>
                  <a:cxn ang="0">
                    <a:pos x="299" y="259"/>
                  </a:cxn>
                  <a:cxn ang="0">
                    <a:pos x="299" y="251"/>
                  </a:cxn>
                  <a:cxn ang="0">
                    <a:pos x="295" y="242"/>
                  </a:cxn>
                  <a:cxn ang="0">
                    <a:pos x="286" y="237"/>
                  </a:cxn>
                  <a:cxn ang="0">
                    <a:pos x="196" y="179"/>
                  </a:cxn>
                  <a:cxn ang="0">
                    <a:pos x="254" y="148"/>
                  </a:cxn>
                  <a:cxn ang="0">
                    <a:pos x="321" y="188"/>
                  </a:cxn>
                  <a:cxn ang="0">
                    <a:pos x="330" y="192"/>
                  </a:cxn>
                  <a:cxn ang="0">
                    <a:pos x="335" y="192"/>
                  </a:cxn>
                  <a:cxn ang="0">
                    <a:pos x="344" y="188"/>
                  </a:cxn>
                  <a:cxn ang="0">
                    <a:pos x="348" y="179"/>
                  </a:cxn>
                  <a:cxn ang="0">
                    <a:pos x="348" y="175"/>
                  </a:cxn>
                  <a:cxn ang="0">
                    <a:pos x="348" y="166"/>
                  </a:cxn>
                  <a:cxn ang="0">
                    <a:pos x="348" y="157"/>
                  </a:cxn>
                  <a:cxn ang="0">
                    <a:pos x="339" y="152"/>
                  </a:cxn>
                  <a:cxn ang="0">
                    <a:pos x="295" y="121"/>
                  </a:cxn>
                </a:cxnLst>
                <a:rect l="0" t="0" r="r" b="b"/>
                <a:pathLst>
                  <a:path w="393" h="277">
                    <a:moveTo>
                      <a:pt x="295" y="121"/>
                    </a:moveTo>
                    <a:lnTo>
                      <a:pt x="384" y="72"/>
                    </a:lnTo>
                    <a:lnTo>
                      <a:pt x="393" y="63"/>
                    </a:lnTo>
                    <a:lnTo>
                      <a:pt x="393" y="54"/>
                    </a:lnTo>
                    <a:lnTo>
                      <a:pt x="393" y="49"/>
                    </a:lnTo>
                    <a:lnTo>
                      <a:pt x="393" y="40"/>
                    </a:lnTo>
                    <a:lnTo>
                      <a:pt x="384" y="31"/>
                    </a:lnTo>
                    <a:lnTo>
                      <a:pt x="379" y="27"/>
                    </a:lnTo>
                    <a:lnTo>
                      <a:pt x="370" y="27"/>
                    </a:lnTo>
                    <a:lnTo>
                      <a:pt x="357" y="27"/>
                    </a:lnTo>
                    <a:lnTo>
                      <a:pt x="268" y="81"/>
                    </a:lnTo>
                    <a:lnTo>
                      <a:pt x="268" y="27"/>
                    </a:lnTo>
                    <a:lnTo>
                      <a:pt x="268" y="14"/>
                    </a:lnTo>
                    <a:lnTo>
                      <a:pt x="263" y="9"/>
                    </a:lnTo>
                    <a:lnTo>
                      <a:pt x="254" y="5"/>
                    </a:lnTo>
                    <a:lnTo>
                      <a:pt x="250" y="0"/>
                    </a:lnTo>
                    <a:lnTo>
                      <a:pt x="241" y="5"/>
                    </a:lnTo>
                    <a:lnTo>
                      <a:pt x="232" y="5"/>
                    </a:lnTo>
                    <a:lnTo>
                      <a:pt x="228" y="14"/>
                    </a:lnTo>
                    <a:lnTo>
                      <a:pt x="228" y="23"/>
                    </a:lnTo>
                    <a:lnTo>
                      <a:pt x="228" y="99"/>
                    </a:lnTo>
                    <a:lnTo>
                      <a:pt x="170" y="134"/>
                    </a:lnTo>
                    <a:lnTo>
                      <a:pt x="170" y="36"/>
                    </a:lnTo>
                    <a:lnTo>
                      <a:pt x="170" y="27"/>
                    </a:lnTo>
                    <a:lnTo>
                      <a:pt x="165" y="18"/>
                    </a:lnTo>
                    <a:lnTo>
                      <a:pt x="156" y="14"/>
                    </a:lnTo>
                    <a:lnTo>
                      <a:pt x="147" y="9"/>
                    </a:lnTo>
                    <a:lnTo>
                      <a:pt x="138" y="9"/>
                    </a:lnTo>
                    <a:lnTo>
                      <a:pt x="134" y="14"/>
                    </a:lnTo>
                    <a:lnTo>
                      <a:pt x="129" y="23"/>
                    </a:lnTo>
                    <a:lnTo>
                      <a:pt x="125" y="31"/>
                    </a:lnTo>
                    <a:lnTo>
                      <a:pt x="125" y="161"/>
                    </a:lnTo>
                    <a:lnTo>
                      <a:pt x="0" y="233"/>
                    </a:lnTo>
                    <a:lnTo>
                      <a:pt x="27" y="277"/>
                    </a:lnTo>
                    <a:lnTo>
                      <a:pt x="152" y="206"/>
                    </a:lnTo>
                    <a:lnTo>
                      <a:pt x="268" y="273"/>
                    </a:lnTo>
                    <a:lnTo>
                      <a:pt x="272" y="277"/>
                    </a:lnTo>
                    <a:lnTo>
                      <a:pt x="281" y="277"/>
                    </a:lnTo>
                    <a:lnTo>
                      <a:pt x="290" y="273"/>
                    </a:lnTo>
                    <a:lnTo>
                      <a:pt x="295" y="268"/>
                    </a:lnTo>
                    <a:lnTo>
                      <a:pt x="299" y="259"/>
                    </a:lnTo>
                    <a:lnTo>
                      <a:pt x="299" y="251"/>
                    </a:lnTo>
                    <a:lnTo>
                      <a:pt x="295" y="242"/>
                    </a:lnTo>
                    <a:lnTo>
                      <a:pt x="286" y="237"/>
                    </a:lnTo>
                    <a:lnTo>
                      <a:pt x="196" y="179"/>
                    </a:lnTo>
                    <a:lnTo>
                      <a:pt x="254" y="148"/>
                    </a:lnTo>
                    <a:lnTo>
                      <a:pt x="321" y="188"/>
                    </a:lnTo>
                    <a:lnTo>
                      <a:pt x="330" y="192"/>
                    </a:lnTo>
                    <a:lnTo>
                      <a:pt x="335" y="192"/>
                    </a:lnTo>
                    <a:lnTo>
                      <a:pt x="344" y="188"/>
                    </a:lnTo>
                    <a:lnTo>
                      <a:pt x="348" y="179"/>
                    </a:lnTo>
                    <a:lnTo>
                      <a:pt x="348" y="175"/>
                    </a:lnTo>
                    <a:lnTo>
                      <a:pt x="348" y="166"/>
                    </a:lnTo>
                    <a:lnTo>
                      <a:pt x="348" y="157"/>
                    </a:lnTo>
                    <a:lnTo>
                      <a:pt x="339" y="152"/>
                    </a:lnTo>
                    <a:lnTo>
                      <a:pt x="295" y="12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52" name="Freeform 32"/>
              <p:cNvSpPr/>
              <p:nvPr/>
            </p:nvSpPr>
            <p:spPr bwMode="auto">
              <a:xfrm>
                <a:off x="1232" y="537"/>
                <a:ext cx="261" cy="227"/>
              </a:xfrm>
              <a:custGeom>
                <a:avLst/>
                <a:gdLst/>
                <a:ahLst/>
                <a:cxnLst>
                  <a:cxn ang="0">
                    <a:pos x="0" y="116"/>
                  </a:cxn>
                  <a:cxn ang="0">
                    <a:pos x="49" y="67"/>
                  </a:cxn>
                  <a:cxn ang="0">
                    <a:pos x="67" y="0"/>
                  </a:cxn>
                  <a:cxn ang="0">
                    <a:pos x="134" y="23"/>
                  </a:cxn>
                  <a:cxn ang="0">
                    <a:pos x="201" y="0"/>
                  </a:cxn>
                  <a:cxn ang="0">
                    <a:pos x="214" y="67"/>
                  </a:cxn>
                  <a:cxn ang="0">
                    <a:pos x="263" y="116"/>
                  </a:cxn>
                  <a:cxn ang="0">
                    <a:pos x="214" y="161"/>
                  </a:cxn>
                  <a:cxn ang="0">
                    <a:pos x="201" y="228"/>
                  </a:cxn>
                  <a:cxn ang="0">
                    <a:pos x="134" y="210"/>
                  </a:cxn>
                  <a:cxn ang="0">
                    <a:pos x="67" y="228"/>
                  </a:cxn>
                  <a:cxn ang="0">
                    <a:pos x="49" y="161"/>
                  </a:cxn>
                  <a:cxn ang="0">
                    <a:pos x="0" y="116"/>
                  </a:cxn>
                </a:cxnLst>
                <a:rect l="0" t="0" r="r" b="b"/>
                <a:pathLst>
                  <a:path w="263" h="228">
                    <a:moveTo>
                      <a:pt x="0" y="116"/>
                    </a:moveTo>
                    <a:lnTo>
                      <a:pt x="49" y="67"/>
                    </a:lnTo>
                    <a:lnTo>
                      <a:pt x="67" y="0"/>
                    </a:lnTo>
                    <a:lnTo>
                      <a:pt x="134" y="23"/>
                    </a:lnTo>
                    <a:lnTo>
                      <a:pt x="201" y="0"/>
                    </a:lnTo>
                    <a:lnTo>
                      <a:pt x="214" y="67"/>
                    </a:lnTo>
                    <a:lnTo>
                      <a:pt x="263" y="116"/>
                    </a:lnTo>
                    <a:lnTo>
                      <a:pt x="214" y="161"/>
                    </a:lnTo>
                    <a:lnTo>
                      <a:pt x="201" y="228"/>
                    </a:lnTo>
                    <a:lnTo>
                      <a:pt x="134" y="210"/>
                    </a:lnTo>
                    <a:lnTo>
                      <a:pt x="67" y="228"/>
                    </a:lnTo>
                    <a:lnTo>
                      <a:pt x="49" y="161"/>
                    </a:lnTo>
                    <a:lnTo>
                      <a:pt x="0" y="116"/>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grpSp>
        <p:sp>
          <p:nvSpPr>
            <p:cNvPr id="65561" name="Rectangle 33"/>
            <p:cNvSpPr>
              <a:spLocks noChangeArrowheads="1"/>
            </p:cNvSpPr>
            <p:nvPr/>
          </p:nvSpPr>
          <p:spPr bwMode="auto">
            <a:xfrm>
              <a:off x="8757004" y="4278733"/>
              <a:ext cx="1800648" cy="369160"/>
            </a:xfrm>
            <a:prstGeom prst="rect">
              <a:avLst/>
            </a:prstGeom>
            <a:noFill/>
            <a:ln w="9525">
              <a:noFill/>
              <a:miter lim="800000"/>
            </a:ln>
          </p:spPr>
          <p:txBody>
            <a:bodyPr wrap="none">
              <a:spAutoFit/>
            </a:bodyPr>
            <a:lstStyle/>
            <a:p>
              <a:pPr eaLnBrk="0" hangingPunct="0"/>
              <a:r>
                <a:rPr lang="zh-CN" altLang="en-US">
                  <a:solidFill>
                    <a:srgbClr val="000000"/>
                  </a:solidFill>
                  <a:latin typeface="方正姚体" panose="02010601030101010101" pitchFamily="2" charset="-122"/>
                  <a:ea typeface="方正姚体" panose="02010601030101010101" pitchFamily="2" charset="-122"/>
                </a:rPr>
                <a:t>有效客流量统计</a:t>
              </a:r>
              <a:endParaRPr lang="en-US" altLang="zh-CN">
                <a:solidFill>
                  <a:srgbClr val="000000"/>
                </a:solidFill>
                <a:latin typeface="方正姚体" panose="02010601030101010101" pitchFamily="2" charset="-122"/>
                <a:ea typeface="方正姚体" panose="02010601030101010101" pitchFamily="2" charset="-122"/>
              </a:endParaRPr>
            </a:p>
          </p:txBody>
        </p:sp>
        <p:sp>
          <p:nvSpPr>
            <p:cNvPr id="65562" name="Line 34"/>
            <p:cNvSpPr>
              <a:spLocks noChangeShapeType="1"/>
            </p:cNvSpPr>
            <p:nvPr/>
          </p:nvSpPr>
          <p:spPr bwMode="auto">
            <a:xfrm>
              <a:off x="8695561" y="4635505"/>
              <a:ext cx="2187485" cy="0"/>
            </a:xfrm>
            <a:prstGeom prst="line">
              <a:avLst/>
            </a:prstGeom>
            <a:noFill/>
            <a:ln w="9525">
              <a:solidFill>
                <a:schemeClr val="folHlink"/>
              </a:solidFill>
              <a:round/>
            </a:ln>
          </p:spPr>
          <p:txBody>
            <a:bodyPr wrap="none" anchor="ctr"/>
            <a:lstStyle/>
            <a:p>
              <a:endParaRPr lang="zh-CN" altLang="en-US"/>
            </a:p>
          </p:txBody>
        </p:sp>
      </p:grpSp>
      <p:grpSp>
        <p:nvGrpSpPr>
          <p:cNvPr id="65547" name="组合 52"/>
          <p:cNvGrpSpPr/>
          <p:nvPr/>
        </p:nvGrpSpPr>
        <p:grpSpPr bwMode="auto">
          <a:xfrm>
            <a:off x="8339138" y="4716463"/>
            <a:ext cx="2679700" cy="476250"/>
            <a:chOff x="8339459" y="4869469"/>
            <a:chExt cx="2679219" cy="475696"/>
          </a:xfrm>
        </p:grpSpPr>
        <p:grpSp>
          <p:nvGrpSpPr>
            <p:cNvPr id="65550" name="Group 25"/>
            <p:cNvGrpSpPr/>
            <p:nvPr/>
          </p:nvGrpSpPr>
          <p:grpSpPr bwMode="auto">
            <a:xfrm>
              <a:off x="8339459" y="4869469"/>
              <a:ext cx="356102" cy="475696"/>
              <a:chOff x="982" y="214"/>
              <a:chExt cx="759" cy="872"/>
            </a:xfrm>
          </p:grpSpPr>
          <p:sp>
            <p:nvSpPr>
              <p:cNvPr id="57" name="Freeform 26"/>
              <p:cNvSpPr/>
              <p:nvPr/>
            </p:nvSpPr>
            <p:spPr bwMode="auto">
              <a:xfrm>
                <a:off x="1215" y="214"/>
                <a:ext cx="298" cy="433"/>
              </a:xfrm>
              <a:custGeom>
                <a:avLst/>
                <a:gdLst/>
                <a:ahLst/>
                <a:cxnLst>
                  <a:cxn ang="0">
                    <a:pos x="174" y="121"/>
                  </a:cxn>
                  <a:cxn ang="0">
                    <a:pos x="174" y="23"/>
                  </a:cxn>
                  <a:cxn ang="0">
                    <a:pos x="170" y="9"/>
                  </a:cxn>
                  <a:cxn ang="0">
                    <a:pos x="165" y="5"/>
                  </a:cxn>
                  <a:cxn ang="0">
                    <a:pos x="156" y="0"/>
                  </a:cxn>
                  <a:cxn ang="0">
                    <a:pos x="152" y="0"/>
                  </a:cxn>
                  <a:cxn ang="0">
                    <a:pos x="143" y="0"/>
                  </a:cxn>
                  <a:cxn ang="0">
                    <a:pos x="134" y="5"/>
                  </a:cxn>
                  <a:cxn ang="0">
                    <a:pos x="125" y="9"/>
                  </a:cxn>
                  <a:cxn ang="0">
                    <a:pos x="125" y="23"/>
                  </a:cxn>
                  <a:cxn ang="0">
                    <a:pos x="125" y="126"/>
                  </a:cxn>
                  <a:cxn ang="0">
                    <a:pos x="76" y="99"/>
                  </a:cxn>
                  <a:cxn ang="0">
                    <a:pos x="67" y="94"/>
                  </a:cxn>
                  <a:cxn ang="0">
                    <a:pos x="58" y="94"/>
                  </a:cxn>
                  <a:cxn ang="0">
                    <a:pos x="49" y="99"/>
                  </a:cxn>
                  <a:cxn ang="0">
                    <a:pos x="45" y="103"/>
                  </a:cxn>
                  <a:cxn ang="0">
                    <a:pos x="40" y="112"/>
                  </a:cxn>
                  <a:cxn ang="0">
                    <a:pos x="45" y="117"/>
                  </a:cxn>
                  <a:cxn ang="0">
                    <a:pos x="45" y="126"/>
                  </a:cxn>
                  <a:cxn ang="0">
                    <a:pos x="54" y="134"/>
                  </a:cxn>
                  <a:cxn ang="0">
                    <a:pos x="121" y="170"/>
                  </a:cxn>
                  <a:cxn ang="0">
                    <a:pos x="121" y="242"/>
                  </a:cxn>
                  <a:cxn ang="0">
                    <a:pos x="36" y="188"/>
                  </a:cxn>
                  <a:cxn ang="0">
                    <a:pos x="27" y="184"/>
                  </a:cxn>
                  <a:cxn ang="0">
                    <a:pos x="18" y="184"/>
                  </a:cxn>
                  <a:cxn ang="0">
                    <a:pos x="9" y="188"/>
                  </a:cxn>
                  <a:cxn ang="0">
                    <a:pos x="5" y="193"/>
                  </a:cxn>
                  <a:cxn ang="0">
                    <a:pos x="0" y="202"/>
                  </a:cxn>
                  <a:cxn ang="0">
                    <a:pos x="0" y="210"/>
                  </a:cxn>
                  <a:cxn ang="0">
                    <a:pos x="5" y="219"/>
                  </a:cxn>
                  <a:cxn ang="0">
                    <a:pos x="14" y="224"/>
                  </a:cxn>
                  <a:cxn ang="0">
                    <a:pos x="121" y="291"/>
                  </a:cxn>
                  <a:cxn ang="0">
                    <a:pos x="121" y="434"/>
                  </a:cxn>
                  <a:cxn ang="0">
                    <a:pos x="174" y="434"/>
                  </a:cxn>
                  <a:cxn ang="0">
                    <a:pos x="174" y="291"/>
                  </a:cxn>
                  <a:cxn ang="0">
                    <a:pos x="290" y="224"/>
                  </a:cxn>
                  <a:cxn ang="0">
                    <a:pos x="295" y="219"/>
                  </a:cxn>
                  <a:cxn ang="0">
                    <a:pos x="299" y="210"/>
                  </a:cxn>
                  <a:cxn ang="0">
                    <a:pos x="299" y="202"/>
                  </a:cxn>
                  <a:cxn ang="0">
                    <a:pos x="299" y="197"/>
                  </a:cxn>
                  <a:cxn ang="0">
                    <a:pos x="295" y="188"/>
                  </a:cxn>
                  <a:cxn ang="0">
                    <a:pos x="286" y="184"/>
                  </a:cxn>
                  <a:cxn ang="0">
                    <a:pos x="277" y="184"/>
                  </a:cxn>
                  <a:cxn ang="0">
                    <a:pos x="268" y="188"/>
                  </a:cxn>
                  <a:cxn ang="0">
                    <a:pos x="174" y="237"/>
                  </a:cxn>
                  <a:cxn ang="0">
                    <a:pos x="174" y="170"/>
                  </a:cxn>
                  <a:cxn ang="0">
                    <a:pos x="246" y="134"/>
                  </a:cxn>
                  <a:cxn ang="0">
                    <a:pos x="250" y="130"/>
                  </a:cxn>
                  <a:cxn ang="0">
                    <a:pos x="255" y="121"/>
                  </a:cxn>
                  <a:cxn ang="0">
                    <a:pos x="255" y="112"/>
                  </a:cxn>
                  <a:cxn ang="0">
                    <a:pos x="250" y="108"/>
                  </a:cxn>
                  <a:cxn ang="0">
                    <a:pos x="246" y="103"/>
                  </a:cxn>
                  <a:cxn ang="0">
                    <a:pos x="237" y="99"/>
                  </a:cxn>
                  <a:cxn ang="0">
                    <a:pos x="232" y="99"/>
                  </a:cxn>
                  <a:cxn ang="0">
                    <a:pos x="223" y="99"/>
                  </a:cxn>
                  <a:cxn ang="0">
                    <a:pos x="174" y="121"/>
                  </a:cxn>
                </a:cxnLst>
                <a:rect l="0" t="0" r="r" b="b"/>
                <a:pathLst>
                  <a:path w="299" h="434">
                    <a:moveTo>
                      <a:pt x="174" y="121"/>
                    </a:moveTo>
                    <a:lnTo>
                      <a:pt x="174" y="23"/>
                    </a:lnTo>
                    <a:lnTo>
                      <a:pt x="170" y="9"/>
                    </a:lnTo>
                    <a:lnTo>
                      <a:pt x="165" y="5"/>
                    </a:lnTo>
                    <a:lnTo>
                      <a:pt x="156" y="0"/>
                    </a:lnTo>
                    <a:lnTo>
                      <a:pt x="152" y="0"/>
                    </a:lnTo>
                    <a:lnTo>
                      <a:pt x="143" y="0"/>
                    </a:lnTo>
                    <a:lnTo>
                      <a:pt x="134" y="5"/>
                    </a:lnTo>
                    <a:lnTo>
                      <a:pt x="125" y="9"/>
                    </a:lnTo>
                    <a:lnTo>
                      <a:pt x="125" y="23"/>
                    </a:lnTo>
                    <a:lnTo>
                      <a:pt x="125" y="126"/>
                    </a:lnTo>
                    <a:lnTo>
                      <a:pt x="76" y="99"/>
                    </a:lnTo>
                    <a:lnTo>
                      <a:pt x="67" y="94"/>
                    </a:lnTo>
                    <a:lnTo>
                      <a:pt x="58" y="94"/>
                    </a:lnTo>
                    <a:lnTo>
                      <a:pt x="49" y="99"/>
                    </a:lnTo>
                    <a:lnTo>
                      <a:pt x="45" y="103"/>
                    </a:lnTo>
                    <a:lnTo>
                      <a:pt x="40" y="112"/>
                    </a:lnTo>
                    <a:lnTo>
                      <a:pt x="45" y="117"/>
                    </a:lnTo>
                    <a:lnTo>
                      <a:pt x="45" y="126"/>
                    </a:lnTo>
                    <a:lnTo>
                      <a:pt x="54" y="134"/>
                    </a:lnTo>
                    <a:lnTo>
                      <a:pt x="121" y="170"/>
                    </a:lnTo>
                    <a:lnTo>
                      <a:pt x="121" y="242"/>
                    </a:lnTo>
                    <a:lnTo>
                      <a:pt x="36" y="188"/>
                    </a:lnTo>
                    <a:lnTo>
                      <a:pt x="27" y="184"/>
                    </a:lnTo>
                    <a:lnTo>
                      <a:pt x="18" y="184"/>
                    </a:lnTo>
                    <a:lnTo>
                      <a:pt x="9" y="188"/>
                    </a:lnTo>
                    <a:lnTo>
                      <a:pt x="5" y="193"/>
                    </a:lnTo>
                    <a:lnTo>
                      <a:pt x="0" y="202"/>
                    </a:lnTo>
                    <a:lnTo>
                      <a:pt x="0" y="210"/>
                    </a:lnTo>
                    <a:lnTo>
                      <a:pt x="5" y="219"/>
                    </a:lnTo>
                    <a:lnTo>
                      <a:pt x="14" y="224"/>
                    </a:lnTo>
                    <a:lnTo>
                      <a:pt x="121" y="291"/>
                    </a:lnTo>
                    <a:lnTo>
                      <a:pt x="121" y="434"/>
                    </a:lnTo>
                    <a:lnTo>
                      <a:pt x="174" y="434"/>
                    </a:lnTo>
                    <a:lnTo>
                      <a:pt x="174" y="291"/>
                    </a:lnTo>
                    <a:lnTo>
                      <a:pt x="290" y="224"/>
                    </a:lnTo>
                    <a:lnTo>
                      <a:pt x="295" y="219"/>
                    </a:lnTo>
                    <a:lnTo>
                      <a:pt x="299" y="210"/>
                    </a:lnTo>
                    <a:lnTo>
                      <a:pt x="299" y="202"/>
                    </a:lnTo>
                    <a:lnTo>
                      <a:pt x="299" y="197"/>
                    </a:lnTo>
                    <a:lnTo>
                      <a:pt x="295" y="188"/>
                    </a:lnTo>
                    <a:lnTo>
                      <a:pt x="286" y="184"/>
                    </a:lnTo>
                    <a:lnTo>
                      <a:pt x="277" y="184"/>
                    </a:lnTo>
                    <a:lnTo>
                      <a:pt x="268" y="188"/>
                    </a:lnTo>
                    <a:lnTo>
                      <a:pt x="174" y="237"/>
                    </a:lnTo>
                    <a:lnTo>
                      <a:pt x="174" y="170"/>
                    </a:lnTo>
                    <a:lnTo>
                      <a:pt x="246" y="134"/>
                    </a:lnTo>
                    <a:lnTo>
                      <a:pt x="250" y="130"/>
                    </a:lnTo>
                    <a:lnTo>
                      <a:pt x="255" y="121"/>
                    </a:lnTo>
                    <a:lnTo>
                      <a:pt x="255" y="112"/>
                    </a:lnTo>
                    <a:lnTo>
                      <a:pt x="250" y="108"/>
                    </a:lnTo>
                    <a:lnTo>
                      <a:pt x="246" y="103"/>
                    </a:lnTo>
                    <a:lnTo>
                      <a:pt x="237" y="99"/>
                    </a:lnTo>
                    <a:lnTo>
                      <a:pt x="232" y="99"/>
                    </a:lnTo>
                    <a:lnTo>
                      <a:pt x="223" y="99"/>
                    </a:lnTo>
                    <a:lnTo>
                      <a:pt x="174" y="12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58" name="Freeform 27"/>
              <p:cNvSpPr/>
              <p:nvPr/>
            </p:nvSpPr>
            <p:spPr bwMode="auto">
              <a:xfrm>
                <a:off x="982" y="397"/>
                <a:ext cx="392" cy="273"/>
              </a:xfrm>
              <a:custGeom>
                <a:avLst/>
                <a:gdLst/>
                <a:ahLst/>
                <a:cxnLst>
                  <a:cxn ang="0">
                    <a:pos x="121" y="71"/>
                  </a:cxn>
                  <a:cxn ang="0">
                    <a:pos x="36" y="22"/>
                  </a:cxn>
                  <a:cxn ang="0">
                    <a:pos x="27" y="18"/>
                  </a:cxn>
                  <a:cxn ang="0">
                    <a:pos x="18" y="18"/>
                  </a:cxn>
                  <a:cxn ang="0">
                    <a:pos x="9" y="22"/>
                  </a:cxn>
                  <a:cxn ang="0">
                    <a:pos x="5" y="31"/>
                  </a:cxn>
                  <a:cxn ang="0">
                    <a:pos x="0" y="40"/>
                  </a:cxn>
                  <a:cxn ang="0">
                    <a:pos x="0" y="49"/>
                  </a:cxn>
                  <a:cxn ang="0">
                    <a:pos x="5" y="58"/>
                  </a:cxn>
                  <a:cxn ang="0">
                    <a:pos x="9" y="62"/>
                  </a:cxn>
                  <a:cxn ang="0">
                    <a:pos x="98" y="116"/>
                  </a:cxn>
                  <a:cxn ang="0">
                    <a:pos x="54" y="143"/>
                  </a:cxn>
                  <a:cxn ang="0">
                    <a:pos x="45" y="147"/>
                  </a:cxn>
                  <a:cxn ang="0">
                    <a:pos x="40" y="156"/>
                  </a:cxn>
                  <a:cxn ang="0">
                    <a:pos x="40" y="165"/>
                  </a:cxn>
                  <a:cxn ang="0">
                    <a:pos x="40" y="174"/>
                  </a:cxn>
                  <a:cxn ang="0">
                    <a:pos x="49" y="178"/>
                  </a:cxn>
                  <a:cxn ang="0">
                    <a:pos x="54" y="183"/>
                  </a:cxn>
                  <a:cxn ang="0">
                    <a:pos x="63" y="183"/>
                  </a:cxn>
                  <a:cxn ang="0">
                    <a:pos x="72" y="183"/>
                  </a:cxn>
                  <a:cxn ang="0">
                    <a:pos x="139" y="143"/>
                  </a:cxn>
                  <a:cxn ang="0">
                    <a:pos x="197" y="178"/>
                  </a:cxn>
                  <a:cxn ang="0">
                    <a:pos x="112" y="223"/>
                  </a:cxn>
                  <a:cxn ang="0">
                    <a:pos x="103" y="232"/>
                  </a:cxn>
                  <a:cxn ang="0">
                    <a:pos x="98" y="241"/>
                  </a:cxn>
                  <a:cxn ang="0">
                    <a:pos x="98" y="246"/>
                  </a:cxn>
                  <a:cxn ang="0">
                    <a:pos x="98" y="254"/>
                  </a:cxn>
                  <a:cxn ang="0">
                    <a:pos x="103" y="263"/>
                  </a:cxn>
                  <a:cxn ang="0">
                    <a:pos x="112" y="268"/>
                  </a:cxn>
                  <a:cxn ang="0">
                    <a:pos x="121" y="268"/>
                  </a:cxn>
                  <a:cxn ang="0">
                    <a:pos x="130" y="263"/>
                  </a:cxn>
                  <a:cxn ang="0">
                    <a:pos x="241" y="201"/>
                  </a:cxn>
                  <a:cxn ang="0">
                    <a:pos x="366" y="272"/>
                  </a:cxn>
                  <a:cxn ang="0">
                    <a:pos x="393" y="228"/>
                  </a:cxn>
                  <a:cxn ang="0">
                    <a:pos x="268" y="156"/>
                  </a:cxn>
                  <a:cxn ang="0">
                    <a:pos x="268" y="22"/>
                  </a:cxn>
                  <a:cxn ang="0">
                    <a:pos x="268" y="13"/>
                  </a:cxn>
                  <a:cxn ang="0">
                    <a:pos x="264" y="9"/>
                  </a:cxn>
                  <a:cxn ang="0">
                    <a:pos x="255" y="4"/>
                  </a:cxn>
                  <a:cxn ang="0">
                    <a:pos x="250" y="0"/>
                  </a:cxn>
                  <a:cxn ang="0">
                    <a:pos x="241" y="0"/>
                  </a:cxn>
                  <a:cxn ang="0">
                    <a:pos x="232" y="4"/>
                  </a:cxn>
                  <a:cxn ang="0">
                    <a:pos x="228" y="13"/>
                  </a:cxn>
                  <a:cxn ang="0">
                    <a:pos x="228" y="22"/>
                  </a:cxn>
                  <a:cxn ang="0">
                    <a:pos x="223" y="129"/>
                  </a:cxn>
                  <a:cxn ang="0">
                    <a:pos x="165" y="94"/>
                  </a:cxn>
                  <a:cxn ang="0">
                    <a:pos x="170" y="18"/>
                  </a:cxn>
                  <a:cxn ang="0">
                    <a:pos x="165" y="9"/>
                  </a:cxn>
                  <a:cxn ang="0">
                    <a:pos x="161" y="4"/>
                  </a:cxn>
                  <a:cxn ang="0">
                    <a:pos x="156" y="0"/>
                  </a:cxn>
                  <a:cxn ang="0">
                    <a:pos x="148" y="0"/>
                  </a:cxn>
                  <a:cxn ang="0">
                    <a:pos x="139" y="0"/>
                  </a:cxn>
                  <a:cxn ang="0">
                    <a:pos x="134" y="4"/>
                  </a:cxn>
                  <a:cxn ang="0">
                    <a:pos x="130" y="9"/>
                  </a:cxn>
                  <a:cxn ang="0">
                    <a:pos x="125" y="18"/>
                  </a:cxn>
                  <a:cxn ang="0">
                    <a:pos x="121" y="71"/>
                  </a:cxn>
                </a:cxnLst>
                <a:rect l="0" t="0" r="r" b="b"/>
                <a:pathLst>
                  <a:path w="393" h="272">
                    <a:moveTo>
                      <a:pt x="121" y="71"/>
                    </a:moveTo>
                    <a:lnTo>
                      <a:pt x="36" y="22"/>
                    </a:lnTo>
                    <a:lnTo>
                      <a:pt x="27" y="18"/>
                    </a:lnTo>
                    <a:lnTo>
                      <a:pt x="18" y="18"/>
                    </a:lnTo>
                    <a:lnTo>
                      <a:pt x="9" y="22"/>
                    </a:lnTo>
                    <a:lnTo>
                      <a:pt x="5" y="31"/>
                    </a:lnTo>
                    <a:lnTo>
                      <a:pt x="0" y="40"/>
                    </a:lnTo>
                    <a:lnTo>
                      <a:pt x="0" y="49"/>
                    </a:lnTo>
                    <a:lnTo>
                      <a:pt x="5" y="58"/>
                    </a:lnTo>
                    <a:lnTo>
                      <a:pt x="9" y="62"/>
                    </a:lnTo>
                    <a:lnTo>
                      <a:pt x="98" y="116"/>
                    </a:lnTo>
                    <a:lnTo>
                      <a:pt x="54" y="143"/>
                    </a:lnTo>
                    <a:lnTo>
                      <a:pt x="45" y="147"/>
                    </a:lnTo>
                    <a:lnTo>
                      <a:pt x="40" y="156"/>
                    </a:lnTo>
                    <a:lnTo>
                      <a:pt x="40" y="165"/>
                    </a:lnTo>
                    <a:lnTo>
                      <a:pt x="40" y="174"/>
                    </a:lnTo>
                    <a:lnTo>
                      <a:pt x="49" y="178"/>
                    </a:lnTo>
                    <a:lnTo>
                      <a:pt x="54" y="183"/>
                    </a:lnTo>
                    <a:lnTo>
                      <a:pt x="63" y="183"/>
                    </a:lnTo>
                    <a:lnTo>
                      <a:pt x="72" y="183"/>
                    </a:lnTo>
                    <a:lnTo>
                      <a:pt x="139" y="143"/>
                    </a:lnTo>
                    <a:lnTo>
                      <a:pt x="197" y="178"/>
                    </a:lnTo>
                    <a:lnTo>
                      <a:pt x="112" y="223"/>
                    </a:lnTo>
                    <a:lnTo>
                      <a:pt x="103" y="232"/>
                    </a:lnTo>
                    <a:lnTo>
                      <a:pt x="98" y="241"/>
                    </a:lnTo>
                    <a:lnTo>
                      <a:pt x="98" y="246"/>
                    </a:lnTo>
                    <a:lnTo>
                      <a:pt x="98" y="254"/>
                    </a:lnTo>
                    <a:lnTo>
                      <a:pt x="103" y="263"/>
                    </a:lnTo>
                    <a:lnTo>
                      <a:pt x="112" y="268"/>
                    </a:lnTo>
                    <a:lnTo>
                      <a:pt x="121" y="268"/>
                    </a:lnTo>
                    <a:lnTo>
                      <a:pt x="130" y="263"/>
                    </a:lnTo>
                    <a:lnTo>
                      <a:pt x="241" y="201"/>
                    </a:lnTo>
                    <a:lnTo>
                      <a:pt x="366" y="272"/>
                    </a:lnTo>
                    <a:lnTo>
                      <a:pt x="393" y="228"/>
                    </a:lnTo>
                    <a:lnTo>
                      <a:pt x="268" y="156"/>
                    </a:lnTo>
                    <a:lnTo>
                      <a:pt x="268" y="22"/>
                    </a:lnTo>
                    <a:lnTo>
                      <a:pt x="268" y="13"/>
                    </a:lnTo>
                    <a:lnTo>
                      <a:pt x="264" y="9"/>
                    </a:lnTo>
                    <a:lnTo>
                      <a:pt x="255" y="4"/>
                    </a:lnTo>
                    <a:lnTo>
                      <a:pt x="250" y="0"/>
                    </a:lnTo>
                    <a:lnTo>
                      <a:pt x="241" y="0"/>
                    </a:lnTo>
                    <a:lnTo>
                      <a:pt x="232" y="4"/>
                    </a:lnTo>
                    <a:lnTo>
                      <a:pt x="228" y="13"/>
                    </a:lnTo>
                    <a:lnTo>
                      <a:pt x="228" y="22"/>
                    </a:lnTo>
                    <a:lnTo>
                      <a:pt x="223" y="129"/>
                    </a:lnTo>
                    <a:lnTo>
                      <a:pt x="165" y="94"/>
                    </a:lnTo>
                    <a:lnTo>
                      <a:pt x="170" y="18"/>
                    </a:lnTo>
                    <a:lnTo>
                      <a:pt x="165" y="9"/>
                    </a:lnTo>
                    <a:lnTo>
                      <a:pt x="161" y="4"/>
                    </a:lnTo>
                    <a:lnTo>
                      <a:pt x="156" y="0"/>
                    </a:lnTo>
                    <a:lnTo>
                      <a:pt x="148" y="0"/>
                    </a:lnTo>
                    <a:lnTo>
                      <a:pt x="139" y="0"/>
                    </a:lnTo>
                    <a:lnTo>
                      <a:pt x="134" y="4"/>
                    </a:lnTo>
                    <a:lnTo>
                      <a:pt x="130" y="9"/>
                    </a:lnTo>
                    <a:lnTo>
                      <a:pt x="125" y="18"/>
                    </a:lnTo>
                    <a:lnTo>
                      <a:pt x="121" y="7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59" name="Freeform 28"/>
              <p:cNvSpPr/>
              <p:nvPr/>
            </p:nvSpPr>
            <p:spPr bwMode="auto">
              <a:xfrm>
                <a:off x="982" y="624"/>
                <a:ext cx="392" cy="279"/>
              </a:xfrm>
              <a:custGeom>
                <a:avLst/>
                <a:gdLst/>
                <a:ahLst/>
                <a:cxnLst>
                  <a:cxn ang="0">
                    <a:pos x="98" y="156"/>
                  </a:cxn>
                  <a:cxn ang="0">
                    <a:pos x="9" y="205"/>
                  </a:cxn>
                  <a:cxn ang="0">
                    <a:pos x="0" y="214"/>
                  </a:cxn>
                  <a:cxn ang="0">
                    <a:pos x="0" y="223"/>
                  </a:cxn>
                  <a:cxn ang="0">
                    <a:pos x="0" y="228"/>
                  </a:cxn>
                  <a:cxn ang="0">
                    <a:pos x="0" y="237"/>
                  </a:cxn>
                  <a:cxn ang="0">
                    <a:pos x="9" y="246"/>
                  </a:cxn>
                  <a:cxn ang="0">
                    <a:pos x="14" y="250"/>
                  </a:cxn>
                  <a:cxn ang="0">
                    <a:pos x="23" y="250"/>
                  </a:cxn>
                  <a:cxn ang="0">
                    <a:pos x="36" y="250"/>
                  </a:cxn>
                  <a:cxn ang="0">
                    <a:pos x="125" y="196"/>
                  </a:cxn>
                  <a:cxn ang="0">
                    <a:pos x="125" y="250"/>
                  </a:cxn>
                  <a:cxn ang="0">
                    <a:pos x="125" y="263"/>
                  </a:cxn>
                  <a:cxn ang="0">
                    <a:pos x="130" y="268"/>
                  </a:cxn>
                  <a:cxn ang="0">
                    <a:pos x="139" y="272"/>
                  </a:cxn>
                  <a:cxn ang="0">
                    <a:pos x="143" y="277"/>
                  </a:cxn>
                  <a:cxn ang="0">
                    <a:pos x="152" y="277"/>
                  </a:cxn>
                  <a:cxn ang="0">
                    <a:pos x="161" y="272"/>
                  </a:cxn>
                  <a:cxn ang="0">
                    <a:pos x="165" y="263"/>
                  </a:cxn>
                  <a:cxn ang="0">
                    <a:pos x="165" y="254"/>
                  </a:cxn>
                  <a:cxn ang="0">
                    <a:pos x="165" y="178"/>
                  </a:cxn>
                  <a:cxn ang="0">
                    <a:pos x="223" y="143"/>
                  </a:cxn>
                  <a:cxn ang="0">
                    <a:pos x="223" y="241"/>
                  </a:cxn>
                  <a:cxn ang="0">
                    <a:pos x="223" y="250"/>
                  </a:cxn>
                  <a:cxn ang="0">
                    <a:pos x="228" y="259"/>
                  </a:cxn>
                  <a:cxn ang="0">
                    <a:pos x="237" y="263"/>
                  </a:cxn>
                  <a:cxn ang="0">
                    <a:pos x="246" y="268"/>
                  </a:cxn>
                  <a:cxn ang="0">
                    <a:pos x="255" y="268"/>
                  </a:cxn>
                  <a:cxn ang="0">
                    <a:pos x="259" y="263"/>
                  </a:cxn>
                  <a:cxn ang="0">
                    <a:pos x="264" y="254"/>
                  </a:cxn>
                  <a:cxn ang="0">
                    <a:pos x="268" y="246"/>
                  </a:cxn>
                  <a:cxn ang="0">
                    <a:pos x="268" y="116"/>
                  </a:cxn>
                  <a:cxn ang="0">
                    <a:pos x="393" y="44"/>
                  </a:cxn>
                  <a:cxn ang="0">
                    <a:pos x="366" y="0"/>
                  </a:cxn>
                  <a:cxn ang="0">
                    <a:pos x="241" y="71"/>
                  </a:cxn>
                  <a:cxn ang="0">
                    <a:pos x="125" y="4"/>
                  </a:cxn>
                  <a:cxn ang="0">
                    <a:pos x="121" y="0"/>
                  </a:cxn>
                  <a:cxn ang="0">
                    <a:pos x="112" y="0"/>
                  </a:cxn>
                  <a:cxn ang="0">
                    <a:pos x="103" y="4"/>
                  </a:cxn>
                  <a:cxn ang="0">
                    <a:pos x="98" y="9"/>
                  </a:cxn>
                  <a:cxn ang="0">
                    <a:pos x="94" y="18"/>
                  </a:cxn>
                  <a:cxn ang="0">
                    <a:pos x="94" y="26"/>
                  </a:cxn>
                  <a:cxn ang="0">
                    <a:pos x="98" y="35"/>
                  </a:cxn>
                  <a:cxn ang="0">
                    <a:pos x="107" y="40"/>
                  </a:cxn>
                  <a:cxn ang="0">
                    <a:pos x="197" y="98"/>
                  </a:cxn>
                  <a:cxn ang="0">
                    <a:pos x="139" y="129"/>
                  </a:cxn>
                  <a:cxn ang="0">
                    <a:pos x="72" y="89"/>
                  </a:cxn>
                  <a:cxn ang="0">
                    <a:pos x="63" y="85"/>
                  </a:cxn>
                  <a:cxn ang="0">
                    <a:pos x="58" y="85"/>
                  </a:cxn>
                  <a:cxn ang="0">
                    <a:pos x="49" y="89"/>
                  </a:cxn>
                  <a:cxn ang="0">
                    <a:pos x="45" y="98"/>
                  </a:cxn>
                  <a:cxn ang="0">
                    <a:pos x="45" y="102"/>
                  </a:cxn>
                  <a:cxn ang="0">
                    <a:pos x="45" y="111"/>
                  </a:cxn>
                  <a:cxn ang="0">
                    <a:pos x="45" y="120"/>
                  </a:cxn>
                  <a:cxn ang="0">
                    <a:pos x="54" y="125"/>
                  </a:cxn>
                  <a:cxn ang="0">
                    <a:pos x="98" y="156"/>
                  </a:cxn>
                </a:cxnLst>
                <a:rect l="0" t="0" r="r" b="b"/>
                <a:pathLst>
                  <a:path w="393" h="277">
                    <a:moveTo>
                      <a:pt x="98" y="156"/>
                    </a:moveTo>
                    <a:lnTo>
                      <a:pt x="9" y="205"/>
                    </a:lnTo>
                    <a:lnTo>
                      <a:pt x="0" y="214"/>
                    </a:lnTo>
                    <a:lnTo>
                      <a:pt x="0" y="223"/>
                    </a:lnTo>
                    <a:lnTo>
                      <a:pt x="0" y="228"/>
                    </a:lnTo>
                    <a:lnTo>
                      <a:pt x="0" y="237"/>
                    </a:lnTo>
                    <a:lnTo>
                      <a:pt x="9" y="246"/>
                    </a:lnTo>
                    <a:lnTo>
                      <a:pt x="14" y="250"/>
                    </a:lnTo>
                    <a:lnTo>
                      <a:pt x="23" y="250"/>
                    </a:lnTo>
                    <a:lnTo>
                      <a:pt x="36" y="250"/>
                    </a:lnTo>
                    <a:lnTo>
                      <a:pt x="125" y="196"/>
                    </a:lnTo>
                    <a:lnTo>
                      <a:pt x="125" y="250"/>
                    </a:lnTo>
                    <a:lnTo>
                      <a:pt x="125" y="263"/>
                    </a:lnTo>
                    <a:lnTo>
                      <a:pt x="130" y="268"/>
                    </a:lnTo>
                    <a:lnTo>
                      <a:pt x="139" y="272"/>
                    </a:lnTo>
                    <a:lnTo>
                      <a:pt x="143" y="277"/>
                    </a:lnTo>
                    <a:lnTo>
                      <a:pt x="152" y="277"/>
                    </a:lnTo>
                    <a:lnTo>
                      <a:pt x="161" y="272"/>
                    </a:lnTo>
                    <a:lnTo>
                      <a:pt x="165" y="263"/>
                    </a:lnTo>
                    <a:lnTo>
                      <a:pt x="165" y="254"/>
                    </a:lnTo>
                    <a:lnTo>
                      <a:pt x="165" y="178"/>
                    </a:lnTo>
                    <a:lnTo>
                      <a:pt x="223" y="143"/>
                    </a:lnTo>
                    <a:lnTo>
                      <a:pt x="223" y="241"/>
                    </a:lnTo>
                    <a:lnTo>
                      <a:pt x="223" y="250"/>
                    </a:lnTo>
                    <a:lnTo>
                      <a:pt x="228" y="259"/>
                    </a:lnTo>
                    <a:lnTo>
                      <a:pt x="237" y="263"/>
                    </a:lnTo>
                    <a:lnTo>
                      <a:pt x="246" y="268"/>
                    </a:lnTo>
                    <a:lnTo>
                      <a:pt x="255" y="268"/>
                    </a:lnTo>
                    <a:lnTo>
                      <a:pt x="259" y="263"/>
                    </a:lnTo>
                    <a:lnTo>
                      <a:pt x="264" y="254"/>
                    </a:lnTo>
                    <a:lnTo>
                      <a:pt x="268" y="246"/>
                    </a:lnTo>
                    <a:lnTo>
                      <a:pt x="268" y="116"/>
                    </a:lnTo>
                    <a:lnTo>
                      <a:pt x="393" y="44"/>
                    </a:lnTo>
                    <a:lnTo>
                      <a:pt x="366" y="0"/>
                    </a:lnTo>
                    <a:lnTo>
                      <a:pt x="241" y="71"/>
                    </a:lnTo>
                    <a:lnTo>
                      <a:pt x="125" y="4"/>
                    </a:lnTo>
                    <a:lnTo>
                      <a:pt x="121" y="0"/>
                    </a:lnTo>
                    <a:lnTo>
                      <a:pt x="112" y="0"/>
                    </a:lnTo>
                    <a:lnTo>
                      <a:pt x="103" y="4"/>
                    </a:lnTo>
                    <a:lnTo>
                      <a:pt x="98" y="9"/>
                    </a:lnTo>
                    <a:lnTo>
                      <a:pt x="94" y="18"/>
                    </a:lnTo>
                    <a:lnTo>
                      <a:pt x="94" y="26"/>
                    </a:lnTo>
                    <a:lnTo>
                      <a:pt x="98" y="35"/>
                    </a:lnTo>
                    <a:lnTo>
                      <a:pt x="107" y="40"/>
                    </a:lnTo>
                    <a:lnTo>
                      <a:pt x="197" y="98"/>
                    </a:lnTo>
                    <a:lnTo>
                      <a:pt x="139" y="129"/>
                    </a:lnTo>
                    <a:lnTo>
                      <a:pt x="72" y="89"/>
                    </a:lnTo>
                    <a:lnTo>
                      <a:pt x="63" y="85"/>
                    </a:lnTo>
                    <a:lnTo>
                      <a:pt x="58" y="85"/>
                    </a:lnTo>
                    <a:lnTo>
                      <a:pt x="49" y="89"/>
                    </a:lnTo>
                    <a:lnTo>
                      <a:pt x="45" y="98"/>
                    </a:lnTo>
                    <a:lnTo>
                      <a:pt x="45" y="102"/>
                    </a:lnTo>
                    <a:lnTo>
                      <a:pt x="45" y="111"/>
                    </a:lnTo>
                    <a:lnTo>
                      <a:pt x="45" y="120"/>
                    </a:lnTo>
                    <a:lnTo>
                      <a:pt x="54" y="125"/>
                    </a:lnTo>
                    <a:lnTo>
                      <a:pt x="98" y="156"/>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60" name="Freeform 29"/>
              <p:cNvSpPr/>
              <p:nvPr/>
            </p:nvSpPr>
            <p:spPr bwMode="auto">
              <a:xfrm>
                <a:off x="1209" y="647"/>
                <a:ext cx="298" cy="439"/>
              </a:xfrm>
              <a:custGeom>
                <a:avLst/>
                <a:gdLst/>
                <a:ahLst/>
                <a:cxnLst>
                  <a:cxn ang="0">
                    <a:pos x="125" y="313"/>
                  </a:cxn>
                  <a:cxn ang="0">
                    <a:pos x="125" y="411"/>
                  </a:cxn>
                  <a:cxn ang="0">
                    <a:pos x="129" y="425"/>
                  </a:cxn>
                  <a:cxn ang="0">
                    <a:pos x="134" y="429"/>
                  </a:cxn>
                  <a:cxn ang="0">
                    <a:pos x="143" y="434"/>
                  </a:cxn>
                  <a:cxn ang="0">
                    <a:pos x="147" y="438"/>
                  </a:cxn>
                  <a:cxn ang="0">
                    <a:pos x="156" y="434"/>
                  </a:cxn>
                  <a:cxn ang="0">
                    <a:pos x="165" y="429"/>
                  </a:cxn>
                  <a:cxn ang="0">
                    <a:pos x="174" y="425"/>
                  </a:cxn>
                  <a:cxn ang="0">
                    <a:pos x="174" y="411"/>
                  </a:cxn>
                  <a:cxn ang="0">
                    <a:pos x="174" y="308"/>
                  </a:cxn>
                  <a:cxn ang="0">
                    <a:pos x="223" y="335"/>
                  </a:cxn>
                  <a:cxn ang="0">
                    <a:pos x="232" y="340"/>
                  </a:cxn>
                  <a:cxn ang="0">
                    <a:pos x="241" y="340"/>
                  </a:cxn>
                  <a:cxn ang="0">
                    <a:pos x="250" y="335"/>
                  </a:cxn>
                  <a:cxn ang="0">
                    <a:pos x="254" y="331"/>
                  </a:cxn>
                  <a:cxn ang="0">
                    <a:pos x="254" y="322"/>
                  </a:cxn>
                  <a:cxn ang="0">
                    <a:pos x="254" y="317"/>
                  </a:cxn>
                  <a:cxn ang="0">
                    <a:pos x="254" y="308"/>
                  </a:cxn>
                  <a:cxn ang="0">
                    <a:pos x="245" y="300"/>
                  </a:cxn>
                  <a:cxn ang="0">
                    <a:pos x="178" y="264"/>
                  </a:cxn>
                  <a:cxn ang="0">
                    <a:pos x="178" y="192"/>
                  </a:cxn>
                  <a:cxn ang="0">
                    <a:pos x="263" y="246"/>
                  </a:cxn>
                  <a:cxn ang="0">
                    <a:pos x="272" y="250"/>
                  </a:cxn>
                  <a:cxn ang="0">
                    <a:pos x="281" y="250"/>
                  </a:cxn>
                  <a:cxn ang="0">
                    <a:pos x="290" y="246"/>
                  </a:cxn>
                  <a:cxn ang="0">
                    <a:pos x="294" y="241"/>
                  </a:cxn>
                  <a:cxn ang="0">
                    <a:pos x="299" y="232"/>
                  </a:cxn>
                  <a:cxn ang="0">
                    <a:pos x="299" y="224"/>
                  </a:cxn>
                  <a:cxn ang="0">
                    <a:pos x="294" y="215"/>
                  </a:cxn>
                  <a:cxn ang="0">
                    <a:pos x="285" y="210"/>
                  </a:cxn>
                  <a:cxn ang="0">
                    <a:pos x="178" y="143"/>
                  </a:cxn>
                  <a:cxn ang="0">
                    <a:pos x="178" y="0"/>
                  </a:cxn>
                  <a:cxn ang="0">
                    <a:pos x="125" y="0"/>
                  </a:cxn>
                  <a:cxn ang="0">
                    <a:pos x="125" y="143"/>
                  </a:cxn>
                  <a:cxn ang="0">
                    <a:pos x="9" y="210"/>
                  </a:cxn>
                  <a:cxn ang="0">
                    <a:pos x="4" y="215"/>
                  </a:cxn>
                  <a:cxn ang="0">
                    <a:pos x="0" y="224"/>
                  </a:cxn>
                  <a:cxn ang="0">
                    <a:pos x="0" y="232"/>
                  </a:cxn>
                  <a:cxn ang="0">
                    <a:pos x="0" y="237"/>
                  </a:cxn>
                  <a:cxn ang="0">
                    <a:pos x="4" y="246"/>
                  </a:cxn>
                  <a:cxn ang="0">
                    <a:pos x="13" y="250"/>
                  </a:cxn>
                  <a:cxn ang="0">
                    <a:pos x="22" y="250"/>
                  </a:cxn>
                  <a:cxn ang="0">
                    <a:pos x="31" y="246"/>
                  </a:cxn>
                  <a:cxn ang="0">
                    <a:pos x="125" y="197"/>
                  </a:cxn>
                  <a:cxn ang="0">
                    <a:pos x="125" y="264"/>
                  </a:cxn>
                  <a:cxn ang="0">
                    <a:pos x="53" y="300"/>
                  </a:cxn>
                  <a:cxn ang="0">
                    <a:pos x="49" y="304"/>
                  </a:cxn>
                  <a:cxn ang="0">
                    <a:pos x="44" y="313"/>
                  </a:cxn>
                  <a:cxn ang="0">
                    <a:pos x="44" y="322"/>
                  </a:cxn>
                  <a:cxn ang="0">
                    <a:pos x="49" y="326"/>
                  </a:cxn>
                  <a:cxn ang="0">
                    <a:pos x="53" y="331"/>
                  </a:cxn>
                  <a:cxn ang="0">
                    <a:pos x="62" y="335"/>
                  </a:cxn>
                  <a:cxn ang="0">
                    <a:pos x="67" y="335"/>
                  </a:cxn>
                  <a:cxn ang="0">
                    <a:pos x="76" y="335"/>
                  </a:cxn>
                  <a:cxn ang="0">
                    <a:pos x="125" y="313"/>
                  </a:cxn>
                </a:cxnLst>
                <a:rect l="0" t="0" r="r" b="b"/>
                <a:pathLst>
                  <a:path w="299" h="438">
                    <a:moveTo>
                      <a:pt x="125" y="313"/>
                    </a:moveTo>
                    <a:lnTo>
                      <a:pt x="125" y="411"/>
                    </a:lnTo>
                    <a:lnTo>
                      <a:pt x="129" y="425"/>
                    </a:lnTo>
                    <a:lnTo>
                      <a:pt x="134" y="429"/>
                    </a:lnTo>
                    <a:lnTo>
                      <a:pt x="143" y="434"/>
                    </a:lnTo>
                    <a:lnTo>
                      <a:pt x="147" y="438"/>
                    </a:lnTo>
                    <a:lnTo>
                      <a:pt x="156" y="434"/>
                    </a:lnTo>
                    <a:lnTo>
                      <a:pt x="165" y="429"/>
                    </a:lnTo>
                    <a:lnTo>
                      <a:pt x="174" y="425"/>
                    </a:lnTo>
                    <a:lnTo>
                      <a:pt x="174" y="411"/>
                    </a:lnTo>
                    <a:lnTo>
                      <a:pt x="174" y="308"/>
                    </a:lnTo>
                    <a:lnTo>
                      <a:pt x="223" y="335"/>
                    </a:lnTo>
                    <a:lnTo>
                      <a:pt x="232" y="340"/>
                    </a:lnTo>
                    <a:lnTo>
                      <a:pt x="241" y="340"/>
                    </a:lnTo>
                    <a:lnTo>
                      <a:pt x="250" y="335"/>
                    </a:lnTo>
                    <a:lnTo>
                      <a:pt x="254" y="331"/>
                    </a:lnTo>
                    <a:lnTo>
                      <a:pt x="254" y="322"/>
                    </a:lnTo>
                    <a:lnTo>
                      <a:pt x="254" y="317"/>
                    </a:lnTo>
                    <a:lnTo>
                      <a:pt x="254" y="308"/>
                    </a:lnTo>
                    <a:lnTo>
                      <a:pt x="245" y="300"/>
                    </a:lnTo>
                    <a:lnTo>
                      <a:pt x="178" y="264"/>
                    </a:lnTo>
                    <a:lnTo>
                      <a:pt x="178" y="192"/>
                    </a:lnTo>
                    <a:lnTo>
                      <a:pt x="263" y="246"/>
                    </a:lnTo>
                    <a:lnTo>
                      <a:pt x="272" y="250"/>
                    </a:lnTo>
                    <a:lnTo>
                      <a:pt x="281" y="250"/>
                    </a:lnTo>
                    <a:lnTo>
                      <a:pt x="290" y="246"/>
                    </a:lnTo>
                    <a:lnTo>
                      <a:pt x="294" y="241"/>
                    </a:lnTo>
                    <a:lnTo>
                      <a:pt x="299" y="232"/>
                    </a:lnTo>
                    <a:lnTo>
                      <a:pt x="299" y="224"/>
                    </a:lnTo>
                    <a:lnTo>
                      <a:pt x="294" y="215"/>
                    </a:lnTo>
                    <a:lnTo>
                      <a:pt x="285" y="210"/>
                    </a:lnTo>
                    <a:lnTo>
                      <a:pt x="178" y="143"/>
                    </a:lnTo>
                    <a:lnTo>
                      <a:pt x="178" y="0"/>
                    </a:lnTo>
                    <a:lnTo>
                      <a:pt x="125" y="0"/>
                    </a:lnTo>
                    <a:lnTo>
                      <a:pt x="125" y="143"/>
                    </a:lnTo>
                    <a:lnTo>
                      <a:pt x="9" y="210"/>
                    </a:lnTo>
                    <a:lnTo>
                      <a:pt x="4" y="215"/>
                    </a:lnTo>
                    <a:lnTo>
                      <a:pt x="0" y="224"/>
                    </a:lnTo>
                    <a:lnTo>
                      <a:pt x="0" y="232"/>
                    </a:lnTo>
                    <a:lnTo>
                      <a:pt x="0" y="237"/>
                    </a:lnTo>
                    <a:lnTo>
                      <a:pt x="4" y="246"/>
                    </a:lnTo>
                    <a:lnTo>
                      <a:pt x="13" y="250"/>
                    </a:lnTo>
                    <a:lnTo>
                      <a:pt x="22" y="250"/>
                    </a:lnTo>
                    <a:lnTo>
                      <a:pt x="31" y="246"/>
                    </a:lnTo>
                    <a:lnTo>
                      <a:pt x="125" y="197"/>
                    </a:lnTo>
                    <a:lnTo>
                      <a:pt x="125" y="264"/>
                    </a:lnTo>
                    <a:lnTo>
                      <a:pt x="53" y="300"/>
                    </a:lnTo>
                    <a:lnTo>
                      <a:pt x="49" y="304"/>
                    </a:lnTo>
                    <a:lnTo>
                      <a:pt x="44" y="313"/>
                    </a:lnTo>
                    <a:lnTo>
                      <a:pt x="44" y="322"/>
                    </a:lnTo>
                    <a:lnTo>
                      <a:pt x="49" y="326"/>
                    </a:lnTo>
                    <a:lnTo>
                      <a:pt x="53" y="331"/>
                    </a:lnTo>
                    <a:lnTo>
                      <a:pt x="62" y="335"/>
                    </a:lnTo>
                    <a:lnTo>
                      <a:pt x="67" y="335"/>
                    </a:lnTo>
                    <a:lnTo>
                      <a:pt x="76" y="335"/>
                    </a:lnTo>
                    <a:lnTo>
                      <a:pt x="125" y="313"/>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61" name="Freeform 30"/>
              <p:cNvSpPr/>
              <p:nvPr/>
            </p:nvSpPr>
            <p:spPr bwMode="auto">
              <a:xfrm>
                <a:off x="1347" y="624"/>
                <a:ext cx="389" cy="273"/>
              </a:xfrm>
              <a:custGeom>
                <a:avLst/>
                <a:gdLst/>
                <a:ahLst/>
                <a:cxnLst>
                  <a:cxn ang="0">
                    <a:pos x="272" y="201"/>
                  </a:cxn>
                  <a:cxn ang="0">
                    <a:pos x="357" y="250"/>
                  </a:cxn>
                  <a:cxn ang="0">
                    <a:pos x="366" y="254"/>
                  </a:cxn>
                  <a:cxn ang="0">
                    <a:pos x="375" y="254"/>
                  </a:cxn>
                  <a:cxn ang="0">
                    <a:pos x="384" y="250"/>
                  </a:cxn>
                  <a:cxn ang="0">
                    <a:pos x="388" y="241"/>
                  </a:cxn>
                  <a:cxn ang="0">
                    <a:pos x="393" y="232"/>
                  </a:cxn>
                  <a:cxn ang="0">
                    <a:pos x="393" y="223"/>
                  </a:cxn>
                  <a:cxn ang="0">
                    <a:pos x="388" y="214"/>
                  </a:cxn>
                  <a:cxn ang="0">
                    <a:pos x="384" y="210"/>
                  </a:cxn>
                  <a:cxn ang="0">
                    <a:pos x="295" y="156"/>
                  </a:cxn>
                  <a:cxn ang="0">
                    <a:pos x="339" y="129"/>
                  </a:cxn>
                  <a:cxn ang="0">
                    <a:pos x="348" y="125"/>
                  </a:cxn>
                  <a:cxn ang="0">
                    <a:pos x="353" y="116"/>
                  </a:cxn>
                  <a:cxn ang="0">
                    <a:pos x="353" y="107"/>
                  </a:cxn>
                  <a:cxn ang="0">
                    <a:pos x="353" y="98"/>
                  </a:cxn>
                  <a:cxn ang="0">
                    <a:pos x="344" y="94"/>
                  </a:cxn>
                  <a:cxn ang="0">
                    <a:pos x="339" y="89"/>
                  </a:cxn>
                  <a:cxn ang="0">
                    <a:pos x="330" y="89"/>
                  </a:cxn>
                  <a:cxn ang="0">
                    <a:pos x="321" y="89"/>
                  </a:cxn>
                  <a:cxn ang="0">
                    <a:pos x="254" y="129"/>
                  </a:cxn>
                  <a:cxn ang="0">
                    <a:pos x="196" y="94"/>
                  </a:cxn>
                  <a:cxn ang="0">
                    <a:pos x="281" y="49"/>
                  </a:cxn>
                  <a:cxn ang="0">
                    <a:pos x="290" y="40"/>
                  </a:cxn>
                  <a:cxn ang="0">
                    <a:pos x="295" y="31"/>
                  </a:cxn>
                  <a:cxn ang="0">
                    <a:pos x="295" y="26"/>
                  </a:cxn>
                  <a:cxn ang="0">
                    <a:pos x="295" y="18"/>
                  </a:cxn>
                  <a:cxn ang="0">
                    <a:pos x="290" y="9"/>
                  </a:cxn>
                  <a:cxn ang="0">
                    <a:pos x="281" y="4"/>
                  </a:cxn>
                  <a:cxn ang="0">
                    <a:pos x="272" y="4"/>
                  </a:cxn>
                  <a:cxn ang="0">
                    <a:pos x="263" y="9"/>
                  </a:cxn>
                  <a:cxn ang="0">
                    <a:pos x="152" y="71"/>
                  </a:cxn>
                  <a:cxn ang="0">
                    <a:pos x="27" y="0"/>
                  </a:cxn>
                  <a:cxn ang="0">
                    <a:pos x="0" y="44"/>
                  </a:cxn>
                  <a:cxn ang="0">
                    <a:pos x="125" y="116"/>
                  </a:cxn>
                  <a:cxn ang="0">
                    <a:pos x="125" y="250"/>
                  </a:cxn>
                  <a:cxn ang="0">
                    <a:pos x="125" y="259"/>
                  </a:cxn>
                  <a:cxn ang="0">
                    <a:pos x="129" y="263"/>
                  </a:cxn>
                  <a:cxn ang="0">
                    <a:pos x="138" y="268"/>
                  </a:cxn>
                  <a:cxn ang="0">
                    <a:pos x="143" y="272"/>
                  </a:cxn>
                  <a:cxn ang="0">
                    <a:pos x="152" y="272"/>
                  </a:cxn>
                  <a:cxn ang="0">
                    <a:pos x="161" y="268"/>
                  </a:cxn>
                  <a:cxn ang="0">
                    <a:pos x="165" y="259"/>
                  </a:cxn>
                  <a:cxn ang="0">
                    <a:pos x="165" y="250"/>
                  </a:cxn>
                  <a:cxn ang="0">
                    <a:pos x="170" y="143"/>
                  </a:cxn>
                  <a:cxn ang="0">
                    <a:pos x="228" y="178"/>
                  </a:cxn>
                  <a:cxn ang="0">
                    <a:pos x="223" y="254"/>
                  </a:cxn>
                  <a:cxn ang="0">
                    <a:pos x="228" y="263"/>
                  </a:cxn>
                  <a:cxn ang="0">
                    <a:pos x="232" y="268"/>
                  </a:cxn>
                  <a:cxn ang="0">
                    <a:pos x="237" y="272"/>
                  </a:cxn>
                  <a:cxn ang="0">
                    <a:pos x="245" y="272"/>
                  </a:cxn>
                  <a:cxn ang="0">
                    <a:pos x="254" y="272"/>
                  </a:cxn>
                  <a:cxn ang="0">
                    <a:pos x="259" y="268"/>
                  </a:cxn>
                  <a:cxn ang="0">
                    <a:pos x="263" y="263"/>
                  </a:cxn>
                  <a:cxn ang="0">
                    <a:pos x="268" y="254"/>
                  </a:cxn>
                  <a:cxn ang="0">
                    <a:pos x="272" y="201"/>
                  </a:cxn>
                </a:cxnLst>
                <a:rect l="0" t="0" r="r" b="b"/>
                <a:pathLst>
                  <a:path w="393" h="272">
                    <a:moveTo>
                      <a:pt x="272" y="201"/>
                    </a:moveTo>
                    <a:lnTo>
                      <a:pt x="357" y="250"/>
                    </a:lnTo>
                    <a:lnTo>
                      <a:pt x="366" y="254"/>
                    </a:lnTo>
                    <a:lnTo>
                      <a:pt x="375" y="254"/>
                    </a:lnTo>
                    <a:lnTo>
                      <a:pt x="384" y="250"/>
                    </a:lnTo>
                    <a:lnTo>
                      <a:pt x="388" y="241"/>
                    </a:lnTo>
                    <a:lnTo>
                      <a:pt x="393" y="232"/>
                    </a:lnTo>
                    <a:lnTo>
                      <a:pt x="393" y="223"/>
                    </a:lnTo>
                    <a:lnTo>
                      <a:pt x="388" y="214"/>
                    </a:lnTo>
                    <a:lnTo>
                      <a:pt x="384" y="210"/>
                    </a:lnTo>
                    <a:lnTo>
                      <a:pt x="295" y="156"/>
                    </a:lnTo>
                    <a:lnTo>
                      <a:pt x="339" y="129"/>
                    </a:lnTo>
                    <a:lnTo>
                      <a:pt x="348" y="125"/>
                    </a:lnTo>
                    <a:lnTo>
                      <a:pt x="353" y="116"/>
                    </a:lnTo>
                    <a:lnTo>
                      <a:pt x="353" y="107"/>
                    </a:lnTo>
                    <a:lnTo>
                      <a:pt x="353" y="98"/>
                    </a:lnTo>
                    <a:lnTo>
                      <a:pt x="344" y="94"/>
                    </a:lnTo>
                    <a:lnTo>
                      <a:pt x="339" y="89"/>
                    </a:lnTo>
                    <a:lnTo>
                      <a:pt x="330" y="89"/>
                    </a:lnTo>
                    <a:lnTo>
                      <a:pt x="321" y="89"/>
                    </a:lnTo>
                    <a:lnTo>
                      <a:pt x="254" y="129"/>
                    </a:lnTo>
                    <a:lnTo>
                      <a:pt x="196" y="94"/>
                    </a:lnTo>
                    <a:lnTo>
                      <a:pt x="281" y="49"/>
                    </a:lnTo>
                    <a:lnTo>
                      <a:pt x="290" y="40"/>
                    </a:lnTo>
                    <a:lnTo>
                      <a:pt x="295" y="31"/>
                    </a:lnTo>
                    <a:lnTo>
                      <a:pt x="295" y="26"/>
                    </a:lnTo>
                    <a:lnTo>
                      <a:pt x="295" y="18"/>
                    </a:lnTo>
                    <a:lnTo>
                      <a:pt x="290" y="9"/>
                    </a:lnTo>
                    <a:lnTo>
                      <a:pt x="281" y="4"/>
                    </a:lnTo>
                    <a:lnTo>
                      <a:pt x="272" y="4"/>
                    </a:lnTo>
                    <a:lnTo>
                      <a:pt x="263" y="9"/>
                    </a:lnTo>
                    <a:lnTo>
                      <a:pt x="152" y="71"/>
                    </a:lnTo>
                    <a:lnTo>
                      <a:pt x="27" y="0"/>
                    </a:lnTo>
                    <a:lnTo>
                      <a:pt x="0" y="44"/>
                    </a:lnTo>
                    <a:lnTo>
                      <a:pt x="125" y="116"/>
                    </a:lnTo>
                    <a:lnTo>
                      <a:pt x="125" y="250"/>
                    </a:lnTo>
                    <a:lnTo>
                      <a:pt x="125" y="259"/>
                    </a:lnTo>
                    <a:lnTo>
                      <a:pt x="129" y="263"/>
                    </a:lnTo>
                    <a:lnTo>
                      <a:pt x="138" y="268"/>
                    </a:lnTo>
                    <a:lnTo>
                      <a:pt x="143" y="272"/>
                    </a:lnTo>
                    <a:lnTo>
                      <a:pt x="152" y="272"/>
                    </a:lnTo>
                    <a:lnTo>
                      <a:pt x="161" y="268"/>
                    </a:lnTo>
                    <a:lnTo>
                      <a:pt x="165" y="259"/>
                    </a:lnTo>
                    <a:lnTo>
                      <a:pt x="165" y="250"/>
                    </a:lnTo>
                    <a:lnTo>
                      <a:pt x="170" y="143"/>
                    </a:lnTo>
                    <a:lnTo>
                      <a:pt x="228" y="178"/>
                    </a:lnTo>
                    <a:lnTo>
                      <a:pt x="223" y="254"/>
                    </a:lnTo>
                    <a:lnTo>
                      <a:pt x="228" y="263"/>
                    </a:lnTo>
                    <a:lnTo>
                      <a:pt x="232" y="268"/>
                    </a:lnTo>
                    <a:lnTo>
                      <a:pt x="237" y="272"/>
                    </a:lnTo>
                    <a:lnTo>
                      <a:pt x="245" y="272"/>
                    </a:lnTo>
                    <a:lnTo>
                      <a:pt x="254" y="272"/>
                    </a:lnTo>
                    <a:lnTo>
                      <a:pt x="259" y="268"/>
                    </a:lnTo>
                    <a:lnTo>
                      <a:pt x="263" y="263"/>
                    </a:lnTo>
                    <a:lnTo>
                      <a:pt x="268" y="254"/>
                    </a:lnTo>
                    <a:lnTo>
                      <a:pt x="272" y="20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62" name="Freeform 31"/>
              <p:cNvSpPr/>
              <p:nvPr/>
            </p:nvSpPr>
            <p:spPr bwMode="auto">
              <a:xfrm>
                <a:off x="1347" y="394"/>
                <a:ext cx="389" cy="276"/>
              </a:xfrm>
              <a:custGeom>
                <a:avLst/>
                <a:gdLst/>
                <a:ahLst/>
                <a:cxnLst>
                  <a:cxn ang="0">
                    <a:pos x="295" y="121"/>
                  </a:cxn>
                  <a:cxn ang="0">
                    <a:pos x="384" y="72"/>
                  </a:cxn>
                  <a:cxn ang="0">
                    <a:pos x="393" y="63"/>
                  </a:cxn>
                  <a:cxn ang="0">
                    <a:pos x="393" y="54"/>
                  </a:cxn>
                  <a:cxn ang="0">
                    <a:pos x="393" y="49"/>
                  </a:cxn>
                  <a:cxn ang="0">
                    <a:pos x="393" y="40"/>
                  </a:cxn>
                  <a:cxn ang="0">
                    <a:pos x="384" y="31"/>
                  </a:cxn>
                  <a:cxn ang="0">
                    <a:pos x="379" y="27"/>
                  </a:cxn>
                  <a:cxn ang="0">
                    <a:pos x="370" y="27"/>
                  </a:cxn>
                  <a:cxn ang="0">
                    <a:pos x="357" y="27"/>
                  </a:cxn>
                  <a:cxn ang="0">
                    <a:pos x="268" y="81"/>
                  </a:cxn>
                  <a:cxn ang="0">
                    <a:pos x="268" y="27"/>
                  </a:cxn>
                  <a:cxn ang="0">
                    <a:pos x="268" y="14"/>
                  </a:cxn>
                  <a:cxn ang="0">
                    <a:pos x="263" y="9"/>
                  </a:cxn>
                  <a:cxn ang="0">
                    <a:pos x="254" y="5"/>
                  </a:cxn>
                  <a:cxn ang="0">
                    <a:pos x="250" y="0"/>
                  </a:cxn>
                  <a:cxn ang="0">
                    <a:pos x="241" y="5"/>
                  </a:cxn>
                  <a:cxn ang="0">
                    <a:pos x="232" y="5"/>
                  </a:cxn>
                  <a:cxn ang="0">
                    <a:pos x="228" y="14"/>
                  </a:cxn>
                  <a:cxn ang="0">
                    <a:pos x="228" y="23"/>
                  </a:cxn>
                  <a:cxn ang="0">
                    <a:pos x="228" y="99"/>
                  </a:cxn>
                  <a:cxn ang="0">
                    <a:pos x="170" y="134"/>
                  </a:cxn>
                  <a:cxn ang="0">
                    <a:pos x="170" y="36"/>
                  </a:cxn>
                  <a:cxn ang="0">
                    <a:pos x="170" y="27"/>
                  </a:cxn>
                  <a:cxn ang="0">
                    <a:pos x="165" y="18"/>
                  </a:cxn>
                  <a:cxn ang="0">
                    <a:pos x="156" y="14"/>
                  </a:cxn>
                  <a:cxn ang="0">
                    <a:pos x="147" y="9"/>
                  </a:cxn>
                  <a:cxn ang="0">
                    <a:pos x="138" y="9"/>
                  </a:cxn>
                  <a:cxn ang="0">
                    <a:pos x="134" y="14"/>
                  </a:cxn>
                  <a:cxn ang="0">
                    <a:pos x="129" y="23"/>
                  </a:cxn>
                  <a:cxn ang="0">
                    <a:pos x="125" y="31"/>
                  </a:cxn>
                  <a:cxn ang="0">
                    <a:pos x="125" y="161"/>
                  </a:cxn>
                  <a:cxn ang="0">
                    <a:pos x="0" y="233"/>
                  </a:cxn>
                  <a:cxn ang="0">
                    <a:pos x="27" y="277"/>
                  </a:cxn>
                  <a:cxn ang="0">
                    <a:pos x="152" y="206"/>
                  </a:cxn>
                  <a:cxn ang="0">
                    <a:pos x="268" y="273"/>
                  </a:cxn>
                  <a:cxn ang="0">
                    <a:pos x="272" y="277"/>
                  </a:cxn>
                  <a:cxn ang="0">
                    <a:pos x="281" y="277"/>
                  </a:cxn>
                  <a:cxn ang="0">
                    <a:pos x="290" y="273"/>
                  </a:cxn>
                  <a:cxn ang="0">
                    <a:pos x="295" y="268"/>
                  </a:cxn>
                  <a:cxn ang="0">
                    <a:pos x="299" y="259"/>
                  </a:cxn>
                  <a:cxn ang="0">
                    <a:pos x="299" y="251"/>
                  </a:cxn>
                  <a:cxn ang="0">
                    <a:pos x="295" y="242"/>
                  </a:cxn>
                  <a:cxn ang="0">
                    <a:pos x="286" y="237"/>
                  </a:cxn>
                  <a:cxn ang="0">
                    <a:pos x="196" y="179"/>
                  </a:cxn>
                  <a:cxn ang="0">
                    <a:pos x="254" y="148"/>
                  </a:cxn>
                  <a:cxn ang="0">
                    <a:pos x="321" y="188"/>
                  </a:cxn>
                  <a:cxn ang="0">
                    <a:pos x="330" y="192"/>
                  </a:cxn>
                  <a:cxn ang="0">
                    <a:pos x="335" y="192"/>
                  </a:cxn>
                  <a:cxn ang="0">
                    <a:pos x="344" y="188"/>
                  </a:cxn>
                  <a:cxn ang="0">
                    <a:pos x="348" y="179"/>
                  </a:cxn>
                  <a:cxn ang="0">
                    <a:pos x="348" y="175"/>
                  </a:cxn>
                  <a:cxn ang="0">
                    <a:pos x="348" y="166"/>
                  </a:cxn>
                  <a:cxn ang="0">
                    <a:pos x="348" y="157"/>
                  </a:cxn>
                  <a:cxn ang="0">
                    <a:pos x="339" y="152"/>
                  </a:cxn>
                  <a:cxn ang="0">
                    <a:pos x="295" y="121"/>
                  </a:cxn>
                </a:cxnLst>
                <a:rect l="0" t="0" r="r" b="b"/>
                <a:pathLst>
                  <a:path w="393" h="277">
                    <a:moveTo>
                      <a:pt x="295" y="121"/>
                    </a:moveTo>
                    <a:lnTo>
                      <a:pt x="384" y="72"/>
                    </a:lnTo>
                    <a:lnTo>
                      <a:pt x="393" y="63"/>
                    </a:lnTo>
                    <a:lnTo>
                      <a:pt x="393" y="54"/>
                    </a:lnTo>
                    <a:lnTo>
                      <a:pt x="393" y="49"/>
                    </a:lnTo>
                    <a:lnTo>
                      <a:pt x="393" y="40"/>
                    </a:lnTo>
                    <a:lnTo>
                      <a:pt x="384" y="31"/>
                    </a:lnTo>
                    <a:lnTo>
                      <a:pt x="379" y="27"/>
                    </a:lnTo>
                    <a:lnTo>
                      <a:pt x="370" y="27"/>
                    </a:lnTo>
                    <a:lnTo>
                      <a:pt x="357" y="27"/>
                    </a:lnTo>
                    <a:lnTo>
                      <a:pt x="268" y="81"/>
                    </a:lnTo>
                    <a:lnTo>
                      <a:pt x="268" y="27"/>
                    </a:lnTo>
                    <a:lnTo>
                      <a:pt x="268" y="14"/>
                    </a:lnTo>
                    <a:lnTo>
                      <a:pt x="263" y="9"/>
                    </a:lnTo>
                    <a:lnTo>
                      <a:pt x="254" y="5"/>
                    </a:lnTo>
                    <a:lnTo>
                      <a:pt x="250" y="0"/>
                    </a:lnTo>
                    <a:lnTo>
                      <a:pt x="241" y="5"/>
                    </a:lnTo>
                    <a:lnTo>
                      <a:pt x="232" y="5"/>
                    </a:lnTo>
                    <a:lnTo>
                      <a:pt x="228" y="14"/>
                    </a:lnTo>
                    <a:lnTo>
                      <a:pt x="228" y="23"/>
                    </a:lnTo>
                    <a:lnTo>
                      <a:pt x="228" y="99"/>
                    </a:lnTo>
                    <a:lnTo>
                      <a:pt x="170" y="134"/>
                    </a:lnTo>
                    <a:lnTo>
                      <a:pt x="170" y="36"/>
                    </a:lnTo>
                    <a:lnTo>
                      <a:pt x="170" y="27"/>
                    </a:lnTo>
                    <a:lnTo>
                      <a:pt x="165" y="18"/>
                    </a:lnTo>
                    <a:lnTo>
                      <a:pt x="156" y="14"/>
                    </a:lnTo>
                    <a:lnTo>
                      <a:pt x="147" y="9"/>
                    </a:lnTo>
                    <a:lnTo>
                      <a:pt x="138" y="9"/>
                    </a:lnTo>
                    <a:lnTo>
                      <a:pt x="134" y="14"/>
                    </a:lnTo>
                    <a:lnTo>
                      <a:pt x="129" y="23"/>
                    </a:lnTo>
                    <a:lnTo>
                      <a:pt x="125" y="31"/>
                    </a:lnTo>
                    <a:lnTo>
                      <a:pt x="125" y="161"/>
                    </a:lnTo>
                    <a:lnTo>
                      <a:pt x="0" y="233"/>
                    </a:lnTo>
                    <a:lnTo>
                      <a:pt x="27" y="277"/>
                    </a:lnTo>
                    <a:lnTo>
                      <a:pt x="152" y="206"/>
                    </a:lnTo>
                    <a:lnTo>
                      <a:pt x="268" y="273"/>
                    </a:lnTo>
                    <a:lnTo>
                      <a:pt x="272" y="277"/>
                    </a:lnTo>
                    <a:lnTo>
                      <a:pt x="281" y="277"/>
                    </a:lnTo>
                    <a:lnTo>
                      <a:pt x="290" y="273"/>
                    </a:lnTo>
                    <a:lnTo>
                      <a:pt x="295" y="268"/>
                    </a:lnTo>
                    <a:lnTo>
                      <a:pt x="299" y="259"/>
                    </a:lnTo>
                    <a:lnTo>
                      <a:pt x="299" y="251"/>
                    </a:lnTo>
                    <a:lnTo>
                      <a:pt x="295" y="242"/>
                    </a:lnTo>
                    <a:lnTo>
                      <a:pt x="286" y="237"/>
                    </a:lnTo>
                    <a:lnTo>
                      <a:pt x="196" y="179"/>
                    </a:lnTo>
                    <a:lnTo>
                      <a:pt x="254" y="148"/>
                    </a:lnTo>
                    <a:lnTo>
                      <a:pt x="321" y="188"/>
                    </a:lnTo>
                    <a:lnTo>
                      <a:pt x="330" y="192"/>
                    </a:lnTo>
                    <a:lnTo>
                      <a:pt x="335" y="192"/>
                    </a:lnTo>
                    <a:lnTo>
                      <a:pt x="344" y="188"/>
                    </a:lnTo>
                    <a:lnTo>
                      <a:pt x="348" y="179"/>
                    </a:lnTo>
                    <a:lnTo>
                      <a:pt x="348" y="175"/>
                    </a:lnTo>
                    <a:lnTo>
                      <a:pt x="348" y="166"/>
                    </a:lnTo>
                    <a:lnTo>
                      <a:pt x="348" y="157"/>
                    </a:lnTo>
                    <a:lnTo>
                      <a:pt x="339" y="152"/>
                    </a:lnTo>
                    <a:lnTo>
                      <a:pt x="295" y="121"/>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sp>
            <p:nvSpPr>
              <p:cNvPr id="63" name="Freeform 32"/>
              <p:cNvSpPr/>
              <p:nvPr/>
            </p:nvSpPr>
            <p:spPr bwMode="auto">
              <a:xfrm>
                <a:off x="1232" y="537"/>
                <a:ext cx="260" cy="227"/>
              </a:xfrm>
              <a:custGeom>
                <a:avLst/>
                <a:gdLst/>
                <a:ahLst/>
                <a:cxnLst>
                  <a:cxn ang="0">
                    <a:pos x="0" y="116"/>
                  </a:cxn>
                  <a:cxn ang="0">
                    <a:pos x="49" y="67"/>
                  </a:cxn>
                  <a:cxn ang="0">
                    <a:pos x="67" y="0"/>
                  </a:cxn>
                  <a:cxn ang="0">
                    <a:pos x="134" y="23"/>
                  </a:cxn>
                  <a:cxn ang="0">
                    <a:pos x="201" y="0"/>
                  </a:cxn>
                  <a:cxn ang="0">
                    <a:pos x="214" y="67"/>
                  </a:cxn>
                  <a:cxn ang="0">
                    <a:pos x="263" y="116"/>
                  </a:cxn>
                  <a:cxn ang="0">
                    <a:pos x="214" y="161"/>
                  </a:cxn>
                  <a:cxn ang="0">
                    <a:pos x="201" y="228"/>
                  </a:cxn>
                  <a:cxn ang="0">
                    <a:pos x="134" y="210"/>
                  </a:cxn>
                  <a:cxn ang="0">
                    <a:pos x="67" y="228"/>
                  </a:cxn>
                  <a:cxn ang="0">
                    <a:pos x="49" y="161"/>
                  </a:cxn>
                  <a:cxn ang="0">
                    <a:pos x="0" y="116"/>
                  </a:cxn>
                </a:cxnLst>
                <a:rect l="0" t="0" r="r" b="b"/>
                <a:pathLst>
                  <a:path w="263" h="228">
                    <a:moveTo>
                      <a:pt x="0" y="116"/>
                    </a:moveTo>
                    <a:lnTo>
                      <a:pt x="49" y="67"/>
                    </a:lnTo>
                    <a:lnTo>
                      <a:pt x="67" y="0"/>
                    </a:lnTo>
                    <a:lnTo>
                      <a:pt x="134" y="23"/>
                    </a:lnTo>
                    <a:lnTo>
                      <a:pt x="201" y="0"/>
                    </a:lnTo>
                    <a:lnTo>
                      <a:pt x="214" y="67"/>
                    </a:lnTo>
                    <a:lnTo>
                      <a:pt x="263" y="116"/>
                    </a:lnTo>
                    <a:lnTo>
                      <a:pt x="214" y="161"/>
                    </a:lnTo>
                    <a:lnTo>
                      <a:pt x="201" y="228"/>
                    </a:lnTo>
                    <a:lnTo>
                      <a:pt x="134" y="210"/>
                    </a:lnTo>
                    <a:lnTo>
                      <a:pt x="67" y="228"/>
                    </a:lnTo>
                    <a:lnTo>
                      <a:pt x="49" y="161"/>
                    </a:lnTo>
                    <a:lnTo>
                      <a:pt x="0" y="116"/>
                    </a:lnTo>
                    <a:close/>
                  </a:path>
                </a:pathLst>
              </a:custGeom>
              <a:gradFill rotWithShape="1">
                <a:gsLst>
                  <a:gs pos="0">
                    <a:schemeClr val="folHlink">
                      <a:gamma/>
                      <a:tint val="21176"/>
                      <a:invGamma/>
                    </a:schemeClr>
                  </a:gs>
                  <a:gs pos="100000">
                    <a:schemeClr val="folHlink"/>
                  </a:gs>
                </a:gsLst>
                <a:path path="rect">
                  <a:fillToRect l="50000" t="50000" r="50000" b="50000"/>
                </a:path>
              </a:gradFill>
              <a:ln w="9525">
                <a:noFill/>
                <a:round/>
              </a:ln>
            </p:spPr>
            <p:txBody>
              <a:bodyPr/>
              <a:lstStyle/>
              <a:p>
                <a:pPr fontAlgn="auto">
                  <a:spcBef>
                    <a:spcPts val="0"/>
                  </a:spcBef>
                  <a:spcAft>
                    <a:spcPts val="0"/>
                  </a:spcAft>
                  <a:defRPr/>
                </a:pPr>
                <a:endParaRPr lang="zh-CN" altLang="en-US" sz="1200">
                  <a:latin typeface="+mn-lt"/>
                  <a:ea typeface="+mn-ea"/>
                  <a:cs typeface="+mn-cs"/>
                </a:endParaRPr>
              </a:p>
            </p:txBody>
          </p:sp>
        </p:grpSp>
        <p:sp>
          <p:nvSpPr>
            <p:cNvPr id="65551" name="Rectangle 33"/>
            <p:cNvSpPr>
              <a:spLocks noChangeArrowheads="1"/>
            </p:cNvSpPr>
            <p:nvPr/>
          </p:nvSpPr>
          <p:spPr bwMode="auto">
            <a:xfrm>
              <a:off x="8757004" y="4869469"/>
              <a:ext cx="2261674" cy="369160"/>
            </a:xfrm>
            <a:prstGeom prst="rect">
              <a:avLst/>
            </a:prstGeom>
            <a:noFill/>
            <a:ln w="9525">
              <a:noFill/>
              <a:miter lim="800000"/>
            </a:ln>
          </p:spPr>
          <p:txBody>
            <a:bodyPr wrap="none">
              <a:spAutoFit/>
            </a:bodyPr>
            <a:lstStyle/>
            <a:p>
              <a:pPr eaLnBrk="0" hangingPunct="0"/>
              <a:r>
                <a:rPr lang="zh-CN" altLang="en-US">
                  <a:solidFill>
                    <a:srgbClr val="000000"/>
                  </a:solidFill>
                  <a:latin typeface="方正姚体" panose="02010601030101010101" pitchFamily="2" charset="-122"/>
                  <a:ea typeface="方正姚体" panose="02010601030101010101" pitchFamily="2" charset="-122"/>
                </a:rPr>
                <a:t>日程有效客流量统计</a:t>
              </a:r>
              <a:endParaRPr lang="en-US" altLang="zh-CN">
                <a:solidFill>
                  <a:srgbClr val="000000"/>
                </a:solidFill>
                <a:latin typeface="方正姚体" panose="02010601030101010101" pitchFamily="2" charset="-122"/>
                <a:ea typeface="方正姚体" panose="02010601030101010101" pitchFamily="2" charset="-122"/>
              </a:endParaRPr>
            </a:p>
          </p:txBody>
        </p:sp>
        <p:sp>
          <p:nvSpPr>
            <p:cNvPr id="65552" name="Line 34"/>
            <p:cNvSpPr>
              <a:spLocks noChangeShapeType="1"/>
            </p:cNvSpPr>
            <p:nvPr/>
          </p:nvSpPr>
          <p:spPr bwMode="auto">
            <a:xfrm>
              <a:off x="8695561" y="5226241"/>
              <a:ext cx="2187486" cy="0"/>
            </a:xfrm>
            <a:prstGeom prst="line">
              <a:avLst/>
            </a:prstGeom>
            <a:noFill/>
            <a:ln w="9525">
              <a:solidFill>
                <a:schemeClr val="folHlink"/>
              </a:solidFill>
              <a:round/>
            </a:ln>
          </p:spPr>
          <p:txBody>
            <a:bodyPr wrap="none" anchor="ctr"/>
            <a:lstStyle/>
            <a:p>
              <a:endParaRPr lang="zh-CN" altLang="en-US"/>
            </a:p>
          </p:txBody>
        </p:sp>
      </p:grpSp>
      <p:sp>
        <p:nvSpPr>
          <p:cNvPr id="65548" name="文本框 63"/>
          <p:cNvSpPr txBox="1">
            <a:spLocks noChangeArrowheads="1"/>
          </p:cNvSpPr>
          <p:nvPr/>
        </p:nvSpPr>
        <p:spPr bwMode="auto">
          <a:xfrm>
            <a:off x="9596438" y="2074863"/>
            <a:ext cx="1966912" cy="369887"/>
          </a:xfrm>
          <a:prstGeom prst="rect">
            <a:avLst/>
          </a:prstGeom>
          <a:noFill/>
          <a:ln w="9525">
            <a:noFill/>
            <a:miter lim="800000"/>
          </a:ln>
        </p:spPr>
        <p:txBody>
          <a:bodyPr>
            <a:spAutoFit/>
          </a:bodyPr>
          <a:lstStyle/>
          <a:p>
            <a:r>
              <a:rPr lang="zh-CN" altLang="en-US">
                <a:latin typeface="方正姚体" panose="02010601030101010101" pitchFamily="2" charset="-122"/>
                <a:ea typeface="方正姚体" panose="02010601030101010101" pitchFamily="2" charset="-122"/>
              </a:rPr>
              <a:t>数据导出</a:t>
            </a:r>
            <a:endParaRPr lang="zh-CN" altLang="en-US">
              <a:latin typeface="方正姚体" panose="02010601030101010101" pitchFamily="2" charset="-122"/>
              <a:ea typeface="方正姚体" panose="02010601030101010101" pitchFamily="2" charset="-122"/>
            </a:endParaRPr>
          </a:p>
        </p:txBody>
      </p:sp>
      <p:pic>
        <p:nvPicPr>
          <p:cNvPr id="65" name="图片 64"/>
          <p:cNvPicPr>
            <a:picLocks noChangeAspect="1"/>
          </p:cNvPicPr>
          <p:nvPr/>
        </p:nvPicPr>
        <p:blipFill>
          <a:blip r:embed="rId3"/>
          <a:srcRect/>
          <a:stretch>
            <a:fillRect/>
          </a:stretch>
        </p:blipFill>
        <p:spPr bwMode="auto">
          <a:xfrm>
            <a:off x="852488" y="2279650"/>
            <a:ext cx="6754812" cy="3876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nodeType="clickEffect">
                                  <p:stCondLst>
                                    <p:cond delay="0"/>
                                  </p:stCondLst>
                                  <p:childTnLst>
                                    <p:anim calcmode="lin" valueType="num">
                                      <p:cBhvr additive="base">
                                        <p:cTn id="11" dur="500"/>
                                        <p:tgtEl>
                                          <p:spTgt spid="4"/>
                                        </p:tgtEl>
                                        <p:attrNameLst>
                                          <p:attrName>ppt_x</p:attrName>
                                        </p:attrNameLst>
                                      </p:cBhvr>
                                      <p:tavLst>
                                        <p:tav tm="0">
                                          <p:val>
                                            <p:strVal val="ppt_x"/>
                                          </p:val>
                                        </p:tav>
                                        <p:tav tm="100000">
                                          <p:val>
                                            <p:strVal val="ppt_x"/>
                                          </p:val>
                                        </p:tav>
                                      </p:tavLst>
                                    </p:anim>
                                    <p:anim calcmode="lin" valueType="num">
                                      <p:cBhvr additive="base">
                                        <p:cTn id="12" dur="500"/>
                                        <p:tgtEl>
                                          <p:spTgt spid="4"/>
                                        </p:tgtEl>
                                        <p:attrNameLst>
                                          <p:attrName>ppt_y</p:attrName>
                                        </p:attrNameLst>
                                      </p:cBhvr>
                                      <p:tavLst>
                                        <p:tav tm="0">
                                          <p:val>
                                            <p:strVal val="ppt_y"/>
                                          </p:val>
                                        </p:tav>
                                        <p:tav tm="100000">
                                          <p:val>
                                            <p:strVal val="1+ppt_h/2"/>
                                          </p:val>
                                        </p:tav>
                                      </p:tavLst>
                                    </p:anim>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6" presetClass="exit" presetSubtype="42" fill="hold" nodeType="clickEffect">
                                  <p:stCondLst>
                                    <p:cond delay="0"/>
                                  </p:stCondLst>
                                  <p:childTnLst>
                                    <p:animEffect transition="out" filter="barn(outHorizontal)">
                                      <p:cBhvr>
                                        <p:cTn id="17" dur="500"/>
                                        <p:tgtEl>
                                          <p:spTgt spid="4"/>
                                        </p:tgtEl>
                                      </p:cBhvr>
                                    </p:animEffect>
                                    <p:set>
                                      <p:cBhvr>
                                        <p:cTn id="18" dur="1" fill="hold">
                                          <p:stCondLst>
                                            <p:cond delay="499"/>
                                          </p:stCondLst>
                                        </p:cTn>
                                        <p:tgtEl>
                                          <p:spTgt spid="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nodeType="clickEffect">
                                  <p:stCondLst>
                                    <p:cond delay="0"/>
                                  </p:stCondLst>
                                  <p:childTnLst>
                                    <p:set>
                                      <p:cBhvr>
                                        <p:cTn id="29" dur="1" fill="hold">
                                          <p:stCondLst>
                                            <p:cond delay="0"/>
                                          </p:stCondLst>
                                        </p:cTn>
                                        <p:tgtEl>
                                          <p:spTgt spid="5"/>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fade">
                                      <p:cBhvr>
                                        <p:cTn id="34" dur="1000"/>
                                        <p:tgtEl>
                                          <p:spTgt spid="65"/>
                                        </p:tgtEl>
                                      </p:cBhvr>
                                    </p:animEffect>
                                    <p:anim calcmode="lin" valueType="num">
                                      <p:cBhvr>
                                        <p:cTn id="35" dur="1000" fill="hold"/>
                                        <p:tgtEl>
                                          <p:spTgt spid="65"/>
                                        </p:tgtEl>
                                        <p:attrNameLst>
                                          <p:attrName>ppt_x</p:attrName>
                                        </p:attrNameLst>
                                      </p:cBhvr>
                                      <p:tavLst>
                                        <p:tav tm="0">
                                          <p:val>
                                            <p:strVal val="#ppt_x"/>
                                          </p:val>
                                        </p:tav>
                                        <p:tav tm="100000">
                                          <p:val>
                                            <p:strVal val="#ppt_x"/>
                                          </p:val>
                                        </p:tav>
                                      </p:tavLst>
                                    </p:anim>
                                    <p:anim calcmode="lin" valueType="num">
                                      <p:cBhvr>
                                        <p:cTn id="36"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二、信息发布</a:t>
            </a:r>
            <a:r>
              <a:rPr lang="en-US" altLang="zh-CN" sz="2400" b="1">
                <a:solidFill>
                  <a:srgbClr val="404040"/>
                </a:solidFill>
                <a:latin typeface="微软雅黑" panose="020B0503020204020204" pitchFamily="34" charset="-122"/>
                <a:ea typeface="微软雅黑" panose="020B0503020204020204" pitchFamily="34" charset="-122"/>
              </a:rPr>
              <a:t>——</a:t>
            </a:r>
            <a:r>
              <a:rPr lang="zh-CN" altLang="en-US" sz="2400" b="1">
                <a:solidFill>
                  <a:srgbClr val="404040"/>
                </a:solidFill>
                <a:latin typeface="微软雅黑" panose="020B0503020204020204" pitchFamily="34" charset="-122"/>
                <a:ea typeface="微软雅黑" panose="020B0503020204020204" pitchFamily="34" charset="-122"/>
              </a:rPr>
              <a:t>商业智能</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67586" name="矩形 6"/>
          <p:cNvSpPr>
            <a:spLocks noChangeArrowheads="1"/>
          </p:cNvSpPr>
          <p:nvPr/>
        </p:nvSpPr>
        <p:spPr bwMode="auto">
          <a:xfrm>
            <a:off x="1230313" y="820738"/>
            <a:ext cx="9350375" cy="417512"/>
          </a:xfrm>
          <a:prstGeom prst="rect">
            <a:avLst/>
          </a:prstGeom>
          <a:noFill/>
          <a:ln w="9525">
            <a:noFill/>
            <a:miter lim="800000"/>
          </a:ln>
        </p:spPr>
        <p:txBody>
          <a:bodyPr>
            <a:spAutoFit/>
          </a:bodyPr>
          <a:lstStyle/>
          <a:p>
            <a:pPr algn="just">
              <a:lnSpc>
                <a:spcPct val="130000"/>
              </a:lnSpc>
            </a:pPr>
            <a:r>
              <a:rPr lang="zh-CN" altLang="en-US">
                <a:latin typeface="微软雅黑" panose="020B0503020204020204" pitchFamily="34" charset="-122"/>
                <a:ea typeface="微软雅黑" panose="020B0503020204020204" pitchFamily="34" charset="-122"/>
              </a:rPr>
              <a:t>精准的客流、顾客年龄、性别数据实时分析并多维度展示，帮助门店把握商机，把握顾客</a:t>
            </a:r>
            <a:endParaRPr lang="en-US" altLang="zh-CN">
              <a:latin typeface="微软雅黑" panose="020B0503020204020204" pitchFamily="34" charset="-122"/>
              <a:ea typeface="微软雅黑" panose="020B0503020204020204" pitchFamily="34" charset="-122"/>
            </a:endParaRPr>
          </a:p>
        </p:txBody>
      </p:sp>
      <p:grpSp>
        <p:nvGrpSpPr>
          <p:cNvPr id="67587" name="组合 3"/>
          <p:cNvGrpSpPr/>
          <p:nvPr/>
        </p:nvGrpSpPr>
        <p:grpSpPr bwMode="auto">
          <a:xfrm>
            <a:off x="1285875" y="1704975"/>
            <a:ext cx="3859213" cy="4857750"/>
            <a:chOff x="534376" y="1275102"/>
            <a:chExt cx="4050895" cy="5100409"/>
          </a:xfrm>
        </p:grpSpPr>
        <p:pic>
          <p:nvPicPr>
            <p:cNvPr id="67591" name="图片 4"/>
            <p:cNvPicPr>
              <a:picLocks noChangeAspect="1"/>
            </p:cNvPicPr>
            <p:nvPr/>
          </p:nvPicPr>
          <p:blipFill>
            <a:blip r:embed="rId1"/>
            <a:srcRect b="29153"/>
            <a:stretch>
              <a:fillRect/>
            </a:stretch>
          </p:blipFill>
          <p:spPr bwMode="auto">
            <a:xfrm>
              <a:off x="534376" y="1275103"/>
              <a:ext cx="4050895" cy="5100408"/>
            </a:xfrm>
            <a:prstGeom prst="rect">
              <a:avLst/>
            </a:prstGeom>
            <a:noFill/>
            <a:ln w="9525">
              <a:noFill/>
              <a:miter lim="800000"/>
              <a:headEnd/>
              <a:tailEnd/>
            </a:ln>
          </p:spPr>
        </p:pic>
        <p:sp>
          <p:nvSpPr>
            <p:cNvPr id="6" name="矩形 5"/>
            <p:cNvSpPr/>
            <p:nvPr/>
          </p:nvSpPr>
          <p:spPr>
            <a:xfrm>
              <a:off x="534376" y="1275102"/>
              <a:ext cx="4050895" cy="13034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3400"/>
            </a:p>
          </p:txBody>
        </p:sp>
      </p:grpSp>
      <p:grpSp>
        <p:nvGrpSpPr>
          <p:cNvPr id="67588" name="组合 6"/>
          <p:cNvGrpSpPr/>
          <p:nvPr/>
        </p:nvGrpSpPr>
        <p:grpSpPr bwMode="auto">
          <a:xfrm>
            <a:off x="6826250" y="1704975"/>
            <a:ext cx="3859213" cy="4899025"/>
            <a:chOff x="6103192" y="1275102"/>
            <a:chExt cx="4050895" cy="5143500"/>
          </a:xfrm>
        </p:grpSpPr>
        <p:pic>
          <p:nvPicPr>
            <p:cNvPr id="67589" name="图片 7"/>
            <p:cNvPicPr>
              <a:picLocks noChangeAspect="1"/>
            </p:cNvPicPr>
            <p:nvPr/>
          </p:nvPicPr>
          <p:blipFill>
            <a:blip r:embed="rId2"/>
            <a:srcRect b="28555"/>
            <a:stretch>
              <a:fillRect/>
            </a:stretch>
          </p:blipFill>
          <p:spPr bwMode="auto">
            <a:xfrm>
              <a:off x="6103192" y="1275102"/>
              <a:ext cx="4049614" cy="5143500"/>
            </a:xfrm>
            <a:prstGeom prst="rect">
              <a:avLst/>
            </a:prstGeom>
            <a:noFill/>
            <a:ln w="9525">
              <a:noFill/>
              <a:miter lim="800000"/>
              <a:headEnd/>
              <a:tailEnd/>
            </a:ln>
          </p:spPr>
        </p:pic>
        <p:sp>
          <p:nvSpPr>
            <p:cNvPr id="9" name="矩形 8"/>
            <p:cNvSpPr/>
            <p:nvPr/>
          </p:nvSpPr>
          <p:spPr>
            <a:xfrm>
              <a:off x="6103192" y="1275102"/>
              <a:ext cx="4050895" cy="130337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3400"/>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二、信息发布</a:t>
            </a:r>
            <a:r>
              <a:rPr lang="en-US" altLang="zh-CN" sz="2400" b="1">
                <a:solidFill>
                  <a:srgbClr val="404040"/>
                </a:solidFill>
                <a:latin typeface="微软雅黑" panose="020B0503020204020204" pitchFamily="34" charset="-122"/>
                <a:ea typeface="微软雅黑" panose="020B0503020204020204" pitchFamily="34" charset="-122"/>
              </a:rPr>
              <a:t>——</a:t>
            </a:r>
            <a:r>
              <a:rPr lang="zh-CN" altLang="en-US" sz="2400" b="1">
                <a:solidFill>
                  <a:srgbClr val="404040"/>
                </a:solidFill>
                <a:latin typeface="微软雅黑" panose="020B0503020204020204" pitchFamily="34" charset="-122"/>
                <a:ea typeface="微软雅黑" panose="020B0503020204020204" pitchFamily="34" charset="-122"/>
              </a:rPr>
              <a:t>品牌之窗 </a:t>
            </a:r>
            <a:r>
              <a:rPr lang="en-US" altLang="zh-CN" sz="2400" b="1">
                <a:solidFill>
                  <a:srgbClr val="404040"/>
                </a:solidFill>
                <a:latin typeface="微软雅黑" panose="020B0503020204020204" pitchFamily="34" charset="-122"/>
                <a:ea typeface="微软雅黑" panose="020B0503020204020204" pitchFamily="34" charset="-122"/>
              </a:rPr>
              <a:t>&amp; </a:t>
            </a:r>
            <a:r>
              <a:rPr lang="zh-CN" altLang="en-US" sz="2400" b="1">
                <a:solidFill>
                  <a:srgbClr val="404040"/>
                </a:solidFill>
                <a:latin typeface="微软雅黑" panose="020B0503020204020204" pitchFamily="34" charset="-122"/>
                <a:ea typeface="微软雅黑" panose="020B0503020204020204" pitchFamily="34" charset="-122"/>
              </a:rPr>
              <a:t>营销入口</a:t>
            </a:r>
            <a:endParaRPr lang="zh-CN" altLang="en-US" sz="2400" b="1">
              <a:solidFill>
                <a:srgbClr val="404040"/>
              </a:solidFill>
              <a:latin typeface="微软雅黑" panose="020B0503020204020204" pitchFamily="34" charset="-122"/>
              <a:ea typeface="微软雅黑" panose="020B0503020204020204" pitchFamily="34" charset="-122"/>
            </a:endParaRPr>
          </a:p>
        </p:txBody>
      </p:sp>
      <p:grpSp>
        <p:nvGrpSpPr>
          <p:cNvPr id="69634" name="组合 65"/>
          <p:cNvGrpSpPr/>
          <p:nvPr/>
        </p:nvGrpSpPr>
        <p:grpSpPr bwMode="auto">
          <a:xfrm>
            <a:off x="8343900" y="2216150"/>
            <a:ext cx="3268663" cy="2365375"/>
            <a:chOff x="5162316" y="966600"/>
            <a:chExt cx="3268639" cy="2365612"/>
          </a:xfrm>
        </p:grpSpPr>
        <p:grpSp>
          <p:nvGrpSpPr>
            <p:cNvPr id="69640" name="Group 8"/>
            <p:cNvGrpSpPr/>
            <p:nvPr/>
          </p:nvGrpSpPr>
          <p:grpSpPr bwMode="auto">
            <a:xfrm rot="-5400000">
              <a:off x="5613830" y="515086"/>
              <a:ext cx="2365612" cy="3268639"/>
              <a:chOff x="9826621" y="2121223"/>
              <a:chExt cx="1323973" cy="1878018"/>
            </a:xfrm>
          </p:grpSpPr>
          <p:sp>
            <p:nvSpPr>
              <p:cNvPr id="69642" name="Freeform 21"/>
              <p:cNvSpPr/>
              <p:nvPr/>
            </p:nvSpPr>
            <p:spPr bwMode="auto">
              <a:xfrm>
                <a:off x="9826621" y="2121223"/>
                <a:ext cx="1323973" cy="1878018"/>
              </a:xfrm>
              <a:custGeom>
                <a:avLst/>
                <a:gdLst>
                  <a:gd name="T0" fmla="*/ 2101804141 w 834"/>
                  <a:gd name="T1" fmla="*/ 2147483647 h 1183"/>
                  <a:gd name="T2" fmla="*/ 1975796556 w 834"/>
                  <a:gd name="T3" fmla="*/ 2147483647 h 1183"/>
                  <a:gd name="T4" fmla="*/ 123486689 w 834"/>
                  <a:gd name="T5" fmla="*/ 2147483647 h 1183"/>
                  <a:gd name="T6" fmla="*/ 0 w 834"/>
                  <a:gd name="T7" fmla="*/ 2147483647 h 1183"/>
                  <a:gd name="T8" fmla="*/ 0 w 834"/>
                  <a:gd name="T9" fmla="*/ 123488810 h 1183"/>
                  <a:gd name="T10" fmla="*/ 123486689 w 834"/>
                  <a:gd name="T11" fmla="*/ 0 h 1183"/>
                  <a:gd name="T12" fmla="*/ 1975796556 w 834"/>
                  <a:gd name="T13" fmla="*/ 0 h 1183"/>
                  <a:gd name="T14" fmla="*/ 2101804141 w 834"/>
                  <a:gd name="T15" fmla="*/ 123488810 h 1183"/>
                  <a:gd name="T16" fmla="*/ 2101804141 w 834"/>
                  <a:gd name="T17" fmla="*/ 2147483647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4"/>
                  <a:gd name="T28" fmla="*/ 0 h 1183"/>
                  <a:gd name="T29" fmla="*/ 834 w 834"/>
                  <a:gd name="T30" fmla="*/ 1183 h 1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4" h="1183">
                    <a:moveTo>
                      <a:pt x="834" y="1133"/>
                    </a:moveTo>
                    <a:cubicBezTo>
                      <a:pt x="834" y="1160"/>
                      <a:pt x="812" y="1183"/>
                      <a:pt x="784" y="1183"/>
                    </a:cubicBezTo>
                    <a:cubicBezTo>
                      <a:pt x="49" y="1183"/>
                      <a:pt x="49" y="1183"/>
                      <a:pt x="49" y="1183"/>
                    </a:cubicBezTo>
                    <a:cubicBezTo>
                      <a:pt x="22" y="1183"/>
                      <a:pt x="0" y="1160"/>
                      <a:pt x="0" y="1133"/>
                    </a:cubicBezTo>
                    <a:cubicBezTo>
                      <a:pt x="0" y="49"/>
                      <a:pt x="0" y="49"/>
                      <a:pt x="0" y="49"/>
                    </a:cubicBezTo>
                    <a:cubicBezTo>
                      <a:pt x="0" y="22"/>
                      <a:pt x="22" y="0"/>
                      <a:pt x="49" y="0"/>
                    </a:cubicBezTo>
                    <a:cubicBezTo>
                      <a:pt x="784" y="0"/>
                      <a:pt x="784" y="0"/>
                      <a:pt x="784" y="0"/>
                    </a:cubicBezTo>
                    <a:cubicBezTo>
                      <a:pt x="812" y="0"/>
                      <a:pt x="834" y="22"/>
                      <a:pt x="834" y="49"/>
                    </a:cubicBezTo>
                    <a:lnTo>
                      <a:pt x="834" y="1133"/>
                    </a:lnTo>
                    <a:close/>
                  </a:path>
                </a:pathLst>
              </a:custGeom>
              <a:solidFill>
                <a:srgbClr val="E6E6E6"/>
              </a:solidFill>
              <a:ln w="9525">
                <a:noFill/>
                <a:round/>
              </a:ln>
            </p:spPr>
            <p:txBody>
              <a:bodyPr/>
              <a:lstStyle/>
              <a:p>
                <a:endParaRPr lang="zh-CN" altLang="en-US"/>
              </a:p>
            </p:txBody>
          </p:sp>
          <p:sp>
            <p:nvSpPr>
              <p:cNvPr id="69643" name="Freeform 22"/>
              <p:cNvSpPr/>
              <p:nvPr/>
            </p:nvSpPr>
            <p:spPr bwMode="auto">
              <a:xfrm>
                <a:off x="9832972" y="2127574"/>
                <a:ext cx="1309687" cy="1863730"/>
              </a:xfrm>
              <a:custGeom>
                <a:avLst/>
                <a:gdLst>
                  <a:gd name="T0" fmla="*/ 113406210 w 825"/>
                  <a:gd name="T1" fmla="*/ 2147483647 h 1174"/>
                  <a:gd name="T2" fmla="*/ 0 w 825"/>
                  <a:gd name="T3" fmla="*/ 2147483647 h 1174"/>
                  <a:gd name="T4" fmla="*/ 0 w 825"/>
                  <a:gd name="T5" fmla="*/ 113408132 h 1174"/>
                  <a:gd name="T6" fmla="*/ 113406210 w 825"/>
                  <a:gd name="T7" fmla="*/ 0 h 1174"/>
                  <a:gd name="T8" fmla="*/ 1965721337 w 825"/>
                  <a:gd name="T9" fmla="*/ 0 h 1174"/>
                  <a:gd name="T10" fmla="*/ 2079127497 w 825"/>
                  <a:gd name="T11" fmla="*/ 113408132 h 1174"/>
                  <a:gd name="T12" fmla="*/ 2079127497 w 825"/>
                  <a:gd name="T13" fmla="*/ 2147483647 h 1174"/>
                  <a:gd name="T14" fmla="*/ 1965721337 w 825"/>
                  <a:gd name="T15" fmla="*/ 2147483647 h 1174"/>
                  <a:gd name="T16" fmla="*/ 113406210 w 825"/>
                  <a:gd name="T17" fmla="*/ 2147483647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25"/>
                  <a:gd name="T28" fmla="*/ 0 h 1174"/>
                  <a:gd name="T29" fmla="*/ 825 w 825"/>
                  <a:gd name="T30" fmla="*/ 1174 h 11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lnTo>
                      <a:pt x="45" y="1174"/>
                    </a:lnTo>
                    <a:close/>
                  </a:path>
                </a:pathLst>
              </a:custGeom>
              <a:solidFill>
                <a:srgbClr val="F5F5F5"/>
              </a:solidFill>
              <a:ln w="9525">
                <a:noFill/>
                <a:round/>
              </a:ln>
            </p:spPr>
            <p:txBody>
              <a:bodyPr/>
              <a:lstStyle/>
              <a:p>
                <a:endParaRPr lang="zh-CN" altLang="en-US"/>
              </a:p>
            </p:txBody>
          </p:sp>
          <p:sp>
            <p:nvSpPr>
              <p:cNvPr id="69644" name="Oval 23"/>
              <p:cNvSpPr>
                <a:spLocks noChangeArrowheads="1"/>
              </p:cNvSpPr>
              <p:nvPr/>
            </p:nvSpPr>
            <p:spPr bwMode="auto">
              <a:xfrm>
                <a:off x="10475910" y="2197424"/>
                <a:ext cx="22225" cy="23813"/>
              </a:xfrm>
              <a:prstGeom prst="ellipse">
                <a:avLst/>
              </a:prstGeom>
              <a:solidFill>
                <a:srgbClr val="2C2C2C"/>
              </a:solidFill>
              <a:ln w="9525">
                <a:noFill/>
                <a:round/>
              </a:ln>
            </p:spPr>
            <p:txBody>
              <a:bodyPr/>
              <a:lstStyle/>
              <a:p>
                <a:endParaRPr lang="id-ID" altLang="zh-CN" sz="3400">
                  <a:latin typeface="Calibri" panose="020F0502020204030204" pitchFamily="34" charset="0"/>
                </a:endParaRPr>
              </a:p>
            </p:txBody>
          </p:sp>
          <p:sp>
            <p:nvSpPr>
              <p:cNvPr id="69645" name="Oval 24"/>
              <p:cNvSpPr>
                <a:spLocks noChangeArrowheads="1"/>
              </p:cNvSpPr>
              <p:nvPr/>
            </p:nvSpPr>
            <p:spPr bwMode="auto">
              <a:xfrm>
                <a:off x="10475910" y="2195837"/>
                <a:ext cx="22225" cy="23813"/>
              </a:xfrm>
              <a:prstGeom prst="ellipse">
                <a:avLst/>
              </a:prstGeom>
              <a:solidFill>
                <a:srgbClr val="0A0A0A"/>
              </a:solidFill>
              <a:ln w="9525">
                <a:noFill/>
                <a:round/>
              </a:ln>
            </p:spPr>
            <p:txBody>
              <a:bodyPr/>
              <a:lstStyle/>
              <a:p>
                <a:endParaRPr lang="id-ID" altLang="zh-CN" sz="3400">
                  <a:latin typeface="Calibri" panose="020F0502020204030204" pitchFamily="34" charset="0"/>
                </a:endParaRPr>
              </a:p>
            </p:txBody>
          </p:sp>
          <p:sp>
            <p:nvSpPr>
              <p:cNvPr id="69646" name="Oval 25"/>
              <p:cNvSpPr>
                <a:spLocks noChangeArrowheads="1"/>
              </p:cNvSpPr>
              <p:nvPr/>
            </p:nvSpPr>
            <p:spPr bwMode="auto">
              <a:xfrm>
                <a:off x="10480672" y="2200599"/>
                <a:ext cx="14288" cy="14288"/>
              </a:xfrm>
              <a:prstGeom prst="ellipse">
                <a:avLst/>
              </a:prstGeom>
              <a:solidFill>
                <a:srgbClr val="000000"/>
              </a:solidFill>
              <a:ln w="9525">
                <a:noFill/>
                <a:round/>
              </a:ln>
            </p:spPr>
            <p:txBody>
              <a:bodyPr/>
              <a:lstStyle/>
              <a:p>
                <a:endParaRPr lang="id-ID" altLang="zh-CN" sz="3400">
                  <a:latin typeface="Calibri" panose="020F0502020204030204" pitchFamily="34" charset="0"/>
                </a:endParaRPr>
              </a:p>
            </p:txBody>
          </p:sp>
          <p:sp>
            <p:nvSpPr>
              <p:cNvPr id="69647" name="Oval 26"/>
              <p:cNvSpPr>
                <a:spLocks noChangeArrowheads="1"/>
              </p:cNvSpPr>
              <p:nvPr/>
            </p:nvSpPr>
            <p:spPr bwMode="auto">
              <a:xfrm>
                <a:off x="10483847" y="2203774"/>
                <a:ext cx="7938" cy="7938"/>
              </a:xfrm>
              <a:prstGeom prst="ellipse">
                <a:avLst/>
              </a:prstGeom>
              <a:solidFill>
                <a:srgbClr val="2C99B4"/>
              </a:solidFill>
              <a:ln w="9525">
                <a:noFill/>
                <a:round/>
              </a:ln>
            </p:spPr>
            <p:txBody>
              <a:bodyPr/>
              <a:lstStyle/>
              <a:p>
                <a:endParaRPr lang="id-ID" altLang="zh-CN" sz="3400">
                  <a:latin typeface="Calibri" panose="020F0502020204030204" pitchFamily="34" charset="0"/>
                </a:endParaRPr>
              </a:p>
            </p:txBody>
          </p:sp>
          <p:sp>
            <p:nvSpPr>
              <p:cNvPr id="69648" name="Freeform 27"/>
              <p:cNvSpPr/>
              <p:nvPr/>
            </p:nvSpPr>
            <p:spPr bwMode="auto">
              <a:xfrm>
                <a:off x="10487022" y="2206949"/>
                <a:ext cx="1588" cy="1588"/>
              </a:xfrm>
              <a:custGeom>
                <a:avLst/>
                <a:gdLst>
                  <a:gd name="T0" fmla="*/ 2521744 w 1"/>
                  <a:gd name="T1" fmla="*/ 0 h 1"/>
                  <a:gd name="T2" fmla="*/ 0 w 1"/>
                  <a:gd name="T3" fmla="*/ 2521744 h 1"/>
                  <a:gd name="T4" fmla="*/ 0 w 1"/>
                  <a:gd name="T5" fmla="*/ 0 h 1"/>
                  <a:gd name="T6" fmla="*/ 0 w 1"/>
                  <a:gd name="T7" fmla="*/ 0 h 1"/>
                  <a:gd name="T8" fmla="*/ 2521744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1" y="0"/>
                    </a:moveTo>
                    <a:lnTo>
                      <a:pt x="0" y="1"/>
                    </a:lnTo>
                    <a:lnTo>
                      <a:pt x="0" y="0"/>
                    </a:lnTo>
                    <a:lnTo>
                      <a:pt x="1" y="0"/>
                    </a:lnTo>
                    <a:close/>
                  </a:path>
                </a:pathLst>
              </a:custGeom>
              <a:solidFill>
                <a:srgbClr val="FFFFFF"/>
              </a:solidFill>
              <a:ln w="9525">
                <a:noFill/>
                <a:round/>
              </a:ln>
            </p:spPr>
            <p:txBody>
              <a:bodyPr/>
              <a:lstStyle/>
              <a:p>
                <a:endParaRPr lang="zh-CN" altLang="en-US"/>
              </a:p>
            </p:txBody>
          </p:sp>
          <p:sp>
            <p:nvSpPr>
              <p:cNvPr id="69649" name="Oval 28"/>
              <p:cNvSpPr>
                <a:spLocks noChangeArrowheads="1"/>
              </p:cNvSpPr>
              <p:nvPr/>
            </p:nvSpPr>
            <p:spPr bwMode="auto">
              <a:xfrm>
                <a:off x="10450510" y="2203774"/>
                <a:ext cx="11113" cy="11113"/>
              </a:xfrm>
              <a:prstGeom prst="ellipse">
                <a:avLst/>
              </a:prstGeom>
              <a:solidFill>
                <a:srgbClr val="C6C6C6"/>
              </a:solidFill>
              <a:ln w="9525">
                <a:noFill/>
                <a:round/>
              </a:ln>
            </p:spPr>
            <p:txBody>
              <a:bodyPr/>
              <a:lstStyle/>
              <a:p>
                <a:endParaRPr lang="id-ID" altLang="zh-CN" sz="3400">
                  <a:latin typeface="Calibri" panose="020F0502020204030204" pitchFamily="34" charset="0"/>
                </a:endParaRPr>
              </a:p>
            </p:txBody>
          </p:sp>
          <p:sp>
            <p:nvSpPr>
              <p:cNvPr id="69650" name="Rectangle 29"/>
              <p:cNvSpPr>
                <a:spLocks noChangeArrowheads="1"/>
              </p:cNvSpPr>
              <p:nvPr/>
            </p:nvSpPr>
            <p:spPr bwMode="auto">
              <a:xfrm>
                <a:off x="9904412" y="2278387"/>
                <a:ext cx="1168399" cy="1554167"/>
              </a:xfrm>
              <a:prstGeom prst="rect">
                <a:avLst/>
              </a:prstGeom>
              <a:solidFill>
                <a:srgbClr val="B3B3B3"/>
              </a:solidFill>
              <a:ln w="9525">
                <a:noFill/>
                <a:miter lim="800000"/>
              </a:ln>
            </p:spPr>
            <p:txBody>
              <a:bodyPr/>
              <a:lstStyle/>
              <a:p>
                <a:endParaRPr lang="id-ID" altLang="zh-CN" sz="3400">
                  <a:latin typeface="Calibri" panose="020F0502020204030204" pitchFamily="34" charset="0"/>
                </a:endParaRPr>
              </a:p>
            </p:txBody>
          </p:sp>
          <p:sp>
            <p:nvSpPr>
              <p:cNvPr id="78" name="Rectangle 30"/>
              <p:cNvSpPr>
                <a:spLocks noChangeArrowheads="1"/>
              </p:cNvSpPr>
              <p:nvPr/>
            </p:nvSpPr>
            <p:spPr bwMode="auto">
              <a:xfrm>
                <a:off x="9911924" y="2284489"/>
                <a:ext cx="1153367" cy="1541452"/>
              </a:xfrm>
              <a:prstGeom prst="rect">
                <a:avLst/>
              </a:prstGeom>
              <a:solidFill>
                <a:schemeClr val="bg1">
                  <a:lumMod val="50000"/>
                </a:schemeClr>
              </a:solidFill>
              <a:ln>
                <a:noFill/>
              </a:ln>
            </p:spPr>
            <p:txBody>
              <a:bodyPr/>
              <a:lstStyle/>
              <a:p>
                <a:pPr fontAlgn="auto">
                  <a:spcBef>
                    <a:spcPts val="0"/>
                  </a:spcBef>
                  <a:spcAft>
                    <a:spcPts val="0"/>
                  </a:spcAft>
                  <a:defRPr/>
                </a:pPr>
                <a:endParaRPr lang="id-ID" sz="3400">
                  <a:latin typeface="+mn-lt"/>
                  <a:ea typeface="+mn-ea"/>
                  <a:cs typeface="+mn-cs"/>
                </a:endParaRPr>
              </a:p>
            </p:txBody>
          </p:sp>
          <p:sp>
            <p:nvSpPr>
              <p:cNvPr id="69652" name="Oval 31"/>
              <p:cNvSpPr>
                <a:spLocks noChangeArrowheads="1"/>
              </p:cNvSpPr>
              <p:nvPr/>
            </p:nvSpPr>
            <p:spPr bwMode="auto">
              <a:xfrm>
                <a:off x="10439396" y="3869067"/>
                <a:ext cx="98425" cy="98425"/>
              </a:xfrm>
              <a:prstGeom prst="ellipse">
                <a:avLst/>
              </a:prstGeom>
              <a:solidFill>
                <a:srgbClr val="D5D6DB"/>
              </a:solidFill>
              <a:ln w="9525">
                <a:noFill/>
                <a:round/>
              </a:ln>
            </p:spPr>
            <p:txBody>
              <a:bodyPr/>
              <a:lstStyle/>
              <a:p>
                <a:endParaRPr lang="id-ID" altLang="zh-CN" sz="3400">
                  <a:latin typeface="Calibri" panose="020F0502020204030204" pitchFamily="34" charset="0"/>
                </a:endParaRPr>
              </a:p>
            </p:txBody>
          </p:sp>
          <p:sp>
            <p:nvSpPr>
              <p:cNvPr id="69653" name="Freeform 32"/>
              <p:cNvSpPr/>
              <p:nvPr/>
            </p:nvSpPr>
            <p:spPr bwMode="auto">
              <a:xfrm>
                <a:off x="10463222" y="3892868"/>
                <a:ext cx="50800" cy="50800"/>
              </a:xfrm>
              <a:custGeom>
                <a:avLst/>
                <a:gdLst>
                  <a:gd name="T0" fmla="*/ 75604676 w 32"/>
                  <a:gd name="T1" fmla="*/ 52922487 h 32"/>
                  <a:gd name="T2" fmla="*/ 70564366 w 32"/>
                  <a:gd name="T3" fmla="*/ 52922487 h 32"/>
                  <a:gd name="T4" fmla="*/ 52922487 w 32"/>
                  <a:gd name="T5" fmla="*/ 70564366 h 32"/>
                  <a:gd name="T6" fmla="*/ 27720924 w 32"/>
                  <a:gd name="T7" fmla="*/ 70564366 h 32"/>
                  <a:gd name="T8" fmla="*/ 10080623 w 32"/>
                  <a:gd name="T9" fmla="*/ 52922487 h 32"/>
                  <a:gd name="T10" fmla="*/ 10080623 w 32"/>
                  <a:gd name="T11" fmla="*/ 27720924 h 32"/>
                  <a:gd name="T12" fmla="*/ 27720924 w 32"/>
                  <a:gd name="T13" fmla="*/ 10080623 h 32"/>
                  <a:gd name="T14" fmla="*/ 52922487 w 32"/>
                  <a:gd name="T15" fmla="*/ 10080623 h 32"/>
                  <a:gd name="T16" fmla="*/ 70564366 w 32"/>
                  <a:gd name="T17" fmla="*/ 27720924 h 32"/>
                  <a:gd name="T18" fmla="*/ 70564366 w 32"/>
                  <a:gd name="T19" fmla="*/ 52922487 h 32"/>
                  <a:gd name="T20" fmla="*/ 75604676 w 32"/>
                  <a:gd name="T21" fmla="*/ 52922487 h 32"/>
                  <a:gd name="T22" fmla="*/ 80644986 w 32"/>
                  <a:gd name="T23" fmla="*/ 52922487 h 32"/>
                  <a:gd name="T24" fmla="*/ 80644986 w 32"/>
                  <a:gd name="T25" fmla="*/ 27720924 h 32"/>
                  <a:gd name="T26" fmla="*/ 52922487 w 32"/>
                  <a:gd name="T27" fmla="*/ 0 h 32"/>
                  <a:gd name="T28" fmla="*/ 27720924 w 32"/>
                  <a:gd name="T29" fmla="*/ 0 h 32"/>
                  <a:gd name="T30" fmla="*/ 0 w 32"/>
                  <a:gd name="T31" fmla="*/ 27720924 h 32"/>
                  <a:gd name="T32" fmla="*/ 0 w 32"/>
                  <a:gd name="T33" fmla="*/ 52922487 h 32"/>
                  <a:gd name="T34" fmla="*/ 27720924 w 32"/>
                  <a:gd name="T35" fmla="*/ 80644986 h 32"/>
                  <a:gd name="T36" fmla="*/ 52922487 w 32"/>
                  <a:gd name="T37" fmla="*/ 80644986 h 32"/>
                  <a:gd name="T38" fmla="*/ 80644986 w 32"/>
                  <a:gd name="T39" fmla="*/ 52922487 h 32"/>
                  <a:gd name="T40" fmla="*/ 75604676 w 32"/>
                  <a:gd name="T41" fmla="*/ 52922487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32"/>
                  <a:gd name="T65" fmla="*/ 32 w 32"/>
                  <a:gd name="T66" fmla="*/ 32 h 3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7" y="0"/>
                      <a:pt x="21" y="0"/>
                    </a:cubicBezTo>
                    <a:cubicBezTo>
                      <a:pt x="11" y="0"/>
                      <a:pt x="11" y="0"/>
                      <a:pt x="11" y="0"/>
                    </a:cubicBezTo>
                    <a:cubicBezTo>
                      <a:pt x="5" y="0"/>
                      <a:pt x="0" y="5"/>
                      <a:pt x="0" y="11"/>
                    </a:cubicBezTo>
                    <a:cubicBezTo>
                      <a:pt x="0" y="21"/>
                      <a:pt x="0" y="21"/>
                      <a:pt x="0" y="21"/>
                    </a:cubicBezTo>
                    <a:cubicBezTo>
                      <a:pt x="0" y="27"/>
                      <a:pt x="5" y="32"/>
                      <a:pt x="11" y="32"/>
                    </a:cubicBezTo>
                    <a:cubicBezTo>
                      <a:pt x="21" y="32"/>
                      <a:pt x="21" y="32"/>
                      <a:pt x="21" y="32"/>
                    </a:cubicBezTo>
                    <a:cubicBezTo>
                      <a:pt x="27" y="32"/>
                      <a:pt x="32" y="27"/>
                      <a:pt x="32" y="21"/>
                    </a:cubicBezTo>
                    <a:lnTo>
                      <a:pt x="30" y="21"/>
                    </a:lnTo>
                    <a:close/>
                  </a:path>
                </a:pathLst>
              </a:custGeom>
              <a:solidFill>
                <a:srgbClr val="F1F2F4"/>
              </a:solidFill>
              <a:ln w="9525">
                <a:noFill/>
                <a:round/>
              </a:ln>
            </p:spPr>
            <p:txBody>
              <a:bodyPr/>
              <a:lstStyle/>
              <a:p>
                <a:endParaRPr lang="zh-CN" altLang="en-US"/>
              </a:p>
            </p:txBody>
          </p:sp>
        </p:grpSp>
        <p:pic>
          <p:nvPicPr>
            <p:cNvPr id="69641" name="图片 67"/>
            <p:cNvPicPr>
              <a:picLocks noChangeAspect="1"/>
            </p:cNvPicPr>
            <p:nvPr/>
          </p:nvPicPr>
          <p:blipFill>
            <a:blip r:embed="rId1"/>
            <a:srcRect/>
            <a:stretch>
              <a:fillRect/>
            </a:stretch>
          </p:blipFill>
          <p:spPr bwMode="auto">
            <a:xfrm>
              <a:off x="5435856" y="1105580"/>
              <a:ext cx="2716040" cy="2088566"/>
            </a:xfrm>
            <a:prstGeom prst="rect">
              <a:avLst/>
            </a:prstGeom>
            <a:noFill/>
            <a:ln w="9525">
              <a:noFill/>
              <a:miter lim="800000"/>
              <a:headEnd/>
              <a:tailEnd/>
            </a:ln>
          </p:spPr>
        </p:pic>
      </p:grpSp>
      <p:pic>
        <p:nvPicPr>
          <p:cNvPr id="69635" name="图片 80"/>
          <p:cNvPicPr>
            <a:picLocks noChangeAspect="1"/>
          </p:cNvPicPr>
          <p:nvPr/>
        </p:nvPicPr>
        <p:blipFill>
          <a:blip r:embed="rId2"/>
          <a:srcRect t="21294"/>
          <a:stretch>
            <a:fillRect/>
          </a:stretch>
        </p:blipFill>
        <p:spPr bwMode="auto">
          <a:xfrm>
            <a:off x="1092200" y="1787525"/>
            <a:ext cx="2509838" cy="2794000"/>
          </a:xfrm>
          <a:prstGeom prst="rect">
            <a:avLst/>
          </a:prstGeom>
          <a:noFill/>
          <a:ln w="9525">
            <a:noFill/>
            <a:miter lim="800000"/>
            <a:headEnd/>
            <a:tailEnd/>
          </a:ln>
        </p:spPr>
      </p:pic>
      <p:sp>
        <p:nvSpPr>
          <p:cNvPr id="69636" name="矩形 6"/>
          <p:cNvSpPr>
            <a:spLocks noChangeArrowheads="1"/>
          </p:cNvSpPr>
          <p:nvPr/>
        </p:nvSpPr>
        <p:spPr bwMode="auto">
          <a:xfrm>
            <a:off x="954088" y="5159375"/>
            <a:ext cx="3124200" cy="1052513"/>
          </a:xfrm>
          <a:prstGeom prst="rect">
            <a:avLst/>
          </a:prstGeom>
          <a:noFill/>
          <a:ln w="9525">
            <a:noFill/>
            <a:miter lim="800000"/>
          </a:ln>
        </p:spPr>
        <p:txBody>
          <a:bodyPr>
            <a:spAutoFit/>
          </a:bodyPr>
          <a:lstStyle/>
          <a:p>
            <a:pPr algn="just">
              <a:lnSpc>
                <a:spcPct val="130000"/>
              </a:lnSpc>
            </a:pPr>
            <a:r>
              <a:rPr lang="zh-CN" altLang="en-US" sz="1600">
                <a:latin typeface="黑体" panose="02010609060101010101" pitchFamily="49" charset="-122"/>
                <a:ea typeface="黑体" panose="02010609060101010101" pitchFamily="49" charset="-122"/>
              </a:rPr>
              <a:t>二维码</a:t>
            </a:r>
            <a:endParaRPr lang="en-US" altLang="zh-CN" sz="1600">
              <a:latin typeface="黑体" panose="02010609060101010101" pitchFamily="49" charset="-122"/>
              <a:ea typeface="黑体" panose="02010609060101010101" pitchFamily="49" charset="-122"/>
            </a:endParaRPr>
          </a:p>
          <a:p>
            <a:pPr algn="just">
              <a:lnSpc>
                <a:spcPct val="130000"/>
              </a:lnSpc>
            </a:pPr>
            <a:r>
              <a:rPr lang="zh-CN" altLang="en-US" sz="1600">
                <a:latin typeface="黑体" panose="02010609060101010101" pitchFamily="49" charset="-122"/>
                <a:ea typeface="黑体" panose="02010609060101010101" pitchFamily="49" charset="-122"/>
              </a:rPr>
              <a:t>门店营销新入口，扫码即可引流线上交易，线上线下大融合</a:t>
            </a:r>
            <a:endParaRPr lang="en-US" altLang="zh-CN" sz="1600">
              <a:latin typeface="黑体" panose="02010609060101010101" pitchFamily="49" charset="-122"/>
              <a:ea typeface="黑体" panose="02010609060101010101" pitchFamily="49" charset="-122"/>
            </a:endParaRPr>
          </a:p>
        </p:txBody>
      </p:sp>
      <p:sp>
        <p:nvSpPr>
          <p:cNvPr id="69637" name="矩形 6"/>
          <p:cNvSpPr>
            <a:spLocks noChangeArrowheads="1"/>
          </p:cNvSpPr>
          <p:nvPr/>
        </p:nvSpPr>
        <p:spPr bwMode="auto">
          <a:xfrm>
            <a:off x="8466138" y="5159375"/>
            <a:ext cx="3419475" cy="1052513"/>
          </a:xfrm>
          <a:prstGeom prst="rect">
            <a:avLst/>
          </a:prstGeom>
          <a:noFill/>
          <a:ln w="9525">
            <a:noFill/>
            <a:miter lim="800000"/>
          </a:ln>
        </p:spPr>
        <p:txBody>
          <a:bodyPr>
            <a:spAutoFit/>
          </a:bodyPr>
          <a:lstStyle/>
          <a:p>
            <a:pPr algn="just">
              <a:lnSpc>
                <a:spcPct val="130000"/>
              </a:lnSpc>
            </a:pPr>
            <a:r>
              <a:rPr lang="zh-CN" altLang="en-US" sz="1600">
                <a:latin typeface="黑体" panose="02010609060101010101" pitchFamily="49" charset="-122"/>
                <a:ea typeface="黑体" panose="02010609060101010101" pitchFamily="49" charset="-122"/>
              </a:rPr>
              <a:t>导购</a:t>
            </a:r>
            <a:r>
              <a:rPr lang="en-US" altLang="zh-CN" sz="1600">
                <a:latin typeface="黑体" panose="02010609060101010101" pitchFamily="49" charset="-122"/>
                <a:ea typeface="黑体" panose="02010609060101010101" pitchFamily="49" charset="-122"/>
              </a:rPr>
              <a:t>APP</a:t>
            </a:r>
            <a:endParaRPr lang="en-US" altLang="zh-CN" sz="1600">
              <a:latin typeface="黑体" panose="02010609060101010101" pitchFamily="49" charset="-122"/>
              <a:ea typeface="黑体" panose="02010609060101010101" pitchFamily="49" charset="-122"/>
            </a:endParaRPr>
          </a:p>
          <a:p>
            <a:pPr algn="just">
              <a:lnSpc>
                <a:spcPct val="130000"/>
              </a:lnSpc>
            </a:pPr>
            <a:r>
              <a:rPr lang="zh-CN" altLang="en-US" sz="1600">
                <a:latin typeface="黑体" panose="02010609060101010101" pitchFamily="49" charset="-122"/>
                <a:ea typeface="黑体" panose="02010609060101010101" pitchFamily="49" charset="-122"/>
              </a:rPr>
              <a:t>通过精准识别顾客，直连导购</a:t>
            </a:r>
            <a:r>
              <a:rPr lang="en-US" altLang="zh-CN" sz="1600">
                <a:latin typeface="黑体" panose="02010609060101010101" pitchFamily="49" charset="-122"/>
                <a:ea typeface="黑体" panose="02010609060101010101" pitchFamily="49" charset="-122"/>
              </a:rPr>
              <a:t>APP</a:t>
            </a:r>
            <a:r>
              <a:rPr lang="zh-CN" altLang="en-US" sz="1600">
                <a:latin typeface="黑体" panose="02010609060101010101" pitchFamily="49" charset="-122"/>
                <a:ea typeface="黑体" panose="02010609060101010101" pitchFamily="49" charset="-122"/>
              </a:rPr>
              <a:t>，让营销更精准，让导购更方便</a:t>
            </a:r>
            <a:endParaRPr lang="en-US" altLang="zh-CN" sz="1600">
              <a:latin typeface="黑体" panose="02010609060101010101" pitchFamily="49" charset="-122"/>
              <a:ea typeface="黑体" panose="02010609060101010101" pitchFamily="49" charset="-122"/>
            </a:endParaRPr>
          </a:p>
        </p:txBody>
      </p:sp>
      <p:pic>
        <p:nvPicPr>
          <p:cNvPr id="69638" name="图片 83"/>
          <p:cNvPicPr>
            <a:picLocks noChangeAspect="1"/>
          </p:cNvPicPr>
          <p:nvPr/>
        </p:nvPicPr>
        <p:blipFill>
          <a:blip r:embed="rId3"/>
          <a:srcRect/>
          <a:stretch>
            <a:fillRect/>
          </a:stretch>
        </p:blipFill>
        <p:spPr bwMode="auto">
          <a:xfrm>
            <a:off x="4460875" y="2216150"/>
            <a:ext cx="2959100" cy="2365375"/>
          </a:xfrm>
          <a:prstGeom prst="rect">
            <a:avLst/>
          </a:prstGeom>
          <a:noFill/>
          <a:ln w="9525">
            <a:noFill/>
            <a:miter lim="800000"/>
            <a:headEnd/>
            <a:tailEnd/>
          </a:ln>
        </p:spPr>
      </p:pic>
      <p:sp>
        <p:nvSpPr>
          <p:cNvPr id="69639" name="矩形 6"/>
          <p:cNvSpPr>
            <a:spLocks noChangeArrowheads="1"/>
          </p:cNvSpPr>
          <p:nvPr/>
        </p:nvSpPr>
        <p:spPr bwMode="auto">
          <a:xfrm>
            <a:off x="4562475" y="5159375"/>
            <a:ext cx="3419475" cy="1052513"/>
          </a:xfrm>
          <a:prstGeom prst="rect">
            <a:avLst/>
          </a:prstGeom>
          <a:noFill/>
          <a:ln w="9525">
            <a:noFill/>
            <a:miter lim="800000"/>
          </a:ln>
        </p:spPr>
        <p:txBody>
          <a:bodyPr>
            <a:spAutoFit/>
          </a:bodyPr>
          <a:lstStyle/>
          <a:p>
            <a:pPr algn="just">
              <a:lnSpc>
                <a:spcPct val="130000"/>
              </a:lnSpc>
            </a:pPr>
            <a:r>
              <a:rPr lang="en-US" altLang="zh-CN" sz="1600">
                <a:latin typeface="黑体" panose="02010609060101010101" pitchFamily="49" charset="-122"/>
                <a:ea typeface="黑体" panose="02010609060101010101" pitchFamily="49" charset="-122"/>
              </a:rPr>
              <a:t>CRM</a:t>
            </a:r>
            <a:r>
              <a:rPr lang="zh-CN" altLang="en-US" sz="1600">
                <a:latin typeface="黑体" panose="02010609060101010101" pitchFamily="49" charset="-122"/>
                <a:ea typeface="黑体" panose="02010609060101010101" pitchFamily="49" charset="-122"/>
              </a:rPr>
              <a:t>对接</a:t>
            </a:r>
            <a:endParaRPr lang="en-US" altLang="zh-CN" sz="1600">
              <a:latin typeface="黑体" panose="02010609060101010101" pitchFamily="49" charset="-122"/>
              <a:ea typeface="黑体" panose="02010609060101010101" pitchFamily="49" charset="-122"/>
            </a:endParaRPr>
          </a:p>
          <a:p>
            <a:pPr algn="just">
              <a:lnSpc>
                <a:spcPct val="130000"/>
              </a:lnSpc>
            </a:pPr>
            <a:r>
              <a:rPr lang="zh-CN" altLang="en-US" sz="1600">
                <a:latin typeface="黑体" panose="02010609060101010101" pitchFamily="49" charset="-122"/>
                <a:ea typeface="黑体" panose="02010609060101010101" pitchFamily="49" charset="-122"/>
              </a:rPr>
              <a:t>通过</a:t>
            </a:r>
            <a:r>
              <a:rPr lang="en-US" altLang="zh-CN" sz="1600">
                <a:latin typeface="黑体" panose="02010609060101010101" pitchFamily="49" charset="-122"/>
                <a:ea typeface="黑体" panose="02010609060101010101" pitchFamily="49" charset="-122"/>
              </a:rPr>
              <a:t>VIP</a:t>
            </a:r>
            <a:r>
              <a:rPr lang="zh-CN" altLang="en-US" sz="1600">
                <a:latin typeface="黑体" panose="02010609060101010101" pitchFamily="49" charset="-122"/>
                <a:ea typeface="黑体" panose="02010609060101010101" pitchFamily="49" charset="-122"/>
              </a:rPr>
              <a:t>识别并对接</a:t>
            </a:r>
            <a:r>
              <a:rPr lang="en-US" altLang="zh-CN" sz="1600">
                <a:latin typeface="黑体" panose="02010609060101010101" pitchFamily="49" charset="-122"/>
                <a:ea typeface="黑体" panose="02010609060101010101" pitchFamily="49" charset="-122"/>
              </a:rPr>
              <a:t>CRM</a:t>
            </a:r>
            <a:r>
              <a:rPr lang="zh-CN" altLang="en-US" sz="1600">
                <a:latin typeface="黑体" panose="02010609060101010101" pitchFamily="49" charset="-122"/>
                <a:ea typeface="黑体" panose="02010609060101010101" pitchFamily="49" charset="-122"/>
              </a:rPr>
              <a:t>，让会员信息尽在掌握，让营销策略更为有效</a:t>
            </a:r>
            <a:endParaRPr lang="en-US" altLang="zh-CN" sz="160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文本框 4"/>
          <p:cNvSpPr txBox="1"/>
          <p:nvPr/>
        </p:nvSpPr>
        <p:spPr>
          <a:xfrm>
            <a:off x="2262188" y="4257675"/>
            <a:ext cx="1212850" cy="333375"/>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客流统计</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4" name="文本框 5"/>
          <p:cNvSpPr txBox="1"/>
          <p:nvPr/>
        </p:nvSpPr>
        <p:spPr>
          <a:xfrm>
            <a:off x="4010025" y="4300538"/>
            <a:ext cx="1306513" cy="31591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信息发布</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5" name="文本框 6"/>
          <p:cNvSpPr txBox="1"/>
          <p:nvPr/>
        </p:nvSpPr>
        <p:spPr>
          <a:xfrm>
            <a:off x="5849938" y="4300538"/>
            <a:ext cx="1306512" cy="317500"/>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kumimoji="1" lang="zh-CN" altLang="en-US" sz="1335" kern="1600" dirty="0">
                <a:solidFill>
                  <a:srgbClr val="FF0000"/>
                </a:solidFill>
                <a:latin typeface="Arial" panose="020B0604020202020204"/>
                <a:ea typeface="微软雅黑" panose="020B0503020204020204" pitchFamily="34" charset="-122"/>
              </a:rPr>
              <a:t>热度图分析</a:t>
            </a:r>
            <a:endParaRPr kumimoji="1" lang="zh-CN" altLang="en-US" sz="1335" kern="1600" dirty="0">
              <a:solidFill>
                <a:srgbClr val="FF0000"/>
              </a:solidFill>
              <a:latin typeface="Arial" panose="020B0604020202020204"/>
              <a:ea typeface="微软雅黑" panose="020B0503020204020204" pitchFamily="34" charset="-122"/>
            </a:endParaRPr>
          </a:p>
        </p:txBody>
      </p:sp>
      <p:sp>
        <p:nvSpPr>
          <p:cNvPr id="86" name="文本框 7"/>
          <p:cNvSpPr txBox="1"/>
          <p:nvPr/>
        </p:nvSpPr>
        <p:spPr>
          <a:xfrm>
            <a:off x="7480300" y="4300538"/>
            <a:ext cx="1692275" cy="317500"/>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kumimoji="1" lang="en-US" altLang="zh-CN" sz="1335" kern="1600" dirty="0" smtClean="0">
                <a:solidFill>
                  <a:sysClr val="windowText" lastClr="000000">
                    <a:lumMod val="50000"/>
                    <a:lumOff val="50000"/>
                  </a:sysClr>
                </a:solidFill>
                <a:latin typeface="Arial" panose="020B0604020202020204"/>
                <a:ea typeface="微软雅黑" panose="020B0503020204020204" pitchFamily="34" charset="-122"/>
              </a:rPr>
              <a:t>POS</a:t>
            </a: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系</a:t>
            </a:r>
            <a:r>
              <a:rPr kumimoji="1" lang="zh-CN" altLang="en-US" sz="1335" kern="1600" dirty="0" smtClean="0">
                <a:solidFill>
                  <a:sysClr val="windowText" lastClr="000000">
                    <a:lumMod val="50000"/>
                    <a:lumOff val="50000"/>
                  </a:sysClr>
                </a:solidFill>
                <a:latin typeface="Arial" panose="020B0604020202020204"/>
                <a:ea typeface="微软雅黑" panose="020B0503020204020204" pitchFamily="34" charset="-122"/>
              </a:rPr>
              <a:t>统对接</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7" name="文本框 16"/>
          <p:cNvSpPr txBox="1"/>
          <p:nvPr/>
        </p:nvSpPr>
        <p:spPr>
          <a:xfrm>
            <a:off x="2555875" y="2354263"/>
            <a:ext cx="1304925" cy="76676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a:solidFill>
                  <a:srgbClr val="646F75"/>
                </a:solidFill>
                <a:latin typeface="微软雅黑" panose="020B0503020204020204" pitchFamily="34" charset="-122"/>
                <a:ea typeface="微软雅黑" panose="020B0503020204020204" pitchFamily="34" charset="-122"/>
              </a:rPr>
              <a:t>1</a:t>
            </a:r>
            <a:endParaRPr lang="zh-CN" altLang="en-US" sz="3735" b="1" kern="1600" dirty="0">
              <a:solidFill>
                <a:srgbClr val="646F75"/>
              </a:solidFill>
              <a:latin typeface="微软雅黑" panose="020B0503020204020204" pitchFamily="34" charset="-122"/>
              <a:ea typeface="微软雅黑" panose="020B0503020204020204" pitchFamily="34" charset="-122"/>
            </a:endParaRPr>
          </a:p>
        </p:txBody>
      </p:sp>
      <p:sp>
        <p:nvSpPr>
          <p:cNvPr id="88" name="文本框 17"/>
          <p:cNvSpPr txBox="1"/>
          <p:nvPr/>
        </p:nvSpPr>
        <p:spPr>
          <a:xfrm>
            <a:off x="4387850" y="2354263"/>
            <a:ext cx="1304925" cy="76676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a:solidFill>
                  <a:srgbClr val="646F75"/>
                </a:solidFill>
                <a:latin typeface="微软雅黑" panose="020B0503020204020204" pitchFamily="34" charset="-122"/>
                <a:ea typeface="微软雅黑" panose="020B0503020204020204" pitchFamily="34" charset="-122"/>
              </a:rPr>
              <a:t>2</a:t>
            </a:r>
            <a:endParaRPr lang="zh-CN" altLang="en-US" sz="3735" b="1" kern="1600" dirty="0">
              <a:solidFill>
                <a:srgbClr val="646F75"/>
              </a:solidFill>
              <a:latin typeface="微软雅黑" panose="020B0503020204020204" pitchFamily="34" charset="-122"/>
              <a:ea typeface="微软雅黑" panose="020B0503020204020204" pitchFamily="34" charset="-122"/>
            </a:endParaRPr>
          </a:p>
        </p:txBody>
      </p:sp>
      <p:sp>
        <p:nvSpPr>
          <p:cNvPr id="89" name="文本框 18"/>
          <p:cNvSpPr txBox="1"/>
          <p:nvPr/>
        </p:nvSpPr>
        <p:spPr>
          <a:xfrm>
            <a:off x="6262688" y="2354263"/>
            <a:ext cx="747712" cy="76676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a:solidFill>
                  <a:srgbClr val="FF0000"/>
                </a:solidFill>
                <a:latin typeface="微软雅黑" panose="020B0503020204020204" pitchFamily="34" charset="-122"/>
                <a:ea typeface="微软雅黑" panose="020B0503020204020204" pitchFamily="34" charset="-122"/>
              </a:rPr>
              <a:t>3</a:t>
            </a:r>
            <a:endParaRPr kumimoji="1" lang="zh-CN" altLang="en-US" sz="3735" b="1" kern="1600" dirty="0">
              <a:solidFill>
                <a:srgbClr val="FF0000"/>
              </a:solidFill>
              <a:latin typeface="Arial" panose="020B0604020202020204"/>
              <a:ea typeface="微软雅黑" panose="020B0503020204020204" pitchFamily="34" charset="-122"/>
            </a:endParaRPr>
          </a:p>
        </p:txBody>
      </p:sp>
      <p:sp>
        <p:nvSpPr>
          <p:cNvPr id="90" name="文本框 19"/>
          <p:cNvSpPr txBox="1"/>
          <p:nvPr/>
        </p:nvSpPr>
        <p:spPr>
          <a:xfrm>
            <a:off x="7810500" y="2354263"/>
            <a:ext cx="1031875" cy="76676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smtClean="0">
                <a:solidFill>
                  <a:srgbClr val="646F75"/>
                </a:solidFill>
                <a:latin typeface="微软雅黑" panose="020B0503020204020204" pitchFamily="34" charset="-122"/>
                <a:ea typeface="微软雅黑" panose="020B0503020204020204" pitchFamily="34" charset="-122"/>
              </a:rPr>
              <a:t> 4</a:t>
            </a:r>
            <a:endParaRPr kumimoji="1" lang="zh-CN" altLang="en-US" sz="3735" b="1" kern="1600" dirty="0">
              <a:solidFill>
                <a:srgbClr val="646F75"/>
              </a:solidFill>
              <a:latin typeface="Arial" panose="020B0604020202020204"/>
              <a:ea typeface="微软雅黑" panose="020B0503020204020204" pitchFamily="34" charset="-122"/>
            </a:endParaRPr>
          </a:p>
        </p:txBody>
      </p:sp>
      <p:sp>
        <p:nvSpPr>
          <p:cNvPr id="91" name="圆角矩形 1"/>
          <p:cNvSpPr/>
          <p:nvPr/>
        </p:nvSpPr>
        <p:spPr>
          <a:xfrm>
            <a:off x="4129582"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cs typeface="+mn-cs"/>
            </a:endParaRPr>
          </a:p>
        </p:txBody>
      </p:sp>
      <p:sp>
        <p:nvSpPr>
          <p:cNvPr id="93" name="圆角矩形 1"/>
          <p:cNvSpPr/>
          <p:nvPr/>
        </p:nvSpPr>
        <p:spPr>
          <a:xfrm>
            <a:off x="5968476"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E60012"/>
          </a:solidFill>
          <a:ln w="25400" cap="flat" cmpd="sng" algn="ctr">
            <a:noFill/>
            <a:prstDash val="solid"/>
          </a:ln>
          <a:effectLst>
            <a:reflection blurRad="6350" stA="39000" endPos="25000" dist="38100" dir="5400000" sy="-100000" algn="bl" rotWithShape="0"/>
          </a:effectLst>
        </p:spPr>
        <p:txBody>
          <a:bodyPr anchor="ct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cs typeface="+mn-cs"/>
            </a:endParaRPr>
          </a:p>
        </p:txBody>
      </p:sp>
      <p:sp>
        <p:nvSpPr>
          <p:cNvPr id="94" name="圆角矩形 1"/>
          <p:cNvSpPr/>
          <p:nvPr/>
        </p:nvSpPr>
        <p:spPr>
          <a:xfrm>
            <a:off x="2290687"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cs typeface="+mn-cs"/>
            </a:endParaRPr>
          </a:p>
        </p:txBody>
      </p:sp>
      <p:cxnSp>
        <p:nvCxnSpPr>
          <p:cNvPr id="71692" name="直接连接符 96"/>
          <p:cNvCxnSpPr>
            <a:cxnSpLocks noChangeShapeType="1"/>
          </p:cNvCxnSpPr>
          <p:nvPr/>
        </p:nvCxnSpPr>
        <p:spPr bwMode="auto">
          <a:xfrm>
            <a:off x="3919538" y="4079875"/>
            <a:ext cx="1482725" cy="0"/>
          </a:xfrm>
          <a:prstGeom prst="line">
            <a:avLst/>
          </a:prstGeom>
          <a:noFill/>
          <a:ln w="9525" algn="ctr">
            <a:solidFill>
              <a:srgbClr val="969EA2"/>
            </a:solidFill>
            <a:prstDash val="sysDash"/>
            <a:round/>
          </a:ln>
        </p:spPr>
      </p:cxnSp>
      <p:cxnSp>
        <p:nvCxnSpPr>
          <p:cNvPr id="71693" name="直接连接符 97"/>
          <p:cNvCxnSpPr>
            <a:cxnSpLocks noChangeShapeType="1"/>
          </p:cNvCxnSpPr>
          <p:nvPr/>
        </p:nvCxnSpPr>
        <p:spPr bwMode="auto">
          <a:xfrm>
            <a:off x="7451725" y="4064000"/>
            <a:ext cx="1482725" cy="0"/>
          </a:xfrm>
          <a:prstGeom prst="line">
            <a:avLst/>
          </a:prstGeom>
          <a:noFill/>
          <a:ln w="9525" algn="ctr">
            <a:solidFill>
              <a:srgbClr val="969EA2"/>
            </a:solidFill>
            <a:prstDash val="sysDash"/>
            <a:round/>
          </a:ln>
        </p:spPr>
      </p:cxnSp>
      <p:sp>
        <p:nvSpPr>
          <p:cNvPr id="102" name="标题 101"/>
          <p:cNvSpPr>
            <a:spLocks noGrp="1"/>
          </p:cNvSpPr>
          <p:nvPr>
            <p:ph type="title"/>
          </p:nvPr>
        </p:nvSpPr>
        <p:spPr>
          <a:xfrm>
            <a:off x="215900" y="368300"/>
            <a:ext cx="3073400" cy="485775"/>
          </a:xfrm>
        </p:spPr>
        <p:txBody>
          <a:bodyPr rtlCol="0"/>
          <a:lstStyle/>
          <a:p>
            <a:pPr eaLnBrk="1" fontAlgn="auto" hangingPunct="1">
              <a:spcAft>
                <a:spcPts val="0"/>
              </a:spcAft>
              <a:defRPr/>
            </a:pPr>
            <a:r>
              <a:rPr lang="zh-CN" altLang="en-US" dirty="0"/>
              <a:t>目录</a:t>
            </a:r>
            <a:endParaRPr lang="zh-CN" altLang="en-US" dirty="0"/>
          </a:p>
        </p:txBody>
      </p:sp>
      <p:sp>
        <p:nvSpPr>
          <p:cNvPr id="20" name="圆角矩形 1"/>
          <p:cNvSpPr/>
          <p:nvPr/>
        </p:nvSpPr>
        <p:spPr>
          <a:xfrm>
            <a:off x="9398595"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endParaRPr>
          </a:p>
        </p:txBody>
      </p:sp>
      <p:sp>
        <p:nvSpPr>
          <p:cNvPr id="21" name="圆角矩形 1"/>
          <p:cNvSpPr/>
          <p:nvPr/>
        </p:nvSpPr>
        <p:spPr>
          <a:xfrm>
            <a:off x="7677506" y="2187435"/>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endParaRPr>
          </a:p>
        </p:txBody>
      </p:sp>
      <p:sp>
        <p:nvSpPr>
          <p:cNvPr id="22" name="文本框 19"/>
          <p:cNvSpPr txBox="1"/>
          <p:nvPr/>
        </p:nvSpPr>
        <p:spPr>
          <a:xfrm>
            <a:off x="9232900" y="2355850"/>
            <a:ext cx="1031875" cy="765175"/>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smtClean="0">
                <a:solidFill>
                  <a:srgbClr val="646F75"/>
                </a:solidFill>
                <a:latin typeface="微软雅黑" panose="020B0503020204020204" pitchFamily="34" charset="-122"/>
                <a:ea typeface="微软雅黑" panose="020B0503020204020204" pitchFamily="34" charset="-122"/>
              </a:rPr>
              <a:t>   5</a:t>
            </a:r>
            <a:endParaRPr kumimoji="1" lang="zh-CN" altLang="en-US" sz="3735" b="1" kern="1600" dirty="0">
              <a:solidFill>
                <a:srgbClr val="646F75"/>
              </a:solidFill>
              <a:latin typeface="Arial" panose="020B0604020202020204"/>
              <a:ea typeface="微软雅黑" panose="020B0503020204020204" pitchFamily="34" charset="-122"/>
            </a:endParaRPr>
          </a:p>
        </p:txBody>
      </p:sp>
      <p:cxnSp>
        <p:nvCxnSpPr>
          <p:cNvPr id="71698" name="直接连接符 22"/>
          <p:cNvCxnSpPr>
            <a:cxnSpLocks noChangeShapeType="1"/>
          </p:cNvCxnSpPr>
          <p:nvPr/>
        </p:nvCxnSpPr>
        <p:spPr bwMode="auto">
          <a:xfrm>
            <a:off x="9172575" y="4013200"/>
            <a:ext cx="1482725" cy="0"/>
          </a:xfrm>
          <a:prstGeom prst="line">
            <a:avLst/>
          </a:prstGeom>
          <a:noFill/>
          <a:ln w="9525" algn="ctr">
            <a:solidFill>
              <a:srgbClr val="969EA2"/>
            </a:solidFill>
            <a:prstDash val="sysDash"/>
            <a:round/>
          </a:ln>
        </p:spPr>
      </p:cxnSp>
      <p:sp>
        <p:nvSpPr>
          <p:cNvPr id="71699" name="文本框 7"/>
          <p:cNvSpPr txBox="1">
            <a:spLocks noChangeArrowheads="1"/>
          </p:cNvSpPr>
          <p:nvPr/>
        </p:nvSpPr>
        <p:spPr bwMode="auto">
          <a:xfrm>
            <a:off x="9067800" y="4311650"/>
            <a:ext cx="1692275" cy="311150"/>
          </a:xfrm>
          <a:prstGeom prst="rect">
            <a:avLst/>
          </a:prstGeom>
          <a:noFill/>
          <a:ln w="9525">
            <a:noFill/>
            <a:miter lim="800000"/>
          </a:ln>
        </p:spPr>
        <p:txBody>
          <a:bodyPr>
            <a:spAutoFit/>
          </a:bodyPr>
          <a:lstStyle/>
          <a:p>
            <a:pPr algn="ctr">
              <a:lnSpc>
                <a:spcPct val="120000"/>
              </a:lnSpc>
            </a:pPr>
            <a:r>
              <a:rPr kumimoji="1" lang="zh-CN" altLang="en-US" sz="1200">
                <a:solidFill>
                  <a:srgbClr val="7F7F7F"/>
                </a:solidFill>
                <a:ea typeface="宋体" panose="02010600030101010101" pitchFamily="2" charset="-122"/>
              </a:rPr>
              <a:t>智慧运营大数据平台</a:t>
            </a:r>
            <a:endParaRPr kumimoji="1" lang="zh-CN" altLang="en-US" sz="1200">
              <a:solidFill>
                <a:srgbClr val="7F7F7F"/>
              </a:solidFill>
              <a:ea typeface="微软雅黑" panose="020B0503020204020204" pitchFamily="34" charset="-122"/>
            </a:endParaRPr>
          </a:p>
        </p:txBody>
      </p:sp>
      <p:cxnSp>
        <p:nvCxnSpPr>
          <p:cNvPr id="71700" name="直接连接符 25"/>
          <p:cNvCxnSpPr>
            <a:cxnSpLocks noChangeShapeType="1"/>
          </p:cNvCxnSpPr>
          <p:nvPr/>
        </p:nvCxnSpPr>
        <p:spPr bwMode="auto">
          <a:xfrm>
            <a:off x="2065338" y="4081463"/>
            <a:ext cx="1482725" cy="0"/>
          </a:xfrm>
          <a:prstGeom prst="line">
            <a:avLst/>
          </a:prstGeom>
          <a:noFill/>
          <a:ln w="9525" algn="ctr">
            <a:solidFill>
              <a:srgbClr val="969EA2"/>
            </a:solidFill>
            <a:prstDash val="sysDash"/>
            <a:round/>
          </a:ln>
        </p:spPr>
      </p:cxnSp>
      <p:cxnSp>
        <p:nvCxnSpPr>
          <p:cNvPr id="71701" name="直接连接符 26"/>
          <p:cNvCxnSpPr>
            <a:cxnSpLocks noChangeShapeType="1"/>
          </p:cNvCxnSpPr>
          <p:nvPr/>
        </p:nvCxnSpPr>
        <p:spPr bwMode="auto">
          <a:xfrm>
            <a:off x="5761038" y="4064000"/>
            <a:ext cx="1482725" cy="0"/>
          </a:xfrm>
          <a:prstGeom prst="line">
            <a:avLst/>
          </a:prstGeom>
          <a:noFill/>
          <a:ln w="9525" algn="ctr">
            <a:solidFill>
              <a:srgbClr val="E60012"/>
            </a:solidFill>
            <a:prstDash val="sysDash"/>
            <a:round/>
          </a:ln>
        </p:spPr>
      </p:cxn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三</a:t>
            </a:r>
            <a:r>
              <a:rPr lang="en-US" altLang="zh-CN" sz="2400" b="1">
                <a:solidFill>
                  <a:srgbClr val="404040"/>
                </a:solidFill>
                <a:latin typeface="微软雅黑" panose="020B0503020204020204" pitchFamily="34" charset="-122"/>
                <a:ea typeface="微软雅黑" panose="020B0503020204020204" pitchFamily="34" charset="-122"/>
              </a:rPr>
              <a:t> </a:t>
            </a:r>
            <a:r>
              <a:rPr lang="zh-CN" altLang="en-US" sz="2400" b="1">
                <a:solidFill>
                  <a:srgbClr val="404040"/>
                </a:solidFill>
                <a:latin typeface="微软雅黑" panose="020B0503020204020204" pitchFamily="34" charset="-122"/>
                <a:ea typeface="微软雅黑" panose="020B0503020204020204" pitchFamily="34" charset="-122"/>
              </a:rPr>
              <a:t>、热度图分析</a:t>
            </a:r>
            <a:endParaRPr lang="zh-CN" altLang="en-US" sz="2400" b="1">
              <a:solidFill>
                <a:srgbClr val="404040"/>
              </a:solidFill>
              <a:latin typeface="微软雅黑" panose="020B0503020204020204" pitchFamily="34" charset="-122"/>
              <a:ea typeface="微软雅黑" panose="020B0503020204020204" pitchFamily="34" charset="-122"/>
            </a:endParaRPr>
          </a:p>
        </p:txBody>
      </p:sp>
      <p:pic>
        <p:nvPicPr>
          <p:cNvPr id="21" name="图片 20"/>
          <p:cNvPicPr>
            <a:picLocks noChangeAspect="1"/>
          </p:cNvPicPr>
          <p:nvPr/>
        </p:nvPicPr>
        <p:blipFill>
          <a:blip r:embed="rId1" cstate="print"/>
          <a:stretch>
            <a:fillRect/>
          </a:stretch>
        </p:blipFill>
        <p:spPr>
          <a:xfrm>
            <a:off x="1047502" y="1175133"/>
            <a:ext cx="5120000" cy="2880000"/>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3731" name="图片 38"/>
          <p:cNvPicPr>
            <a:picLocks noChangeAspect="1"/>
          </p:cNvPicPr>
          <p:nvPr/>
        </p:nvPicPr>
        <p:blipFill>
          <a:blip r:embed="rId2"/>
          <a:srcRect/>
          <a:stretch>
            <a:fillRect/>
          </a:stretch>
        </p:blipFill>
        <p:spPr bwMode="auto">
          <a:xfrm>
            <a:off x="0" y="815975"/>
            <a:ext cx="2222500" cy="1617663"/>
          </a:xfrm>
          <a:prstGeom prst="rect">
            <a:avLst/>
          </a:prstGeom>
          <a:noFill/>
          <a:ln w="9525">
            <a:noFill/>
            <a:miter lim="800000"/>
            <a:headEnd/>
            <a:tailEnd/>
          </a:ln>
        </p:spPr>
      </p:pic>
      <p:sp>
        <p:nvSpPr>
          <p:cNvPr id="40" name="燕尾形 6"/>
          <p:cNvSpPr/>
          <p:nvPr/>
        </p:nvSpPr>
        <p:spPr>
          <a:xfrm>
            <a:off x="9331258" y="4971525"/>
            <a:ext cx="2530483" cy="1260000"/>
          </a:xfrm>
          <a:prstGeom prst="chevron">
            <a:avLst/>
          </a:prstGeom>
          <a:solidFill>
            <a:srgbClr val="45C3DD"/>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b="1" dirty="0">
                <a:solidFill>
                  <a:schemeClr val="bg1"/>
                </a:solidFill>
                <a:ea typeface="微软雅黑" panose="020B0503020204020204" pitchFamily="34" charset="-122"/>
              </a:rPr>
              <a:t>生成热度图</a:t>
            </a:r>
            <a:endParaRPr lang="zh-CN" altLang="en-US" sz="2400" b="1" dirty="0">
              <a:solidFill>
                <a:schemeClr val="bg1"/>
              </a:solidFill>
              <a:ea typeface="微软雅黑" panose="020B0503020204020204" pitchFamily="34" charset="-122"/>
            </a:endParaRPr>
          </a:p>
        </p:txBody>
      </p:sp>
      <p:sp>
        <p:nvSpPr>
          <p:cNvPr id="41" name="燕尾形 7"/>
          <p:cNvSpPr/>
          <p:nvPr/>
        </p:nvSpPr>
        <p:spPr>
          <a:xfrm>
            <a:off x="7003852" y="4971525"/>
            <a:ext cx="2817453" cy="1260000"/>
          </a:xfrm>
          <a:prstGeom prst="chevron">
            <a:avLst/>
          </a:prstGeom>
          <a:solidFill>
            <a:srgbClr val="45C3DD"/>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b="1" dirty="0">
                <a:solidFill>
                  <a:schemeClr val="bg1"/>
                </a:solidFill>
                <a:ea typeface="微软雅黑" panose="020B0503020204020204" pitchFamily="34" charset="-122"/>
              </a:rPr>
              <a:t>覆盖在原画面上</a:t>
            </a:r>
            <a:endParaRPr lang="zh-CN" altLang="en-US" sz="2400" b="1" dirty="0">
              <a:solidFill>
                <a:schemeClr val="bg1"/>
              </a:solidFill>
              <a:ea typeface="微软雅黑" panose="020B0503020204020204" pitchFamily="34" charset="-122"/>
            </a:endParaRPr>
          </a:p>
        </p:txBody>
      </p:sp>
      <p:sp>
        <p:nvSpPr>
          <p:cNvPr id="42" name="燕尾形 8"/>
          <p:cNvSpPr/>
          <p:nvPr/>
        </p:nvSpPr>
        <p:spPr>
          <a:xfrm>
            <a:off x="3794060" y="4971525"/>
            <a:ext cx="3711301" cy="1260000"/>
          </a:xfrm>
          <a:prstGeom prst="chevron">
            <a:avLst/>
          </a:prstGeom>
          <a:solidFill>
            <a:srgbClr val="45C3DD"/>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b="1" dirty="0">
                <a:solidFill>
                  <a:schemeClr val="bg1"/>
                </a:solidFill>
                <a:ea typeface="微软雅黑" panose="020B0503020204020204" pitchFamily="34" charset="-122"/>
              </a:rPr>
              <a:t>用颜色来区分不同位置的“热度”</a:t>
            </a:r>
            <a:endParaRPr lang="zh-CN" altLang="en-US" sz="2400" b="1" dirty="0">
              <a:solidFill>
                <a:schemeClr val="bg1"/>
              </a:solidFill>
              <a:ea typeface="微软雅黑" panose="020B0503020204020204" pitchFamily="34" charset="-122"/>
            </a:endParaRPr>
          </a:p>
        </p:txBody>
      </p:sp>
      <p:sp>
        <p:nvSpPr>
          <p:cNvPr id="43" name="文本框 42"/>
          <p:cNvSpPr txBox="1"/>
          <p:nvPr/>
        </p:nvSpPr>
        <p:spPr>
          <a:xfrm>
            <a:off x="2818151" y="4283057"/>
            <a:ext cx="1663908" cy="36933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fontAlgn="auto">
              <a:spcBef>
                <a:spcPts val="0"/>
              </a:spcBef>
              <a:spcAft>
                <a:spcPts val="0"/>
              </a:spcAft>
              <a:defRPr/>
            </a:pPr>
            <a:r>
              <a:rPr lang="zh-CN" altLang="en-US" b="1" dirty="0">
                <a:latin typeface="+mn-lt"/>
                <a:ea typeface="微软雅黑" panose="020B0503020204020204" pitchFamily="34" charset="-122"/>
                <a:cs typeface="+mn-cs"/>
              </a:rPr>
              <a:t>普通监控画面</a:t>
            </a:r>
            <a:endParaRPr lang="zh-CN" altLang="en-US" b="1" dirty="0">
              <a:latin typeface="+mn-lt"/>
              <a:ea typeface="微软雅黑" panose="020B0503020204020204" pitchFamily="34" charset="-122"/>
              <a:cs typeface="+mn-cs"/>
            </a:endParaRPr>
          </a:p>
        </p:txBody>
      </p:sp>
      <p:grpSp>
        <p:nvGrpSpPr>
          <p:cNvPr id="44" name="组合 43"/>
          <p:cNvGrpSpPr/>
          <p:nvPr/>
        </p:nvGrpSpPr>
        <p:grpSpPr bwMode="auto">
          <a:xfrm>
            <a:off x="6521450" y="1174750"/>
            <a:ext cx="5118100" cy="3478213"/>
            <a:chOff x="6520814" y="1029361"/>
            <a:chExt cx="5119200" cy="3477256"/>
          </a:xfrm>
        </p:grpSpPr>
        <p:pic>
          <p:nvPicPr>
            <p:cNvPr id="45" name="图片 44"/>
            <p:cNvPicPr>
              <a:picLocks noChangeAspect="1"/>
            </p:cNvPicPr>
            <p:nvPr/>
          </p:nvPicPr>
          <p:blipFill>
            <a:blip r:embed="rId3"/>
            <a:stretch>
              <a:fillRect/>
            </a:stretch>
          </p:blipFill>
          <p:spPr>
            <a:xfrm>
              <a:off x="6520814" y="1029361"/>
              <a:ext cx="5119200" cy="2880000"/>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6" name="文本框 45"/>
            <p:cNvSpPr txBox="1"/>
            <p:nvPr/>
          </p:nvSpPr>
          <p:spPr>
            <a:xfrm>
              <a:off x="8274571" y="4137285"/>
              <a:ext cx="1783830" cy="36933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fontAlgn="auto">
                <a:spcBef>
                  <a:spcPts val="0"/>
                </a:spcBef>
                <a:spcAft>
                  <a:spcPts val="0"/>
                </a:spcAft>
                <a:defRPr/>
              </a:pPr>
              <a:r>
                <a:rPr lang="zh-CN" altLang="en-US" b="1" dirty="0">
                  <a:latin typeface="+mn-lt"/>
                  <a:ea typeface="微软雅黑" panose="020B0503020204020204" pitchFamily="34" charset="-122"/>
                  <a:cs typeface="+mn-cs"/>
                </a:rPr>
                <a:t>人员分布热度图</a:t>
              </a:r>
              <a:endParaRPr lang="zh-CN" altLang="en-US" b="1" dirty="0">
                <a:latin typeface="+mn-lt"/>
                <a:ea typeface="微软雅黑" panose="020B0503020204020204" pitchFamily="34" charset="-122"/>
                <a:cs typeface="+mn-cs"/>
              </a:endParaRPr>
            </a:p>
          </p:txBody>
        </p:sp>
      </p:grpSp>
      <p:sp>
        <p:nvSpPr>
          <p:cNvPr id="47" name="燕尾形 16"/>
          <p:cNvSpPr/>
          <p:nvPr/>
        </p:nvSpPr>
        <p:spPr>
          <a:xfrm>
            <a:off x="630624" y="4971525"/>
            <a:ext cx="3604629" cy="1260000"/>
          </a:xfrm>
          <a:prstGeom prst="chevron">
            <a:avLst/>
          </a:prstGeom>
          <a:solidFill>
            <a:srgbClr val="45C3DD"/>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2400" b="1" dirty="0">
                <a:ea typeface="微软雅黑" panose="020B0503020204020204" pitchFamily="34" charset="-122"/>
              </a:rPr>
              <a:t>累计所有位置上人员停留的时间</a:t>
            </a:r>
            <a:endParaRPr lang="zh-CN" altLang="en-US" sz="2400" b="1" dirty="0">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additive="base">
                                        <p:cTn id="13" dur="500" fill="hold"/>
                                        <p:tgtEl>
                                          <p:spTgt spid="42"/>
                                        </p:tgtEl>
                                        <p:attrNameLst>
                                          <p:attrName>ppt_x</p:attrName>
                                        </p:attrNameLst>
                                      </p:cBhvr>
                                      <p:tavLst>
                                        <p:tav tm="0">
                                          <p:val>
                                            <p:strVal val="0-#ppt_w/2"/>
                                          </p:val>
                                        </p:tav>
                                        <p:tav tm="100000">
                                          <p:val>
                                            <p:strVal val="#ppt_x"/>
                                          </p:val>
                                        </p:tav>
                                      </p:tavLst>
                                    </p:anim>
                                    <p:anim calcmode="lin" valueType="num">
                                      <p:cBhvr additive="base">
                                        <p:cTn id="14"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0-#ppt_w/2"/>
                                          </p:val>
                                        </p:tav>
                                        <p:tav tm="100000">
                                          <p:val>
                                            <p:strVal val="#ppt_x"/>
                                          </p:val>
                                        </p:tav>
                                      </p:tavLst>
                                    </p:anim>
                                    <p:anim calcmode="lin" valueType="num">
                                      <p:cBhvr additive="base">
                                        <p:cTn id="20"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0-#ppt_w/2"/>
                                          </p:val>
                                        </p:tav>
                                        <p:tav tm="100000">
                                          <p:val>
                                            <p:strVal val="#ppt_x"/>
                                          </p:val>
                                        </p:tav>
                                      </p:tavLst>
                                    </p:anim>
                                    <p:anim calcmode="lin" valueType="num">
                                      <p:cBhvr additive="base">
                                        <p:cTn id="26" dur="500" fill="hold"/>
                                        <p:tgtEl>
                                          <p:spTgt spid="40"/>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2" presetClass="entr" presetSubtype="2" fill="hold"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fill="hold"/>
                                        <p:tgtEl>
                                          <p:spTgt spid="44"/>
                                        </p:tgtEl>
                                        <p:attrNameLst>
                                          <p:attrName>ppt_x</p:attrName>
                                        </p:attrNameLst>
                                      </p:cBhvr>
                                      <p:tavLst>
                                        <p:tav tm="0">
                                          <p:val>
                                            <p:strVal val="1+#ppt_w/2"/>
                                          </p:val>
                                        </p:tav>
                                        <p:tav tm="100000">
                                          <p:val>
                                            <p:strVal val="#ppt_x"/>
                                          </p:val>
                                        </p:tav>
                                      </p:tavLst>
                                    </p:anim>
                                    <p:anim calcmode="lin" valueType="num">
                                      <p:cBhvr additive="base">
                                        <p:cTn id="31"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三</a:t>
            </a:r>
            <a:r>
              <a:rPr lang="en-US" altLang="zh-CN" sz="2400" b="1">
                <a:solidFill>
                  <a:srgbClr val="404040"/>
                </a:solidFill>
                <a:latin typeface="微软雅黑" panose="020B0503020204020204" pitchFamily="34" charset="-122"/>
                <a:ea typeface="微软雅黑" panose="020B0503020204020204" pitchFamily="34" charset="-122"/>
              </a:rPr>
              <a:t> </a:t>
            </a:r>
            <a:r>
              <a:rPr lang="zh-CN" altLang="en-US" sz="2400" b="1">
                <a:solidFill>
                  <a:srgbClr val="404040"/>
                </a:solidFill>
                <a:latin typeface="微软雅黑" panose="020B0503020204020204" pitchFamily="34" charset="-122"/>
                <a:ea typeface="微软雅黑" panose="020B0503020204020204" pitchFamily="34" charset="-122"/>
              </a:rPr>
              <a:t>、热度图分析</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75778" name="内容占位符 2"/>
          <p:cNvSpPr txBox="1"/>
          <p:nvPr/>
        </p:nvSpPr>
        <p:spPr bwMode="auto">
          <a:xfrm>
            <a:off x="334963" y="1112838"/>
            <a:ext cx="11522075" cy="5340350"/>
          </a:xfrm>
          <a:prstGeom prst="rect">
            <a:avLst/>
          </a:prstGeom>
          <a:noFill/>
          <a:ln w="9525">
            <a:noFill/>
            <a:miter lim="800000"/>
          </a:ln>
        </p:spPr>
        <p:txBody>
          <a:bodyPr/>
          <a:lstStyle/>
          <a:p>
            <a:pPr>
              <a:lnSpc>
                <a:spcPct val="90000"/>
              </a:lnSpc>
              <a:spcBef>
                <a:spcPts val="1000"/>
              </a:spcBef>
              <a:buClr>
                <a:srgbClr val="FF0000"/>
              </a:buClr>
              <a:buFont typeface="Arial" panose="020B0604020202020204" pitchFamily="34" charset="0"/>
              <a:buNone/>
            </a:pP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22" name="矩形 21"/>
          <p:cNvSpPr/>
          <p:nvPr/>
        </p:nvSpPr>
        <p:spPr>
          <a:xfrm>
            <a:off x="2936875" y="4956175"/>
            <a:ext cx="2198688" cy="1600200"/>
          </a:xfrm>
          <a:prstGeom prst="rect">
            <a:avLst/>
          </a:prstGeom>
          <a:solidFill>
            <a:srgbClr val="45C3DD"/>
          </a:solidFill>
          <a:ln w="12700" cap="flat" cmpd="sng" algn="ctr">
            <a:noFill/>
            <a:prstDash val="solid"/>
            <a:miter lim="800000"/>
          </a:ln>
          <a:effectLst/>
        </p:spPr>
        <p:txBody>
          <a:bodyPr lIns="91439" tIns="45719" rIns="91439" bIns="45719" anchor="ctr"/>
          <a:lstStyle/>
          <a:p>
            <a:pPr defTabSz="913765" fontAlgn="auto">
              <a:spcBef>
                <a:spcPts val="0"/>
              </a:spcBef>
              <a:spcAft>
                <a:spcPts val="0"/>
              </a:spcAft>
              <a:defRPr/>
            </a:pPr>
            <a:r>
              <a:rPr lang="zh-CN" altLang="en-US" sz="3735" kern="0" dirty="0">
                <a:solidFill>
                  <a:prstClr val="white"/>
                </a:solidFill>
                <a:latin typeface="微软雅黑" panose="020B0503020204020204" pitchFamily="34" charset="-122"/>
                <a:ea typeface="微软雅黑" panose="020B0503020204020204" pitchFamily="34" charset="-122"/>
                <a:cs typeface="+mn-cs"/>
              </a:rPr>
              <a:t>月报视图</a:t>
            </a:r>
            <a:endParaRPr lang="zh-CN" altLang="en-US" sz="3735" kern="0" dirty="0">
              <a:solidFill>
                <a:prstClr val="white"/>
              </a:solidFill>
              <a:latin typeface="微软雅黑" panose="020B0503020204020204" pitchFamily="34" charset="-122"/>
              <a:ea typeface="微软雅黑" panose="020B0503020204020204" pitchFamily="34" charset="-122"/>
              <a:cs typeface="+mn-cs"/>
            </a:endParaRPr>
          </a:p>
        </p:txBody>
      </p:sp>
      <p:sp>
        <p:nvSpPr>
          <p:cNvPr id="23" name="矩形 22"/>
          <p:cNvSpPr/>
          <p:nvPr/>
        </p:nvSpPr>
        <p:spPr>
          <a:xfrm>
            <a:off x="2936875" y="3282950"/>
            <a:ext cx="2198688" cy="1598613"/>
          </a:xfrm>
          <a:prstGeom prst="rect">
            <a:avLst/>
          </a:prstGeom>
          <a:solidFill>
            <a:srgbClr val="70AD47"/>
          </a:solidFill>
          <a:ln w="12700" cap="flat" cmpd="sng" algn="ctr">
            <a:noFill/>
            <a:prstDash val="solid"/>
            <a:miter lim="800000"/>
          </a:ln>
          <a:effectLst/>
        </p:spPr>
        <p:txBody>
          <a:bodyPr lIns="91439" tIns="45719" rIns="91439" bIns="45719" anchor="ctr"/>
          <a:lstStyle/>
          <a:p>
            <a:pPr defTabSz="913765" fontAlgn="auto">
              <a:spcBef>
                <a:spcPts val="0"/>
              </a:spcBef>
              <a:spcAft>
                <a:spcPts val="0"/>
              </a:spcAft>
              <a:defRPr/>
            </a:pPr>
            <a:r>
              <a:rPr lang="zh-CN" altLang="en-US" sz="3735" kern="0" dirty="0">
                <a:solidFill>
                  <a:prstClr val="white"/>
                </a:solidFill>
                <a:latin typeface="微软雅黑" panose="020B0503020204020204" pitchFamily="34" charset="-122"/>
                <a:ea typeface="微软雅黑" panose="020B0503020204020204" pitchFamily="34" charset="-122"/>
                <a:cs typeface="+mn-cs"/>
              </a:rPr>
              <a:t>周报视图</a:t>
            </a:r>
            <a:endParaRPr lang="zh-CN" altLang="en-US" sz="3735" kern="0" dirty="0">
              <a:solidFill>
                <a:prstClr val="white"/>
              </a:solidFill>
              <a:latin typeface="微软雅黑" panose="020B0503020204020204" pitchFamily="34" charset="-122"/>
              <a:ea typeface="微软雅黑" panose="020B0503020204020204" pitchFamily="34" charset="-122"/>
              <a:cs typeface="+mn-cs"/>
            </a:endParaRPr>
          </a:p>
        </p:txBody>
      </p:sp>
      <p:pic>
        <p:nvPicPr>
          <p:cNvPr id="75781" name="图片 23"/>
          <p:cNvPicPr>
            <a:picLocks noChangeAspect="1"/>
          </p:cNvPicPr>
          <p:nvPr/>
        </p:nvPicPr>
        <p:blipFill>
          <a:blip r:embed="rId1"/>
          <a:srcRect/>
          <a:stretch>
            <a:fillRect/>
          </a:stretch>
        </p:blipFill>
        <p:spPr bwMode="auto">
          <a:xfrm>
            <a:off x="5229225" y="3287713"/>
            <a:ext cx="4899025" cy="1600200"/>
          </a:xfrm>
          <a:prstGeom prst="rect">
            <a:avLst/>
          </a:prstGeom>
          <a:noFill/>
          <a:ln w="9525">
            <a:noFill/>
            <a:miter lim="800000"/>
            <a:headEnd/>
            <a:tailEnd/>
          </a:ln>
        </p:spPr>
      </p:pic>
      <p:pic>
        <p:nvPicPr>
          <p:cNvPr id="75782" name="图片 24"/>
          <p:cNvPicPr>
            <a:picLocks noChangeAspect="1"/>
          </p:cNvPicPr>
          <p:nvPr/>
        </p:nvPicPr>
        <p:blipFill>
          <a:blip r:embed="rId2"/>
          <a:srcRect/>
          <a:stretch>
            <a:fillRect/>
          </a:stretch>
        </p:blipFill>
        <p:spPr bwMode="auto">
          <a:xfrm>
            <a:off x="5229225" y="4945063"/>
            <a:ext cx="4886325" cy="1600200"/>
          </a:xfrm>
          <a:prstGeom prst="rect">
            <a:avLst/>
          </a:prstGeom>
          <a:noFill/>
          <a:ln w="9525">
            <a:noFill/>
            <a:miter lim="800000"/>
            <a:headEnd/>
            <a:tailEnd/>
          </a:ln>
        </p:spPr>
      </p:pic>
      <p:sp>
        <p:nvSpPr>
          <p:cNvPr id="26" name="矩形 25"/>
          <p:cNvSpPr/>
          <p:nvPr/>
        </p:nvSpPr>
        <p:spPr>
          <a:xfrm>
            <a:off x="2936875" y="1576388"/>
            <a:ext cx="2198688" cy="1601787"/>
          </a:xfrm>
          <a:prstGeom prst="rect">
            <a:avLst/>
          </a:prstGeom>
          <a:solidFill>
            <a:srgbClr val="E95946"/>
          </a:solidFill>
          <a:ln w="12700" cap="flat" cmpd="sng" algn="ctr">
            <a:noFill/>
            <a:prstDash val="solid"/>
            <a:miter lim="800000"/>
          </a:ln>
          <a:effectLst/>
        </p:spPr>
        <p:txBody>
          <a:bodyPr lIns="91439" tIns="45719" rIns="91439" bIns="45719" anchor="ctr"/>
          <a:lstStyle/>
          <a:p>
            <a:pPr defTabSz="913765" fontAlgn="auto">
              <a:spcBef>
                <a:spcPts val="0"/>
              </a:spcBef>
              <a:spcAft>
                <a:spcPts val="0"/>
              </a:spcAft>
              <a:defRPr/>
            </a:pPr>
            <a:r>
              <a:rPr lang="zh-CN" altLang="en-US" sz="3735" kern="0" dirty="0">
                <a:solidFill>
                  <a:prstClr val="white"/>
                </a:solidFill>
                <a:latin typeface="微软雅黑" panose="020B0503020204020204" pitchFamily="34" charset="-122"/>
                <a:ea typeface="微软雅黑" panose="020B0503020204020204" pitchFamily="34" charset="-122"/>
                <a:cs typeface="+mn-cs"/>
              </a:rPr>
              <a:t>日报视图</a:t>
            </a:r>
            <a:endParaRPr lang="zh-CN" altLang="en-US" sz="3735" kern="0" dirty="0">
              <a:solidFill>
                <a:prstClr val="white"/>
              </a:solidFill>
              <a:latin typeface="微软雅黑" panose="020B0503020204020204" pitchFamily="34" charset="-122"/>
              <a:ea typeface="微软雅黑" panose="020B0503020204020204" pitchFamily="34" charset="-122"/>
              <a:cs typeface="+mn-cs"/>
            </a:endParaRPr>
          </a:p>
        </p:txBody>
      </p:sp>
      <p:grpSp>
        <p:nvGrpSpPr>
          <p:cNvPr id="75784" name="组合 26"/>
          <p:cNvGrpSpPr/>
          <p:nvPr/>
        </p:nvGrpSpPr>
        <p:grpSpPr bwMode="auto">
          <a:xfrm>
            <a:off x="10537825" y="2271713"/>
            <a:ext cx="1549400" cy="4148137"/>
            <a:chOff x="9339588" y="1192257"/>
            <a:chExt cx="1548628" cy="4147621"/>
          </a:xfrm>
        </p:grpSpPr>
        <p:sp>
          <p:nvSpPr>
            <p:cNvPr id="28" name="矩形 27"/>
            <p:cNvSpPr/>
            <p:nvPr/>
          </p:nvSpPr>
          <p:spPr>
            <a:xfrm>
              <a:off x="9848922" y="1877972"/>
              <a:ext cx="539481" cy="539683"/>
            </a:xfrm>
            <a:prstGeom prst="rect">
              <a:avLst/>
            </a:prstGeom>
            <a:solidFill>
              <a:srgbClr val="FF0000"/>
            </a:solidFill>
            <a:ln w="12700" cap="flat" cmpd="sng" algn="ctr">
              <a:noFill/>
              <a:prstDash val="solid"/>
              <a:miter lim="800000"/>
            </a:ln>
            <a:effectLst/>
          </p:spPr>
          <p:txBody>
            <a:bodyPr anchor="ctr"/>
            <a:lstStyle/>
            <a:p>
              <a:pPr algn="ctr" defTabSz="913765" fontAlgn="auto">
                <a:spcBef>
                  <a:spcPts val="0"/>
                </a:spcBef>
                <a:spcAft>
                  <a:spcPts val="0"/>
                </a:spcAft>
                <a:defRPr/>
              </a:pPr>
              <a:endParaRPr lang="zh-CN" altLang="en-US" sz="1865" kern="0">
                <a:solidFill>
                  <a:prstClr val="white"/>
                </a:solidFill>
                <a:latin typeface="微软雅黑" panose="020B0503020204020204" pitchFamily="34" charset="-122"/>
                <a:ea typeface="微软雅黑" panose="020B0503020204020204" pitchFamily="34" charset="-122"/>
                <a:cs typeface="+mn-cs"/>
              </a:endParaRPr>
            </a:p>
          </p:txBody>
        </p:sp>
        <p:sp>
          <p:nvSpPr>
            <p:cNvPr id="29" name="矩形 28"/>
            <p:cNvSpPr/>
            <p:nvPr/>
          </p:nvSpPr>
          <p:spPr>
            <a:xfrm>
              <a:off x="9848922" y="2601782"/>
              <a:ext cx="539481" cy="539683"/>
            </a:xfrm>
            <a:prstGeom prst="rect">
              <a:avLst/>
            </a:prstGeom>
            <a:solidFill>
              <a:srgbClr val="DF51CE"/>
            </a:solidFill>
            <a:ln w="12700" cap="flat" cmpd="sng" algn="ctr">
              <a:noFill/>
              <a:prstDash val="solid"/>
              <a:miter lim="800000"/>
            </a:ln>
            <a:effectLst/>
          </p:spPr>
          <p:txBody>
            <a:bodyPr anchor="ctr"/>
            <a:lstStyle/>
            <a:p>
              <a:pPr algn="ctr" defTabSz="913765" fontAlgn="auto">
                <a:spcBef>
                  <a:spcPts val="0"/>
                </a:spcBef>
                <a:spcAft>
                  <a:spcPts val="0"/>
                </a:spcAft>
                <a:defRPr/>
              </a:pPr>
              <a:endParaRPr lang="zh-CN" altLang="en-US" sz="1865" kern="0">
                <a:solidFill>
                  <a:prstClr val="white"/>
                </a:solidFill>
                <a:latin typeface="微软雅黑" panose="020B0503020204020204" pitchFamily="34" charset="-122"/>
                <a:ea typeface="微软雅黑" panose="020B0503020204020204" pitchFamily="34" charset="-122"/>
                <a:cs typeface="+mn-cs"/>
              </a:endParaRPr>
            </a:p>
          </p:txBody>
        </p:sp>
        <p:sp>
          <p:nvSpPr>
            <p:cNvPr id="30" name="矩形 29"/>
            <p:cNvSpPr/>
            <p:nvPr/>
          </p:nvSpPr>
          <p:spPr>
            <a:xfrm>
              <a:off x="9863202" y="3325592"/>
              <a:ext cx="541068" cy="539683"/>
            </a:xfrm>
            <a:prstGeom prst="rect">
              <a:avLst/>
            </a:prstGeom>
            <a:solidFill>
              <a:srgbClr val="FFFF00"/>
            </a:solidFill>
            <a:ln w="12700" cap="flat" cmpd="sng" algn="ctr">
              <a:noFill/>
              <a:prstDash val="solid"/>
              <a:miter lim="800000"/>
            </a:ln>
            <a:effectLst/>
          </p:spPr>
          <p:txBody>
            <a:bodyPr anchor="ctr"/>
            <a:lstStyle/>
            <a:p>
              <a:pPr algn="ctr" defTabSz="913765" fontAlgn="auto">
                <a:spcBef>
                  <a:spcPts val="0"/>
                </a:spcBef>
                <a:spcAft>
                  <a:spcPts val="0"/>
                </a:spcAft>
                <a:defRPr/>
              </a:pPr>
              <a:endParaRPr lang="zh-CN" altLang="en-US" sz="1865" kern="0">
                <a:solidFill>
                  <a:prstClr val="white"/>
                </a:solidFill>
                <a:latin typeface="微软雅黑" panose="020B0503020204020204" pitchFamily="34" charset="-122"/>
                <a:ea typeface="微软雅黑" panose="020B0503020204020204" pitchFamily="34" charset="-122"/>
                <a:cs typeface="+mn-cs"/>
              </a:endParaRPr>
            </a:p>
          </p:txBody>
        </p:sp>
        <p:sp>
          <p:nvSpPr>
            <p:cNvPr id="31" name="矩形 30"/>
            <p:cNvSpPr/>
            <p:nvPr/>
          </p:nvSpPr>
          <p:spPr>
            <a:xfrm>
              <a:off x="9848922" y="4049402"/>
              <a:ext cx="539481" cy="539683"/>
            </a:xfrm>
            <a:prstGeom prst="rect">
              <a:avLst/>
            </a:prstGeom>
            <a:solidFill>
              <a:srgbClr val="92D050"/>
            </a:solidFill>
            <a:ln w="12700" cap="flat" cmpd="sng" algn="ctr">
              <a:noFill/>
              <a:prstDash val="solid"/>
              <a:miter lim="800000"/>
            </a:ln>
            <a:effectLst/>
          </p:spPr>
          <p:txBody>
            <a:bodyPr anchor="ctr"/>
            <a:lstStyle/>
            <a:p>
              <a:pPr algn="ctr" defTabSz="913765" fontAlgn="auto">
                <a:spcBef>
                  <a:spcPts val="0"/>
                </a:spcBef>
                <a:spcAft>
                  <a:spcPts val="0"/>
                </a:spcAft>
                <a:defRPr/>
              </a:pPr>
              <a:endParaRPr lang="zh-CN" altLang="en-US" sz="1865" kern="0">
                <a:solidFill>
                  <a:prstClr val="white"/>
                </a:solidFill>
                <a:latin typeface="微软雅黑" panose="020B0503020204020204" pitchFamily="34" charset="-122"/>
                <a:ea typeface="微软雅黑" panose="020B0503020204020204" pitchFamily="34" charset="-122"/>
                <a:cs typeface="+mn-cs"/>
              </a:endParaRPr>
            </a:p>
          </p:txBody>
        </p:sp>
        <p:sp>
          <p:nvSpPr>
            <p:cNvPr id="32" name="矩形 31"/>
            <p:cNvSpPr/>
            <p:nvPr/>
          </p:nvSpPr>
          <p:spPr>
            <a:xfrm>
              <a:off x="9863202" y="4773211"/>
              <a:ext cx="541068" cy="541270"/>
            </a:xfrm>
            <a:prstGeom prst="rect">
              <a:avLst/>
            </a:prstGeom>
            <a:solidFill>
              <a:srgbClr val="1F0EFA"/>
            </a:solidFill>
            <a:ln w="12700" cap="flat" cmpd="sng" algn="ctr">
              <a:noFill/>
              <a:prstDash val="solid"/>
              <a:miter lim="800000"/>
            </a:ln>
            <a:effectLst/>
          </p:spPr>
          <p:txBody>
            <a:bodyPr anchor="ctr"/>
            <a:lstStyle/>
            <a:p>
              <a:pPr algn="ctr" defTabSz="913765" fontAlgn="auto">
                <a:spcBef>
                  <a:spcPts val="0"/>
                </a:spcBef>
                <a:spcAft>
                  <a:spcPts val="0"/>
                </a:spcAft>
                <a:defRPr/>
              </a:pPr>
              <a:endParaRPr lang="zh-CN" altLang="en-US" sz="1865" kern="0">
                <a:solidFill>
                  <a:prstClr val="white"/>
                </a:solidFill>
                <a:latin typeface="微软雅黑" panose="020B0503020204020204" pitchFamily="34" charset="-122"/>
                <a:ea typeface="微软雅黑" panose="020B0503020204020204" pitchFamily="34" charset="-122"/>
                <a:cs typeface="+mn-cs"/>
              </a:endParaRPr>
            </a:p>
          </p:txBody>
        </p:sp>
        <p:sp>
          <p:nvSpPr>
            <p:cNvPr id="33" name="文本框 50"/>
            <p:cNvSpPr txBox="1"/>
            <p:nvPr/>
          </p:nvSpPr>
          <p:spPr>
            <a:xfrm>
              <a:off x="9339588" y="1192257"/>
              <a:ext cx="1548628" cy="687301"/>
            </a:xfrm>
            <a:prstGeom prst="rect">
              <a:avLst/>
            </a:prstGeom>
            <a:noFill/>
          </p:spPr>
          <p:txBody>
            <a:bodyPr>
              <a:spAutoFit/>
            </a:bodyPr>
            <a:lstStyle/>
            <a:p>
              <a:pPr algn="ctr" defTabSz="913765" fontAlgn="auto">
                <a:spcBef>
                  <a:spcPts val="0"/>
                </a:spcBef>
                <a:spcAft>
                  <a:spcPts val="0"/>
                </a:spcAft>
                <a:defRPr/>
              </a:pPr>
              <a:r>
                <a:rPr lang="zh-CN" altLang="en-US" sz="2400" b="1" kern="0" dirty="0">
                  <a:solidFill>
                    <a:prstClr val="black"/>
                  </a:solidFill>
                  <a:latin typeface="微软雅黑" panose="020B0503020204020204" pitchFamily="34" charset="-122"/>
                  <a:ea typeface="微软雅黑" panose="020B0503020204020204" pitchFamily="34" charset="-122"/>
                  <a:cs typeface="+mn-cs"/>
                </a:rPr>
                <a:t>热度</a:t>
              </a:r>
              <a:endParaRPr lang="en-US" altLang="zh-CN" sz="2400" b="1" kern="0" dirty="0">
                <a:solidFill>
                  <a:prstClr val="black"/>
                </a:solidFill>
                <a:latin typeface="微软雅黑" panose="020B0503020204020204" pitchFamily="34" charset="-122"/>
                <a:ea typeface="微软雅黑" panose="020B0503020204020204" pitchFamily="34" charset="-122"/>
                <a:cs typeface="+mn-cs"/>
              </a:endParaRPr>
            </a:p>
            <a:p>
              <a:pPr algn="ctr" defTabSz="913765" fontAlgn="auto">
                <a:spcBef>
                  <a:spcPts val="0"/>
                </a:spcBef>
                <a:spcAft>
                  <a:spcPts val="0"/>
                </a:spcAft>
                <a:defRPr/>
              </a:pPr>
              <a:r>
                <a:rPr lang="zh-CN" altLang="en-US" sz="1465" kern="0" dirty="0">
                  <a:solidFill>
                    <a:prstClr val="black"/>
                  </a:solidFill>
                  <a:latin typeface="微软雅黑" panose="020B0503020204020204" pitchFamily="34" charset="-122"/>
                  <a:ea typeface="微软雅黑" panose="020B0503020204020204" pitchFamily="34" charset="-122"/>
                  <a:cs typeface="+mn-cs"/>
                </a:rPr>
                <a:t>（累计停留时间）</a:t>
              </a:r>
              <a:endParaRPr lang="zh-CN" altLang="en-US" sz="1465" kern="0" dirty="0">
                <a:solidFill>
                  <a:prstClr val="black"/>
                </a:solidFill>
                <a:latin typeface="微软雅黑" panose="020B0503020204020204" pitchFamily="34" charset="-122"/>
                <a:ea typeface="微软雅黑" panose="020B0503020204020204" pitchFamily="34" charset="-122"/>
                <a:cs typeface="+mn-cs"/>
              </a:endParaRPr>
            </a:p>
          </p:txBody>
        </p:sp>
        <p:sp>
          <p:nvSpPr>
            <p:cNvPr id="34" name="右箭头 33"/>
            <p:cNvSpPr/>
            <p:nvPr/>
          </p:nvSpPr>
          <p:spPr>
            <a:xfrm rot="5400000">
              <a:off x="8922435" y="3547048"/>
              <a:ext cx="3436509" cy="149151"/>
            </a:xfrm>
            <a:prstGeom prst="rightArrow">
              <a:avLst/>
            </a:prstGeom>
            <a:solidFill>
              <a:sysClr val="windowText" lastClr="000000"/>
            </a:solidFill>
            <a:ln w="12700" cap="flat" cmpd="sng" algn="ctr">
              <a:noFill/>
              <a:prstDash val="solid"/>
              <a:miter lim="800000"/>
            </a:ln>
            <a:effectLst/>
          </p:spPr>
          <p:txBody>
            <a:bodyPr anchor="ctr"/>
            <a:lstStyle/>
            <a:p>
              <a:pPr algn="ctr" defTabSz="913765" fontAlgn="auto">
                <a:spcBef>
                  <a:spcPts val="0"/>
                </a:spcBef>
                <a:spcAft>
                  <a:spcPts val="0"/>
                </a:spcAft>
                <a:defRPr/>
              </a:pPr>
              <a:endParaRPr lang="zh-CN" altLang="en-US" sz="1865" kern="0">
                <a:solidFill>
                  <a:prstClr val="white"/>
                </a:solidFill>
                <a:latin typeface="微软雅黑" panose="020B0503020204020204" pitchFamily="34" charset="-122"/>
                <a:ea typeface="微软雅黑" panose="020B0503020204020204" pitchFamily="34" charset="-122"/>
                <a:cs typeface="+mn-cs"/>
              </a:endParaRPr>
            </a:p>
          </p:txBody>
        </p:sp>
      </p:grpSp>
      <p:pic>
        <p:nvPicPr>
          <p:cNvPr id="75785" name="图片 34"/>
          <p:cNvPicPr>
            <a:picLocks noChangeAspect="1"/>
          </p:cNvPicPr>
          <p:nvPr/>
        </p:nvPicPr>
        <p:blipFill>
          <a:blip r:embed="rId3"/>
          <a:srcRect/>
          <a:stretch>
            <a:fillRect/>
          </a:stretch>
        </p:blipFill>
        <p:spPr bwMode="auto">
          <a:xfrm>
            <a:off x="5241925" y="1576388"/>
            <a:ext cx="4879975" cy="1598612"/>
          </a:xfrm>
          <a:prstGeom prst="rect">
            <a:avLst/>
          </a:prstGeom>
          <a:noFill/>
          <a:ln w="9525">
            <a:noFill/>
            <a:miter lim="800000"/>
            <a:headEnd/>
            <a:tailEnd/>
          </a:ln>
        </p:spPr>
      </p:pic>
      <p:sp>
        <p:nvSpPr>
          <p:cNvPr id="36" name="文本框 38"/>
          <p:cNvSpPr txBox="1"/>
          <p:nvPr/>
        </p:nvSpPr>
        <p:spPr>
          <a:xfrm>
            <a:off x="8967788" y="1184275"/>
            <a:ext cx="3783012" cy="379413"/>
          </a:xfrm>
          <a:prstGeom prst="rect">
            <a:avLst/>
          </a:prstGeom>
          <a:noFill/>
        </p:spPr>
        <p:txBody>
          <a:bodyPr lIns="91439" tIns="45719" rIns="91439" bIns="45719">
            <a:spAutoFit/>
          </a:bodyPr>
          <a:lstStyle/>
          <a:p>
            <a:pPr defTabSz="913765" fontAlgn="auto">
              <a:spcBef>
                <a:spcPts val="0"/>
              </a:spcBef>
              <a:spcAft>
                <a:spcPts val="0"/>
              </a:spcAft>
              <a:defRPr/>
            </a:pPr>
            <a:r>
              <a:rPr lang="en-US" altLang="zh-CN" sz="1865" b="1" dirty="0">
                <a:solidFill>
                  <a:prstClr val="black"/>
                </a:solidFill>
                <a:latin typeface="微软雅黑" panose="020B0503020204020204" pitchFamily="34" charset="-122"/>
                <a:ea typeface="微软雅黑" panose="020B0503020204020204" pitchFamily="34" charset="-122"/>
                <a:cs typeface="+mn-cs"/>
              </a:rPr>
              <a:t>X</a:t>
            </a:r>
            <a:r>
              <a:rPr lang="zh-CN" altLang="en-US" sz="1865" b="1" dirty="0">
                <a:solidFill>
                  <a:prstClr val="black"/>
                </a:solidFill>
                <a:latin typeface="微软雅黑" panose="020B0503020204020204" pitchFamily="34" charset="-122"/>
                <a:ea typeface="微软雅黑" panose="020B0503020204020204" pitchFamily="34" charset="-122"/>
                <a:cs typeface="+mn-cs"/>
              </a:rPr>
              <a:t>轴：</a:t>
            </a:r>
            <a:r>
              <a:rPr lang="zh-CN" altLang="en-US" sz="1865" dirty="0">
                <a:solidFill>
                  <a:prstClr val="black"/>
                </a:solidFill>
                <a:latin typeface="微软雅黑" panose="020B0503020204020204" pitchFamily="34" charset="-122"/>
                <a:ea typeface="微软雅黑" panose="020B0503020204020204" pitchFamily="34" charset="-122"/>
                <a:cs typeface="+mn-cs"/>
              </a:rPr>
              <a:t>时间；</a:t>
            </a:r>
            <a:r>
              <a:rPr lang="en-US" altLang="zh-CN" sz="1865" b="1" dirty="0">
                <a:solidFill>
                  <a:prstClr val="black"/>
                </a:solidFill>
                <a:latin typeface="微软雅黑" panose="020B0503020204020204" pitchFamily="34" charset="-122"/>
                <a:ea typeface="微软雅黑" panose="020B0503020204020204" pitchFamily="34" charset="-122"/>
                <a:cs typeface="+mn-cs"/>
              </a:rPr>
              <a:t>Y</a:t>
            </a:r>
            <a:r>
              <a:rPr lang="zh-CN" altLang="en-US" sz="1865" b="1" dirty="0">
                <a:solidFill>
                  <a:prstClr val="black"/>
                </a:solidFill>
                <a:latin typeface="微软雅黑" panose="020B0503020204020204" pitchFamily="34" charset="-122"/>
                <a:ea typeface="微软雅黑" panose="020B0503020204020204" pitchFamily="34" charset="-122"/>
                <a:cs typeface="+mn-cs"/>
              </a:rPr>
              <a:t>轴：</a:t>
            </a:r>
            <a:r>
              <a:rPr lang="zh-CN" altLang="en-US" sz="1865" dirty="0">
                <a:solidFill>
                  <a:prstClr val="black"/>
                </a:solidFill>
                <a:latin typeface="微软雅黑" panose="020B0503020204020204" pitchFamily="34" charset="-122"/>
                <a:ea typeface="微软雅黑" panose="020B0503020204020204" pitchFamily="34" charset="-122"/>
                <a:cs typeface="+mn-cs"/>
              </a:rPr>
              <a:t>人员分布</a:t>
            </a:r>
            <a:endParaRPr lang="zh-CN" altLang="en-US" sz="1865" dirty="0">
              <a:solidFill>
                <a:prstClr val="black"/>
              </a:solidFill>
              <a:latin typeface="微软雅黑" panose="020B0503020204020204" pitchFamily="34" charset="-122"/>
              <a:ea typeface="微软雅黑" panose="020B0503020204020204" pitchFamily="34" charset="-122"/>
              <a:cs typeface="+mn-cs"/>
            </a:endParaRPr>
          </a:p>
        </p:txBody>
      </p:sp>
      <p:sp>
        <p:nvSpPr>
          <p:cNvPr id="37" name="矩形 36"/>
          <p:cNvSpPr/>
          <p:nvPr/>
        </p:nvSpPr>
        <p:spPr>
          <a:xfrm>
            <a:off x="407988" y="1627188"/>
            <a:ext cx="2200275" cy="4929187"/>
          </a:xfrm>
          <a:prstGeom prst="rect">
            <a:avLst/>
          </a:prstGeom>
          <a:solidFill>
            <a:sysClr val="window" lastClr="FFFFFF">
              <a:lumMod val="85000"/>
            </a:sysClr>
          </a:solidFill>
          <a:ln w="12700" cap="flat" cmpd="sng" algn="ctr">
            <a:noFill/>
            <a:prstDash val="solid"/>
            <a:miter lim="800000"/>
          </a:ln>
          <a:effectLst/>
        </p:spPr>
        <p:txBody>
          <a:bodyPr lIns="91439" tIns="45719" rIns="91439" bIns="45719" anchor="ctr"/>
          <a:lstStyle/>
          <a:p>
            <a:pPr defTabSz="913765" fontAlgn="auto">
              <a:spcBef>
                <a:spcPts val="0"/>
              </a:spcBef>
              <a:spcAft>
                <a:spcPts val="0"/>
              </a:spcAft>
              <a:defRPr/>
            </a:pPr>
            <a:endParaRPr lang="zh-CN" altLang="en-US" sz="3735" kern="0" dirty="0">
              <a:solidFill>
                <a:prstClr val="white"/>
              </a:solidFill>
              <a:latin typeface="微软雅黑" panose="020B0503020204020204" pitchFamily="34" charset="-122"/>
              <a:ea typeface="微软雅黑" panose="020B0503020204020204" pitchFamily="34" charset="-122"/>
              <a:cs typeface="+mn-cs"/>
            </a:endParaRPr>
          </a:p>
        </p:txBody>
      </p:sp>
      <p:sp>
        <p:nvSpPr>
          <p:cNvPr id="38" name="TextBox 52"/>
          <p:cNvSpPr txBox="1"/>
          <p:nvPr/>
        </p:nvSpPr>
        <p:spPr>
          <a:xfrm>
            <a:off x="431800" y="2116138"/>
            <a:ext cx="2176463" cy="4524375"/>
          </a:xfrm>
          <a:prstGeom prst="rect">
            <a:avLst/>
          </a:prstGeom>
          <a:noFill/>
        </p:spPr>
        <p:txBody>
          <a:bodyPr>
            <a:spAutoFit/>
          </a:bodyPr>
          <a:lstStyle/>
          <a:p>
            <a:pPr defTabSz="1218565" fontAlgn="auto">
              <a:lnSpc>
                <a:spcPct val="150000"/>
              </a:lnSpc>
              <a:spcBef>
                <a:spcPts val="0"/>
              </a:spcBef>
              <a:spcAft>
                <a:spcPts val="0"/>
              </a:spcAft>
              <a:defRPr/>
            </a:pPr>
            <a:r>
              <a:rPr lang="zh-CN" altLang="en-US" sz="2135" dirty="0">
                <a:solidFill>
                  <a:prstClr val="black"/>
                </a:solidFill>
                <a:latin typeface="微软雅黑" panose="020B0503020204020204" pitchFamily="34" charset="-122"/>
                <a:ea typeface="微软雅黑" panose="020B0503020204020204" pitchFamily="34" charset="-122"/>
                <a:cs typeface="+mn-cs"/>
              </a:rPr>
              <a:t>可进行人员热度智能分析和预测，</a:t>
            </a:r>
            <a:r>
              <a:rPr lang="zh-CN" altLang="en-US" sz="2135" b="1" dirty="0">
                <a:solidFill>
                  <a:srgbClr val="C00000"/>
                </a:solidFill>
                <a:latin typeface="微软雅黑" panose="020B0503020204020204" pitchFamily="34" charset="-122"/>
                <a:ea typeface="微软雅黑" panose="020B0503020204020204" pitchFamily="34" charset="-122"/>
                <a:cs typeface="+mn-cs"/>
              </a:rPr>
              <a:t>预防人员拥挤、踩踏</a:t>
            </a:r>
            <a:r>
              <a:rPr lang="zh-CN" altLang="en-US" sz="2135" dirty="0">
                <a:solidFill>
                  <a:prstClr val="black"/>
                </a:solidFill>
                <a:latin typeface="微软雅黑" panose="020B0503020204020204" pitchFamily="34" charset="-122"/>
                <a:ea typeface="微软雅黑" panose="020B0503020204020204" pitchFamily="34" charset="-122"/>
                <a:cs typeface="+mn-cs"/>
              </a:rPr>
              <a:t>等安全事故，</a:t>
            </a:r>
            <a:r>
              <a:rPr lang="zh-CN" altLang="en-US" sz="2135" b="1" dirty="0">
                <a:solidFill>
                  <a:srgbClr val="C00000"/>
                </a:solidFill>
                <a:latin typeface="微软雅黑" panose="020B0503020204020204" pitchFamily="34" charset="-122"/>
                <a:ea typeface="微软雅黑" panose="020B0503020204020204" pitchFamily="34" charset="-122"/>
                <a:cs typeface="+mn-cs"/>
              </a:rPr>
              <a:t>便于安防力量提前调动</a:t>
            </a:r>
            <a:r>
              <a:rPr lang="en-US" altLang="zh-CN" sz="2135" b="1" dirty="0">
                <a:solidFill>
                  <a:srgbClr val="C00000"/>
                </a:solidFill>
                <a:latin typeface="微软雅黑" panose="020B0503020204020204" pitchFamily="34" charset="-122"/>
                <a:ea typeface="微软雅黑" panose="020B0503020204020204" pitchFamily="34" charset="-122"/>
                <a:cs typeface="+mn-cs"/>
              </a:rPr>
              <a:t>,</a:t>
            </a:r>
            <a:r>
              <a:rPr lang="zh-CN" altLang="en-US" sz="2135" b="1" dirty="0">
                <a:solidFill>
                  <a:srgbClr val="C00000"/>
                </a:solidFill>
                <a:latin typeface="微软雅黑" panose="020B0503020204020204" pitchFamily="34" charset="-122"/>
                <a:ea typeface="微软雅黑" panose="020B0503020204020204" pitchFamily="34" charset="-122"/>
                <a:cs typeface="+mn-cs"/>
              </a:rPr>
              <a:t>也可作营运数据，对营运分析提供数据依靠。</a:t>
            </a:r>
            <a:endParaRPr lang="zh-CN" altLang="en-US" sz="2135" b="1" dirty="0">
              <a:solidFill>
                <a:srgbClr val="C00000"/>
              </a:solidFill>
              <a:latin typeface="微软雅黑" panose="020B0503020204020204" pitchFamily="34" charset="-122"/>
              <a:ea typeface="微软雅黑" panose="020B0503020204020204" pitchFamily="34" charset="-122"/>
              <a:cs typeface="+mn-cs"/>
            </a:endParaRPr>
          </a:p>
        </p:txBody>
      </p:sp>
      <p:sp>
        <p:nvSpPr>
          <p:cNvPr id="52" name="文本框 51"/>
          <p:cNvSpPr txBox="1"/>
          <p:nvPr/>
        </p:nvSpPr>
        <p:spPr>
          <a:xfrm>
            <a:off x="4242391" y="717634"/>
            <a:ext cx="2263515" cy="584775"/>
          </a:xfrm>
          <a:prstGeom prst="rect">
            <a:avLst/>
          </a:prstGeom>
          <a:noFill/>
        </p:spPr>
        <p:txBody>
          <a:bodyPr>
            <a:spAutoFit/>
          </a:bodyPr>
          <a:lstStyle/>
          <a:p>
            <a:pPr fontAlgn="auto">
              <a:spcBef>
                <a:spcPts val="0"/>
              </a:spcBef>
              <a:spcAft>
                <a:spcPts val="0"/>
              </a:spcAft>
              <a:defRPr/>
            </a:pPr>
            <a:r>
              <a:rPr lang="zh-CN" altLang="en-US" sz="32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lt"/>
                <a:ea typeface="+mn-ea"/>
                <a:cs typeface="+mn-cs"/>
              </a:rPr>
              <a:t>空间热度图</a:t>
            </a:r>
            <a:endParaRPr lang="zh-CN" altLang="en-US" sz="32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lt"/>
              <a:ea typeface="+mn-ea"/>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三</a:t>
            </a:r>
            <a:r>
              <a:rPr lang="en-US" altLang="zh-CN" sz="2400" b="1">
                <a:solidFill>
                  <a:srgbClr val="404040"/>
                </a:solidFill>
                <a:latin typeface="微软雅黑" panose="020B0503020204020204" pitchFamily="34" charset="-122"/>
                <a:ea typeface="微软雅黑" panose="020B0503020204020204" pitchFamily="34" charset="-122"/>
              </a:rPr>
              <a:t> </a:t>
            </a:r>
            <a:r>
              <a:rPr lang="zh-CN" altLang="en-US" sz="2400" b="1">
                <a:solidFill>
                  <a:srgbClr val="404040"/>
                </a:solidFill>
                <a:latin typeface="微软雅黑" panose="020B0503020204020204" pitchFamily="34" charset="-122"/>
                <a:ea typeface="微软雅黑" panose="020B0503020204020204" pitchFamily="34" charset="-122"/>
              </a:rPr>
              <a:t>、热度图分析</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21" name="矩形 20"/>
          <p:cNvSpPr/>
          <p:nvPr/>
        </p:nvSpPr>
        <p:spPr>
          <a:xfrm>
            <a:off x="1311275" y="1492250"/>
            <a:ext cx="7624763" cy="1620838"/>
          </a:xfrm>
          <a:prstGeom prst="rect">
            <a:avLst/>
          </a:prstGeom>
          <a:solidFill>
            <a:srgbClr val="E959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4400" dirty="0"/>
              <a:t>日报视图</a:t>
            </a:r>
            <a:endParaRPr lang="en-US" altLang="zh-CN" sz="4400" dirty="0"/>
          </a:p>
          <a:p>
            <a:pPr fontAlgn="auto">
              <a:spcBef>
                <a:spcPts val="0"/>
              </a:spcBef>
              <a:spcAft>
                <a:spcPts val="0"/>
              </a:spcAft>
              <a:defRPr/>
            </a:pPr>
            <a:r>
              <a:rPr lang="zh-CN" altLang="en-US" sz="2000" dirty="0"/>
              <a:t>统计一天中每个小时的人员分布</a:t>
            </a:r>
            <a:endParaRPr lang="zh-CN" altLang="en-US" sz="2000" dirty="0"/>
          </a:p>
        </p:txBody>
      </p:sp>
      <p:sp>
        <p:nvSpPr>
          <p:cNvPr id="39" name="矩形 38"/>
          <p:cNvSpPr/>
          <p:nvPr/>
        </p:nvSpPr>
        <p:spPr>
          <a:xfrm>
            <a:off x="1304925" y="3260725"/>
            <a:ext cx="7627938" cy="1619250"/>
          </a:xfrm>
          <a:prstGeom prst="rect">
            <a:avLst/>
          </a:prstGeom>
          <a:solidFill>
            <a:srgbClr val="70AD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4400" dirty="0"/>
              <a:t>周报视图</a:t>
            </a:r>
            <a:endParaRPr lang="en-US" altLang="zh-CN" sz="4400" dirty="0"/>
          </a:p>
          <a:p>
            <a:pPr fontAlgn="auto">
              <a:spcBef>
                <a:spcPts val="0"/>
              </a:spcBef>
              <a:spcAft>
                <a:spcPts val="0"/>
              </a:spcAft>
              <a:defRPr/>
            </a:pPr>
            <a:r>
              <a:rPr lang="zh-CN" altLang="en-US" sz="2000" dirty="0"/>
              <a:t>统计一周中每天的人员分布</a:t>
            </a:r>
            <a:endParaRPr lang="zh-CN" altLang="en-US" sz="2000" dirty="0"/>
          </a:p>
        </p:txBody>
      </p:sp>
      <p:sp>
        <p:nvSpPr>
          <p:cNvPr id="40" name="矩形 39"/>
          <p:cNvSpPr/>
          <p:nvPr/>
        </p:nvSpPr>
        <p:spPr>
          <a:xfrm>
            <a:off x="1304925" y="5014913"/>
            <a:ext cx="7623175" cy="1620837"/>
          </a:xfrm>
          <a:prstGeom prst="rect">
            <a:avLst/>
          </a:prstGeom>
          <a:solidFill>
            <a:srgbClr val="45C3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4400" dirty="0"/>
              <a:t>月报视图</a:t>
            </a:r>
            <a:endParaRPr lang="en-US" altLang="zh-CN" sz="4400" dirty="0"/>
          </a:p>
          <a:p>
            <a:pPr fontAlgn="auto">
              <a:spcBef>
                <a:spcPts val="0"/>
              </a:spcBef>
              <a:spcAft>
                <a:spcPts val="0"/>
              </a:spcAft>
              <a:defRPr/>
            </a:pPr>
            <a:r>
              <a:rPr lang="zh-CN" altLang="en-US" sz="2000" dirty="0"/>
              <a:t>统计一个月中每天的人员分布</a:t>
            </a:r>
            <a:endParaRPr lang="zh-CN" altLang="en-US" sz="2000" dirty="0"/>
          </a:p>
        </p:txBody>
      </p:sp>
      <p:pic>
        <p:nvPicPr>
          <p:cNvPr id="41" name="图片 40"/>
          <p:cNvPicPr/>
          <p:nvPr/>
        </p:nvPicPr>
        <p:blipFill>
          <a:blip r:embed="rId1"/>
          <a:srcRect/>
          <a:stretch>
            <a:fillRect/>
          </a:stretch>
        </p:blipFill>
        <p:spPr bwMode="auto">
          <a:xfrm>
            <a:off x="5305425" y="1530350"/>
            <a:ext cx="3600450" cy="1547813"/>
          </a:xfrm>
          <a:prstGeom prst="rect">
            <a:avLst/>
          </a:prstGeom>
          <a:noFill/>
          <a:ln w="9525">
            <a:noFill/>
            <a:miter lim="800000"/>
            <a:headEnd/>
            <a:tailEnd/>
          </a:ln>
        </p:spPr>
      </p:pic>
      <p:pic>
        <p:nvPicPr>
          <p:cNvPr id="42" name="图片 41"/>
          <p:cNvPicPr/>
          <p:nvPr/>
        </p:nvPicPr>
        <p:blipFill>
          <a:blip r:embed="rId2"/>
          <a:srcRect/>
          <a:stretch>
            <a:fillRect/>
          </a:stretch>
        </p:blipFill>
        <p:spPr bwMode="auto">
          <a:xfrm>
            <a:off x="5305425" y="3298825"/>
            <a:ext cx="3600450" cy="1547813"/>
          </a:xfrm>
          <a:prstGeom prst="rect">
            <a:avLst/>
          </a:prstGeom>
          <a:noFill/>
          <a:ln w="9525">
            <a:noFill/>
            <a:miter lim="800000"/>
            <a:headEnd/>
            <a:tailEnd/>
          </a:ln>
        </p:spPr>
      </p:pic>
      <p:pic>
        <p:nvPicPr>
          <p:cNvPr id="43" name="图片 42"/>
          <p:cNvPicPr/>
          <p:nvPr/>
        </p:nvPicPr>
        <p:blipFill>
          <a:blip r:embed="rId3"/>
          <a:srcRect/>
          <a:stretch>
            <a:fillRect/>
          </a:stretch>
        </p:blipFill>
        <p:spPr bwMode="auto">
          <a:xfrm>
            <a:off x="5299075" y="5045075"/>
            <a:ext cx="3600450" cy="1547813"/>
          </a:xfrm>
          <a:prstGeom prst="rect">
            <a:avLst/>
          </a:prstGeom>
          <a:noFill/>
          <a:ln w="9525">
            <a:noFill/>
            <a:miter lim="800000"/>
            <a:headEnd/>
            <a:tailEnd/>
          </a:ln>
        </p:spPr>
      </p:pic>
      <p:sp>
        <p:nvSpPr>
          <p:cNvPr id="44" name="文本框 43"/>
          <p:cNvSpPr txBox="1"/>
          <p:nvPr/>
        </p:nvSpPr>
        <p:spPr>
          <a:xfrm>
            <a:off x="4132033" y="667925"/>
            <a:ext cx="2263515" cy="584775"/>
          </a:xfrm>
          <a:prstGeom prst="rect">
            <a:avLst/>
          </a:prstGeom>
          <a:noFill/>
        </p:spPr>
        <p:txBody>
          <a:bodyPr>
            <a:spAutoFit/>
          </a:bodyPr>
          <a:lstStyle/>
          <a:p>
            <a:pPr fontAlgn="auto">
              <a:spcBef>
                <a:spcPts val="0"/>
              </a:spcBef>
              <a:spcAft>
                <a:spcPts val="0"/>
              </a:spcAft>
              <a:defRPr/>
            </a:pPr>
            <a:r>
              <a:rPr lang="zh-CN" altLang="en-US" sz="32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lt"/>
                <a:ea typeface="+mn-ea"/>
                <a:cs typeface="+mn-cs"/>
              </a:rPr>
              <a:t>时间热度图</a:t>
            </a:r>
            <a:endParaRPr lang="zh-CN" altLang="en-US" sz="32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lt"/>
              <a:ea typeface="+mn-ea"/>
              <a:cs typeface="+mn-cs"/>
            </a:endParaRPr>
          </a:p>
        </p:txBody>
      </p:sp>
      <p:sp>
        <p:nvSpPr>
          <p:cNvPr id="77833" name="文本框 44"/>
          <p:cNvSpPr txBox="1">
            <a:spLocks noChangeArrowheads="1"/>
          </p:cNvSpPr>
          <p:nvPr/>
        </p:nvSpPr>
        <p:spPr bwMode="auto">
          <a:xfrm>
            <a:off x="10048875" y="5989638"/>
            <a:ext cx="2143125" cy="646112"/>
          </a:xfrm>
          <a:prstGeom prst="rect">
            <a:avLst/>
          </a:prstGeom>
          <a:noFill/>
          <a:ln w="9525">
            <a:noFill/>
            <a:miter lim="800000"/>
          </a:ln>
        </p:spPr>
        <p:txBody>
          <a:bodyPr>
            <a:spAutoFit/>
          </a:bodyPr>
          <a:lstStyle/>
          <a:p>
            <a:r>
              <a:rPr lang="en-US" altLang="zh-CN" b="1">
                <a:latin typeface="Calibri" panose="020F0502020204030204" pitchFamily="34" charset="0"/>
                <a:ea typeface="宋体" panose="02010600030101010101" pitchFamily="2" charset="-122"/>
              </a:rPr>
              <a:t>X</a:t>
            </a:r>
            <a:r>
              <a:rPr lang="zh-CN" altLang="en-US" b="1">
                <a:latin typeface="Calibri" panose="020F0502020204030204" pitchFamily="34" charset="0"/>
                <a:ea typeface="宋体" panose="02010600030101010101" pitchFamily="2" charset="-122"/>
              </a:rPr>
              <a:t>轴：</a:t>
            </a:r>
            <a:r>
              <a:rPr lang="zh-CN" altLang="en-US">
                <a:latin typeface="Calibri" panose="020F0502020204030204" pitchFamily="34" charset="0"/>
                <a:ea typeface="宋体" panose="02010600030101010101" pitchFamily="2" charset="-122"/>
              </a:rPr>
              <a:t>时间</a:t>
            </a:r>
            <a:endParaRPr lang="en-US" altLang="zh-CN">
              <a:latin typeface="Calibri" panose="020F0502020204030204" pitchFamily="34" charset="0"/>
              <a:ea typeface="宋体" panose="02010600030101010101" pitchFamily="2" charset="-122"/>
            </a:endParaRPr>
          </a:p>
          <a:p>
            <a:r>
              <a:rPr lang="en-US" altLang="zh-CN" b="1">
                <a:latin typeface="Calibri" panose="020F0502020204030204" pitchFamily="34" charset="0"/>
                <a:ea typeface="宋体" panose="02010600030101010101" pitchFamily="2" charset="-122"/>
              </a:rPr>
              <a:t>Y</a:t>
            </a:r>
            <a:r>
              <a:rPr lang="zh-CN" altLang="en-US" b="1">
                <a:latin typeface="Calibri" panose="020F0502020204030204" pitchFamily="34" charset="0"/>
                <a:ea typeface="宋体" panose="02010600030101010101" pitchFamily="2" charset="-122"/>
              </a:rPr>
              <a:t>轴：</a:t>
            </a:r>
            <a:r>
              <a:rPr lang="zh-CN" altLang="en-US">
                <a:latin typeface="Calibri" panose="020F0502020204030204" pitchFamily="34" charset="0"/>
                <a:ea typeface="宋体" panose="02010600030101010101" pitchFamily="2" charset="-122"/>
              </a:rPr>
              <a:t>人员分布</a:t>
            </a:r>
            <a:endParaRPr lang="zh-CN" altLang="en-US">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additive="base">
                                        <p:cTn id="12" dur="500" fill="hold"/>
                                        <p:tgtEl>
                                          <p:spTgt spid="41"/>
                                        </p:tgtEl>
                                        <p:attrNameLst>
                                          <p:attrName>ppt_x</p:attrName>
                                        </p:attrNameLst>
                                      </p:cBhvr>
                                      <p:tavLst>
                                        <p:tav tm="0">
                                          <p:val>
                                            <p:strVal val="1+#ppt_w/2"/>
                                          </p:val>
                                        </p:tav>
                                        <p:tav tm="100000">
                                          <p:val>
                                            <p:strVal val="#ppt_x"/>
                                          </p:val>
                                        </p:tav>
                                      </p:tavLst>
                                    </p:anim>
                                    <p:anim calcmode="lin" valueType="num">
                                      <p:cBhvr additive="base">
                                        <p:cTn id="13"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additive="base">
                                        <p:cTn id="18" dur="500" fill="hold"/>
                                        <p:tgtEl>
                                          <p:spTgt spid="39"/>
                                        </p:tgtEl>
                                        <p:attrNameLst>
                                          <p:attrName>ppt_x</p:attrName>
                                        </p:attrNameLst>
                                      </p:cBhvr>
                                      <p:tavLst>
                                        <p:tav tm="0">
                                          <p:val>
                                            <p:strVal val="0-#ppt_w/2"/>
                                          </p:val>
                                        </p:tav>
                                        <p:tav tm="100000">
                                          <p:val>
                                            <p:strVal val="#ppt_x"/>
                                          </p:val>
                                        </p:tav>
                                      </p:tavLst>
                                    </p:anim>
                                    <p:anim calcmode="lin" valueType="num">
                                      <p:cBhvr additive="base">
                                        <p:cTn id="19" dur="500" fill="hold"/>
                                        <p:tgtEl>
                                          <p:spTgt spid="39"/>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 presetClass="entr" presetSubtype="2"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1+#ppt_w/2"/>
                                          </p:val>
                                        </p:tav>
                                        <p:tav tm="100000">
                                          <p:val>
                                            <p:strVal val="#ppt_x"/>
                                          </p:val>
                                        </p:tav>
                                      </p:tavLst>
                                    </p:anim>
                                    <p:anim calcmode="lin" valueType="num">
                                      <p:cBhvr additive="base">
                                        <p:cTn id="24"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500" fill="hold"/>
                                        <p:tgtEl>
                                          <p:spTgt spid="40"/>
                                        </p:tgtEl>
                                        <p:attrNameLst>
                                          <p:attrName>ppt_x</p:attrName>
                                        </p:attrNameLst>
                                      </p:cBhvr>
                                      <p:tavLst>
                                        <p:tav tm="0">
                                          <p:val>
                                            <p:strVal val="0-#ppt_w/2"/>
                                          </p:val>
                                        </p:tav>
                                        <p:tav tm="100000">
                                          <p:val>
                                            <p:strVal val="#ppt_x"/>
                                          </p:val>
                                        </p:tav>
                                      </p:tavLst>
                                    </p:anim>
                                    <p:anim calcmode="lin" valueType="num">
                                      <p:cBhvr additive="base">
                                        <p:cTn id="30" dur="500" fill="hold"/>
                                        <p:tgtEl>
                                          <p:spTgt spid="40"/>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2" fill="hold"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500" fill="hold"/>
                                        <p:tgtEl>
                                          <p:spTgt spid="43"/>
                                        </p:tgtEl>
                                        <p:attrNameLst>
                                          <p:attrName>ppt_x</p:attrName>
                                        </p:attrNameLst>
                                      </p:cBhvr>
                                      <p:tavLst>
                                        <p:tav tm="0">
                                          <p:val>
                                            <p:strVal val="1+#ppt_w/2"/>
                                          </p:val>
                                        </p:tav>
                                        <p:tav tm="100000">
                                          <p:val>
                                            <p:strVal val="#ppt_x"/>
                                          </p:val>
                                        </p:tav>
                                      </p:tavLst>
                                    </p:anim>
                                    <p:anim calcmode="lin" valueType="num">
                                      <p:cBhvr additive="base">
                                        <p:cTn id="35"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9" grpId="0" animBg="1"/>
      <p:bldP spid="4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文本框 4"/>
          <p:cNvSpPr txBox="1"/>
          <p:nvPr/>
        </p:nvSpPr>
        <p:spPr>
          <a:xfrm>
            <a:off x="2262188" y="4257675"/>
            <a:ext cx="1212850" cy="333375"/>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客流统计</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4" name="文本框 5"/>
          <p:cNvSpPr txBox="1"/>
          <p:nvPr/>
        </p:nvSpPr>
        <p:spPr>
          <a:xfrm>
            <a:off x="4010025" y="4300538"/>
            <a:ext cx="1306513" cy="31591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信息发布</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5" name="文本框 6"/>
          <p:cNvSpPr txBox="1"/>
          <p:nvPr/>
        </p:nvSpPr>
        <p:spPr>
          <a:xfrm>
            <a:off x="5849938" y="4300538"/>
            <a:ext cx="1306512" cy="317500"/>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热度图分析</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6" name="文本框 7"/>
          <p:cNvSpPr txBox="1"/>
          <p:nvPr/>
        </p:nvSpPr>
        <p:spPr>
          <a:xfrm>
            <a:off x="7480300" y="4289425"/>
            <a:ext cx="1692275" cy="315913"/>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kumimoji="1" lang="en-US" altLang="zh-CN" sz="1335" kern="1600" dirty="0">
                <a:solidFill>
                  <a:srgbClr val="FF0000"/>
                </a:solidFill>
                <a:latin typeface="Arial" panose="020B0604020202020204"/>
                <a:ea typeface="微软雅黑" panose="020B0503020204020204" pitchFamily="34" charset="-122"/>
              </a:rPr>
              <a:t>POS</a:t>
            </a:r>
            <a:r>
              <a:rPr kumimoji="1" lang="zh-CN" altLang="en-US" sz="1335" kern="1600" dirty="0">
                <a:solidFill>
                  <a:srgbClr val="FF0000"/>
                </a:solidFill>
                <a:latin typeface="Arial" panose="020B0604020202020204"/>
                <a:ea typeface="微软雅黑" panose="020B0503020204020204" pitchFamily="34" charset="-122"/>
              </a:rPr>
              <a:t>系统对接</a:t>
            </a:r>
            <a:endParaRPr kumimoji="1" lang="zh-CN" altLang="en-US" sz="1335" kern="1600" dirty="0">
              <a:solidFill>
                <a:srgbClr val="FF0000"/>
              </a:solidFill>
              <a:latin typeface="Arial" panose="020B0604020202020204"/>
              <a:ea typeface="微软雅黑" panose="020B0503020204020204" pitchFamily="34" charset="-122"/>
            </a:endParaRPr>
          </a:p>
        </p:txBody>
      </p:sp>
      <p:sp>
        <p:nvSpPr>
          <p:cNvPr id="87" name="文本框 16"/>
          <p:cNvSpPr txBox="1"/>
          <p:nvPr/>
        </p:nvSpPr>
        <p:spPr>
          <a:xfrm>
            <a:off x="2555875" y="2354263"/>
            <a:ext cx="1304925" cy="76676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a:solidFill>
                  <a:srgbClr val="646F75"/>
                </a:solidFill>
                <a:latin typeface="微软雅黑" panose="020B0503020204020204" pitchFamily="34" charset="-122"/>
                <a:ea typeface="微软雅黑" panose="020B0503020204020204" pitchFamily="34" charset="-122"/>
              </a:rPr>
              <a:t>1</a:t>
            </a:r>
            <a:endParaRPr lang="zh-CN" altLang="en-US" sz="3735" b="1" kern="1600" dirty="0">
              <a:solidFill>
                <a:srgbClr val="646F75"/>
              </a:solidFill>
              <a:latin typeface="微软雅黑" panose="020B0503020204020204" pitchFamily="34" charset="-122"/>
              <a:ea typeface="微软雅黑" panose="020B0503020204020204" pitchFamily="34" charset="-122"/>
            </a:endParaRPr>
          </a:p>
        </p:txBody>
      </p:sp>
      <p:sp>
        <p:nvSpPr>
          <p:cNvPr id="88" name="文本框 17"/>
          <p:cNvSpPr txBox="1"/>
          <p:nvPr/>
        </p:nvSpPr>
        <p:spPr>
          <a:xfrm>
            <a:off x="4387850" y="2354263"/>
            <a:ext cx="1304925" cy="76676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a:solidFill>
                  <a:srgbClr val="646F75"/>
                </a:solidFill>
                <a:latin typeface="微软雅黑" panose="020B0503020204020204" pitchFamily="34" charset="-122"/>
                <a:ea typeface="微软雅黑" panose="020B0503020204020204" pitchFamily="34" charset="-122"/>
              </a:rPr>
              <a:t>2</a:t>
            </a:r>
            <a:endParaRPr lang="zh-CN" altLang="en-US" sz="3735" b="1" kern="1600" dirty="0">
              <a:solidFill>
                <a:srgbClr val="646F75"/>
              </a:solidFill>
              <a:latin typeface="微软雅黑" panose="020B0503020204020204" pitchFamily="34" charset="-122"/>
              <a:ea typeface="微软雅黑" panose="020B0503020204020204" pitchFamily="34" charset="-122"/>
            </a:endParaRPr>
          </a:p>
        </p:txBody>
      </p:sp>
      <p:sp>
        <p:nvSpPr>
          <p:cNvPr id="89" name="文本框 18"/>
          <p:cNvSpPr txBox="1"/>
          <p:nvPr/>
        </p:nvSpPr>
        <p:spPr>
          <a:xfrm>
            <a:off x="6262688" y="2354263"/>
            <a:ext cx="747712" cy="766762"/>
          </a:xfrm>
          <a:prstGeom prst="rect">
            <a:avLst/>
          </a:prstGeom>
          <a:noFill/>
        </p:spPr>
        <p:txBody>
          <a:bodyPr>
            <a:spAutoFit/>
          </a:bodyPr>
          <a:lstStyle>
            <a:defPPr>
              <a:defRPr lang="zh-CN"/>
            </a:defPPr>
            <a:lvl1pPr marR="0" lvl="0" indent="0" fontAlgn="auto">
              <a:lnSpc>
                <a:spcPct val="130000"/>
              </a:lnSpc>
              <a:spcBef>
                <a:spcPts val="0"/>
              </a:spcBef>
              <a:spcAft>
                <a:spcPts val="0"/>
              </a:spcAft>
              <a:buClrTx/>
              <a:buSzTx/>
              <a:buFontTx/>
              <a:buNone/>
              <a:defRPr sz="3735" b="1" kern="1600">
                <a:solidFill>
                  <a:srgbClr val="646F75"/>
                </a:solidFill>
                <a:latin typeface="微软雅黑" panose="020B0503020204020204" pitchFamily="34" charset="-122"/>
                <a:ea typeface="微软雅黑" panose="020B0503020204020204" pitchFamily="34" charset="-122"/>
              </a:defRPr>
            </a:lvl1pPr>
          </a:lstStyle>
          <a:p>
            <a:pPr>
              <a:defRPr/>
            </a:pPr>
            <a:r>
              <a:rPr lang="en-US" altLang="zh-CN" dirty="0">
                <a:cs typeface="+mn-cs"/>
              </a:rPr>
              <a:t>3</a:t>
            </a:r>
            <a:endParaRPr lang="zh-CN" altLang="en-US" dirty="0">
              <a:cs typeface="+mn-cs"/>
            </a:endParaRPr>
          </a:p>
        </p:txBody>
      </p:sp>
      <p:sp>
        <p:nvSpPr>
          <p:cNvPr id="90" name="文本框 19"/>
          <p:cNvSpPr txBox="1"/>
          <p:nvPr/>
        </p:nvSpPr>
        <p:spPr>
          <a:xfrm>
            <a:off x="7810500" y="2354263"/>
            <a:ext cx="1031875" cy="76676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a:solidFill>
                  <a:srgbClr val="FF0000"/>
                </a:solidFill>
                <a:latin typeface="微软雅黑" panose="020B0503020204020204" pitchFamily="34" charset="-122"/>
                <a:ea typeface="微软雅黑" panose="020B0503020204020204" pitchFamily="34" charset="-122"/>
              </a:rPr>
              <a:t> 4</a:t>
            </a:r>
            <a:endParaRPr lang="zh-CN" altLang="en-US" sz="3735" b="1" kern="1600" dirty="0">
              <a:solidFill>
                <a:srgbClr val="FF0000"/>
              </a:solidFill>
              <a:latin typeface="微软雅黑" panose="020B0503020204020204" pitchFamily="34" charset="-122"/>
              <a:ea typeface="微软雅黑" panose="020B0503020204020204" pitchFamily="34" charset="-122"/>
            </a:endParaRPr>
          </a:p>
        </p:txBody>
      </p:sp>
      <p:sp>
        <p:nvSpPr>
          <p:cNvPr id="91" name="圆角矩形 1"/>
          <p:cNvSpPr/>
          <p:nvPr/>
        </p:nvSpPr>
        <p:spPr>
          <a:xfrm>
            <a:off x="4129582"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cs typeface="+mn-cs"/>
            </a:endParaRPr>
          </a:p>
        </p:txBody>
      </p:sp>
      <p:sp>
        <p:nvSpPr>
          <p:cNvPr id="93" name="圆角矩形 1"/>
          <p:cNvSpPr/>
          <p:nvPr/>
        </p:nvSpPr>
        <p:spPr>
          <a:xfrm>
            <a:off x="5968476"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cs typeface="+mn-cs"/>
            </a:endParaRPr>
          </a:p>
        </p:txBody>
      </p:sp>
      <p:sp>
        <p:nvSpPr>
          <p:cNvPr id="94" name="圆角矩形 1"/>
          <p:cNvSpPr/>
          <p:nvPr/>
        </p:nvSpPr>
        <p:spPr>
          <a:xfrm>
            <a:off x="2290687"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cs typeface="+mn-cs"/>
            </a:endParaRPr>
          </a:p>
        </p:txBody>
      </p:sp>
      <p:cxnSp>
        <p:nvCxnSpPr>
          <p:cNvPr id="79884" name="直接连接符 96"/>
          <p:cNvCxnSpPr>
            <a:cxnSpLocks noChangeShapeType="1"/>
          </p:cNvCxnSpPr>
          <p:nvPr/>
        </p:nvCxnSpPr>
        <p:spPr bwMode="auto">
          <a:xfrm>
            <a:off x="3919538" y="4079875"/>
            <a:ext cx="1482725" cy="0"/>
          </a:xfrm>
          <a:prstGeom prst="line">
            <a:avLst/>
          </a:prstGeom>
          <a:noFill/>
          <a:ln w="9525" algn="ctr">
            <a:solidFill>
              <a:srgbClr val="969EA2"/>
            </a:solidFill>
            <a:prstDash val="sysDash"/>
            <a:round/>
          </a:ln>
        </p:spPr>
      </p:cxnSp>
      <p:cxnSp>
        <p:nvCxnSpPr>
          <p:cNvPr id="79885" name="直接连接符 97"/>
          <p:cNvCxnSpPr>
            <a:cxnSpLocks noChangeShapeType="1"/>
          </p:cNvCxnSpPr>
          <p:nvPr/>
        </p:nvCxnSpPr>
        <p:spPr bwMode="auto">
          <a:xfrm>
            <a:off x="5746750" y="4092575"/>
            <a:ext cx="1481138" cy="0"/>
          </a:xfrm>
          <a:prstGeom prst="line">
            <a:avLst/>
          </a:prstGeom>
          <a:noFill/>
          <a:ln w="9525" algn="ctr">
            <a:solidFill>
              <a:srgbClr val="969EA2"/>
            </a:solidFill>
            <a:prstDash val="sysDash"/>
            <a:round/>
          </a:ln>
        </p:spPr>
      </p:cxnSp>
      <p:sp>
        <p:nvSpPr>
          <p:cNvPr id="102" name="标题 101"/>
          <p:cNvSpPr>
            <a:spLocks noGrp="1"/>
          </p:cNvSpPr>
          <p:nvPr>
            <p:ph type="title"/>
          </p:nvPr>
        </p:nvSpPr>
        <p:spPr>
          <a:xfrm>
            <a:off x="215900" y="368300"/>
            <a:ext cx="3073400" cy="485775"/>
          </a:xfrm>
        </p:spPr>
        <p:txBody>
          <a:bodyPr rtlCol="0"/>
          <a:lstStyle/>
          <a:p>
            <a:pPr eaLnBrk="1" fontAlgn="auto" hangingPunct="1">
              <a:spcAft>
                <a:spcPts val="0"/>
              </a:spcAft>
              <a:defRPr/>
            </a:pPr>
            <a:r>
              <a:rPr lang="zh-CN" altLang="en-US" dirty="0"/>
              <a:t>目录</a:t>
            </a:r>
            <a:endParaRPr lang="zh-CN" altLang="en-US" dirty="0"/>
          </a:p>
        </p:txBody>
      </p:sp>
      <p:sp>
        <p:nvSpPr>
          <p:cNvPr id="20" name="圆角矩形 1"/>
          <p:cNvSpPr/>
          <p:nvPr/>
        </p:nvSpPr>
        <p:spPr>
          <a:xfrm>
            <a:off x="9398595" y="2203202"/>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endParaRPr>
          </a:p>
        </p:txBody>
      </p:sp>
      <p:sp>
        <p:nvSpPr>
          <p:cNvPr id="21" name="圆角矩形 1"/>
          <p:cNvSpPr/>
          <p:nvPr/>
        </p:nvSpPr>
        <p:spPr>
          <a:xfrm>
            <a:off x="7677506" y="2203201"/>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E60012"/>
          </a:solidFill>
          <a:ln w="25400" cap="flat" cmpd="sng" algn="ctr">
            <a:noFill/>
            <a:prstDash val="solid"/>
          </a:ln>
          <a:effectLst>
            <a:reflection blurRad="6350" stA="39000" endPos="25000" dist="38100" dir="5400000" sy="-100000" algn="bl" rotWithShape="0"/>
          </a:effectLst>
        </p:spPr>
        <p:txBody>
          <a:bodyPr anchor="ct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cs typeface="+mn-cs"/>
            </a:endParaRPr>
          </a:p>
        </p:txBody>
      </p:sp>
      <p:sp>
        <p:nvSpPr>
          <p:cNvPr id="22" name="文本框 19"/>
          <p:cNvSpPr txBox="1"/>
          <p:nvPr/>
        </p:nvSpPr>
        <p:spPr>
          <a:xfrm>
            <a:off x="9232900" y="2355850"/>
            <a:ext cx="1031875" cy="765175"/>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smtClean="0">
                <a:solidFill>
                  <a:srgbClr val="646F75"/>
                </a:solidFill>
                <a:latin typeface="微软雅黑" panose="020B0503020204020204" pitchFamily="34" charset="-122"/>
                <a:ea typeface="微软雅黑" panose="020B0503020204020204" pitchFamily="34" charset="-122"/>
              </a:rPr>
              <a:t>   5</a:t>
            </a:r>
            <a:endParaRPr kumimoji="1" lang="zh-CN" altLang="en-US" sz="3735" b="1" kern="1600" dirty="0">
              <a:solidFill>
                <a:srgbClr val="646F75"/>
              </a:solidFill>
              <a:latin typeface="Arial" panose="020B0604020202020204"/>
              <a:ea typeface="微软雅黑" panose="020B0503020204020204" pitchFamily="34" charset="-122"/>
            </a:endParaRPr>
          </a:p>
        </p:txBody>
      </p:sp>
      <p:cxnSp>
        <p:nvCxnSpPr>
          <p:cNvPr id="79890" name="直接连接符 22"/>
          <p:cNvCxnSpPr>
            <a:cxnSpLocks noChangeShapeType="1"/>
          </p:cNvCxnSpPr>
          <p:nvPr/>
        </p:nvCxnSpPr>
        <p:spPr bwMode="auto">
          <a:xfrm>
            <a:off x="9172575" y="4076700"/>
            <a:ext cx="1482725" cy="0"/>
          </a:xfrm>
          <a:prstGeom prst="line">
            <a:avLst/>
          </a:prstGeom>
          <a:noFill/>
          <a:ln w="9525" algn="ctr">
            <a:solidFill>
              <a:srgbClr val="969EA2"/>
            </a:solidFill>
            <a:prstDash val="sysDash"/>
            <a:round/>
          </a:ln>
        </p:spPr>
      </p:cxnSp>
      <p:sp>
        <p:nvSpPr>
          <p:cNvPr id="79891" name="文本框 7"/>
          <p:cNvSpPr txBox="1">
            <a:spLocks noChangeArrowheads="1"/>
          </p:cNvSpPr>
          <p:nvPr/>
        </p:nvSpPr>
        <p:spPr bwMode="auto">
          <a:xfrm>
            <a:off x="9067800" y="4311650"/>
            <a:ext cx="1692275" cy="311150"/>
          </a:xfrm>
          <a:prstGeom prst="rect">
            <a:avLst/>
          </a:prstGeom>
          <a:noFill/>
          <a:ln w="9525">
            <a:noFill/>
            <a:miter lim="800000"/>
          </a:ln>
        </p:spPr>
        <p:txBody>
          <a:bodyPr>
            <a:spAutoFit/>
          </a:bodyPr>
          <a:lstStyle/>
          <a:p>
            <a:pPr algn="ctr">
              <a:lnSpc>
                <a:spcPct val="120000"/>
              </a:lnSpc>
            </a:pPr>
            <a:r>
              <a:rPr kumimoji="1" lang="zh-CN" altLang="en-US" sz="1200">
                <a:solidFill>
                  <a:srgbClr val="7F7F7F"/>
                </a:solidFill>
                <a:ea typeface="宋体" panose="02010600030101010101" pitchFamily="2" charset="-122"/>
              </a:rPr>
              <a:t>智慧运营大数据平台</a:t>
            </a:r>
            <a:endParaRPr kumimoji="1" lang="zh-CN" altLang="en-US" sz="1200">
              <a:solidFill>
                <a:srgbClr val="7F7F7F"/>
              </a:solidFill>
              <a:ea typeface="微软雅黑" panose="020B0503020204020204" pitchFamily="34" charset="-122"/>
            </a:endParaRPr>
          </a:p>
        </p:txBody>
      </p:sp>
      <p:cxnSp>
        <p:nvCxnSpPr>
          <p:cNvPr id="79892" name="直接连接符 25"/>
          <p:cNvCxnSpPr>
            <a:cxnSpLocks noChangeShapeType="1"/>
          </p:cNvCxnSpPr>
          <p:nvPr/>
        </p:nvCxnSpPr>
        <p:spPr bwMode="auto">
          <a:xfrm>
            <a:off x="2065338" y="4081463"/>
            <a:ext cx="1482725" cy="0"/>
          </a:xfrm>
          <a:prstGeom prst="line">
            <a:avLst/>
          </a:prstGeom>
          <a:noFill/>
          <a:ln w="9525" algn="ctr">
            <a:solidFill>
              <a:srgbClr val="969EA2"/>
            </a:solidFill>
            <a:prstDash val="sysDash"/>
            <a:round/>
          </a:ln>
        </p:spPr>
      </p:cxnSp>
      <p:cxnSp>
        <p:nvCxnSpPr>
          <p:cNvPr id="79893" name="直接连接符 27"/>
          <p:cNvCxnSpPr>
            <a:cxnSpLocks noChangeShapeType="1"/>
          </p:cNvCxnSpPr>
          <p:nvPr/>
        </p:nvCxnSpPr>
        <p:spPr bwMode="auto">
          <a:xfrm>
            <a:off x="7480300" y="4079875"/>
            <a:ext cx="1482725" cy="0"/>
          </a:xfrm>
          <a:prstGeom prst="line">
            <a:avLst/>
          </a:prstGeom>
          <a:noFill/>
          <a:ln w="9525" algn="ctr">
            <a:solidFill>
              <a:srgbClr val="E60012"/>
            </a:solidFill>
            <a:prstDash val="sysDash"/>
            <a:round/>
          </a:ln>
        </p:spPr>
      </p:cxnSp>
    </p:spTree>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四</a:t>
            </a:r>
            <a:r>
              <a:rPr lang="en-US" altLang="zh-CN" sz="2400" b="1">
                <a:solidFill>
                  <a:srgbClr val="404040"/>
                </a:solidFill>
                <a:latin typeface="微软雅黑" panose="020B0503020204020204" pitchFamily="34" charset="-122"/>
                <a:ea typeface="微软雅黑" panose="020B0503020204020204" pitchFamily="34" charset="-122"/>
              </a:rPr>
              <a:t> </a:t>
            </a:r>
            <a:r>
              <a:rPr lang="zh-CN" altLang="en-US" sz="2400" b="1">
                <a:solidFill>
                  <a:srgbClr val="404040"/>
                </a:solidFill>
                <a:latin typeface="微软雅黑" panose="020B0503020204020204" pitchFamily="34" charset="-122"/>
                <a:ea typeface="微软雅黑" panose="020B0503020204020204" pitchFamily="34" charset="-122"/>
              </a:rPr>
              <a:t>、</a:t>
            </a:r>
            <a:r>
              <a:rPr lang="en-US" altLang="zh-CN" sz="2400" b="1">
                <a:solidFill>
                  <a:srgbClr val="404040"/>
                </a:solidFill>
                <a:latin typeface="微软雅黑" panose="020B0503020204020204" pitchFamily="34" charset="-122"/>
                <a:ea typeface="微软雅黑" panose="020B0503020204020204" pitchFamily="34" charset="-122"/>
              </a:rPr>
              <a:t>POS</a:t>
            </a:r>
            <a:r>
              <a:rPr lang="zh-CN" altLang="en-US" sz="2400" b="1">
                <a:solidFill>
                  <a:srgbClr val="404040"/>
                </a:solidFill>
                <a:latin typeface="微软雅黑" panose="020B0503020204020204" pitchFamily="34" charset="-122"/>
                <a:ea typeface="微软雅黑" panose="020B0503020204020204" pitchFamily="34" charset="-122"/>
              </a:rPr>
              <a:t>系统对接</a:t>
            </a:r>
            <a:endParaRPr lang="zh-CN" altLang="en-US" sz="2400" b="1">
              <a:solidFill>
                <a:srgbClr val="404040"/>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969115" y="1011132"/>
            <a:ext cx="4346597" cy="229500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2" name="Orange"/>
          <p:cNvSpPr/>
          <p:nvPr/>
        </p:nvSpPr>
        <p:spPr bwMode="auto">
          <a:xfrm>
            <a:off x="7877175" y="5097463"/>
            <a:ext cx="2725738" cy="1260475"/>
          </a:xfrm>
          <a:prstGeom prst="roundRect">
            <a:avLst>
              <a:gd name="adj" fmla="val 0"/>
            </a:avLst>
          </a:prstGeom>
          <a:solidFill>
            <a:srgbClr val="92D050"/>
          </a:solidFill>
          <a:ln w="9525" cap="flat" cmpd="sng" algn="ctr">
            <a:noFill/>
            <a:prstDash val="solid"/>
            <a:headEnd type="none" w="med" len="med"/>
            <a:tailEnd type="none" w="med" len="med"/>
          </a:ln>
          <a:effectLst/>
        </p:spPr>
        <p:txBody>
          <a:bodyPr lIns="68583" tIns="34292" rIns="68583" bIns="34292" anchor="ctr"/>
          <a:lstStyle/>
          <a:p>
            <a:pPr algn="ctr" defTabSz="685165" fontAlgn="auto">
              <a:spcBef>
                <a:spcPts val="0"/>
              </a:spcBef>
              <a:spcAft>
                <a:spcPts val="0"/>
              </a:spcAft>
              <a:defRPr/>
            </a:pPr>
            <a:r>
              <a:rPr lang="zh-CN" altLang="en-US" sz="3600" b="1" kern="0" dirty="0">
                <a:solidFill>
                  <a:srgbClr val="FFFFFF">
                    <a:alpha val="99000"/>
                  </a:srgbClr>
                </a:solidFill>
                <a:latin typeface="微软雅黑" panose="020B0503020204020204" pitchFamily="34" charset="-122"/>
                <a:ea typeface="微软雅黑" panose="020B0503020204020204" pitchFamily="34" charset="-122"/>
                <a:cs typeface="Segoe UI" panose="020B0502040204020203" pitchFamily="34" charset="0"/>
              </a:rPr>
              <a:t>客单价分析</a:t>
            </a:r>
            <a:endParaRPr lang="en-US" altLang="zh-CN" sz="3600" b="1" kern="0" dirty="0">
              <a:solidFill>
                <a:srgbClr val="FFFFFF">
                  <a:alpha val="99000"/>
                </a:srgb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81924" name="Green"/>
          <p:cNvSpPr>
            <a:spLocks noChangeArrowheads="1"/>
          </p:cNvSpPr>
          <p:nvPr/>
        </p:nvSpPr>
        <p:spPr bwMode="auto">
          <a:xfrm>
            <a:off x="10655300" y="5097463"/>
            <a:ext cx="485775" cy="1250950"/>
          </a:xfrm>
          <a:prstGeom prst="roundRect">
            <a:avLst>
              <a:gd name="adj" fmla="val 0"/>
            </a:avLst>
          </a:prstGeom>
          <a:solidFill>
            <a:srgbClr val="7030A0"/>
          </a:solidFill>
          <a:ln w="9525" algn="ctr">
            <a:noFill/>
            <a:round/>
          </a:ln>
        </p:spPr>
        <p:txBody>
          <a:bodyPr lIns="68583" tIns="34292" rIns="68583" bIns="34292" anchor="b"/>
          <a:lstStyle/>
          <a:p>
            <a:pPr algn="ctr" defTabSz="683895"/>
            <a:endParaRPr lang="en-US" altLang="zh-CN" sz="2000">
              <a:solidFill>
                <a:srgbClr val="FFFFFF"/>
              </a:solidFill>
              <a:latin typeface="Segoe UI" panose="020B0502040204020203" pitchFamily="34" charset="0"/>
              <a:cs typeface="Segoe UI" panose="020B0502040204020203" pitchFamily="34" charset="0"/>
            </a:endParaRPr>
          </a:p>
        </p:txBody>
      </p:sp>
      <p:sp>
        <p:nvSpPr>
          <p:cNvPr id="81925" name="Orange"/>
          <p:cNvSpPr>
            <a:spLocks noChangeArrowheads="1"/>
          </p:cNvSpPr>
          <p:nvPr/>
        </p:nvSpPr>
        <p:spPr bwMode="auto">
          <a:xfrm>
            <a:off x="6518275" y="5097463"/>
            <a:ext cx="1300163" cy="1268412"/>
          </a:xfrm>
          <a:prstGeom prst="roundRect">
            <a:avLst>
              <a:gd name="adj" fmla="val 0"/>
            </a:avLst>
          </a:prstGeom>
          <a:solidFill>
            <a:srgbClr val="ED5326"/>
          </a:solidFill>
          <a:ln w="9525" algn="ctr">
            <a:noFill/>
            <a:round/>
          </a:ln>
        </p:spPr>
        <p:txBody>
          <a:bodyPr lIns="68583" tIns="34292" rIns="68583" bIns="34292" anchor="ctr"/>
          <a:lstStyle/>
          <a:p>
            <a:pPr algn="ctr" defTabSz="683895"/>
            <a:endParaRPr lang="en-US" altLang="zh-CN" sz="2000">
              <a:solidFill>
                <a:srgbClr val="FFFFFF"/>
              </a:solidFill>
              <a:latin typeface="Segoe UI" panose="020B0502040204020203" pitchFamily="34" charset="0"/>
              <a:cs typeface="Segoe UI" panose="020B0502040204020203" pitchFamily="34" charset="0"/>
            </a:endParaRPr>
          </a:p>
        </p:txBody>
      </p:sp>
      <p:sp>
        <p:nvSpPr>
          <p:cNvPr id="15" name="Green"/>
          <p:cNvSpPr/>
          <p:nvPr/>
        </p:nvSpPr>
        <p:spPr bwMode="auto">
          <a:xfrm>
            <a:off x="3775075" y="5097463"/>
            <a:ext cx="2663825" cy="1260475"/>
          </a:xfrm>
          <a:prstGeom prst="roundRect">
            <a:avLst>
              <a:gd name="adj" fmla="val 0"/>
            </a:avLst>
          </a:prstGeom>
          <a:solidFill>
            <a:srgbClr val="E7B921"/>
          </a:solidFill>
          <a:ln w="9525" cap="flat" cmpd="sng" algn="ctr">
            <a:noFill/>
            <a:prstDash val="solid"/>
            <a:headEnd type="none" w="med" len="med"/>
            <a:tailEnd type="none" w="med" len="med"/>
          </a:ln>
          <a:effectLst/>
        </p:spPr>
        <p:txBody>
          <a:bodyPr lIns="68583" tIns="34292" rIns="68583" bIns="34292" anchor="ctr"/>
          <a:lstStyle/>
          <a:p>
            <a:pPr algn="ctr" defTabSz="685165" fontAlgn="auto">
              <a:spcBef>
                <a:spcPts val="0"/>
              </a:spcBef>
              <a:spcAft>
                <a:spcPts val="0"/>
              </a:spcAft>
              <a:defRPr/>
            </a:pPr>
            <a:r>
              <a:rPr lang="zh-CN" altLang="en-US" sz="3600" b="1" kern="0" dirty="0">
                <a:solidFill>
                  <a:srgbClr val="FFFFFF">
                    <a:alpha val="99000"/>
                  </a:srgbClr>
                </a:solidFill>
                <a:latin typeface="微软雅黑" panose="020B0503020204020204" pitchFamily="34" charset="-122"/>
                <a:ea typeface="微软雅黑" panose="020B0503020204020204" pitchFamily="34" charset="-122"/>
                <a:cs typeface="Segoe UI" panose="020B0502040204020203" pitchFamily="34" charset="0"/>
              </a:rPr>
              <a:t>销售额分析</a:t>
            </a:r>
            <a:endParaRPr lang="en-US" sz="3600" b="1" kern="0" dirty="0">
              <a:solidFill>
                <a:srgbClr val="FFFFFF">
                  <a:alpha val="99000"/>
                </a:srgb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6" name="Yellow"/>
          <p:cNvSpPr/>
          <p:nvPr/>
        </p:nvSpPr>
        <p:spPr bwMode="auto">
          <a:xfrm>
            <a:off x="1081088" y="5097463"/>
            <a:ext cx="2613025" cy="1260475"/>
          </a:xfrm>
          <a:prstGeom prst="roundRect">
            <a:avLst>
              <a:gd name="adj" fmla="val 0"/>
            </a:avLst>
          </a:prstGeom>
          <a:solidFill>
            <a:srgbClr val="F56031"/>
          </a:solidFill>
          <a:ln w="9525" cap="flat" cmpd="sng" algn="ctr">
            <a:noFill/>
            <a:prstDash val="solid"/>
            <a:headEnd type="none" w="med" len="med"/>
            <a:tailEnd type="none" w="med" len="med"/>
          </a:ln>
          <a:effectLst/>
        </p:spPr>
        <p:txBody>
          <a:bodyPr lIns="68583" tIns="34292" rIns="68583" bIns="34292" anchor="ctr"/>
          <a:lstStyle/>
          <a:p>
            <a:pPr algn="ctr" defTabSz="685165" fontAlgn="auto">
              <a:spcBef>
                <a:spcPts val="0"/>
              </a:spcBef>
              <a:spcAft>
                <a:spcPts val="0"/>
              </a:spcAft>
              <a:defRPr/>
            </a:pPr>
            <a:r>
              <a:rPr lang="zh-CN" altLang="en-US" sz="3600" b="1" kern="0" dirty="0">
                <a:solidFill>
                  <a:srgbClr val="FFFFFF">
                    <a:alpha val="99000"/>
                  </a:srgbClr>
                </a:solidFill>
                <a:latin typeface="微软雅黑" panose="020B0503020204020204" pitchFamily="34" charset="-122"/>
                <a:ea typeface="微软雅黑" panose="020B0503020204020204" pitchFamily="34" charset="-122"/>
                <a:cs typeface="Segoe UI" panose="020B0502040204020203" pitchFamily="34" charset="0"/>
              </a:rPr>
              <a:t>提袋率分析</a:t>
            </a:r>
            <a:endParaRPr lang="en-US" altLang="zh-CN" sz="3600" b="1" kern="0" dirty="0">
              <a:solidFill>
                <a:srgbClr val="FFFFFF">
                  <a:alpha val="99000"/>
                </a:srgbClr>
              </a:solidFill>
              <a:latin typeface="微软雅黑" panose="020B0503020204020204" pitchFamily="34" charset="-122"/>
              <a:ea typeface="微软雅黑" panose="020B0503020204020204" pitchFamily="34" charset="-122"/>
              <a:cs typeface="Segoe UI" panose="020B0502040204020203" pitchFamily="34" charset="0"/>
            </a:endParaRPr>
          </a:p>
        </p:txBody>
      </p:sp>
      <p:pic>
        <p:nvPicPr>
          <p:cNvPr id="81928" name="图片 16"/>
          <p:cNvPicPr>
            <a:picLocks noChangeAspect="1"/>
          </p:cNvPicPr>
          <p:nvPr/>
        </p:nvPicPr>
        <p:blipFill>
          <a:blip r:embed="rId2"/>
          <a:srcRect/>
          <a:stretch>
            <a:fillRect/>
          </a:stretch>
        </p:blipFill>
        <p:spPr bwMode="auto">
          <a:xfrm>
            <a:off x="6611938" y="5222875"/>
            <a:ext cx="1112837" cy="1009650"/>
          </a:xfrm>
          <a:prstGeom prst="rect">
            <a:avLst/>
          </a:prstGeom>
          <a:noFill/>
          <a:ln w="9525">
            <a:noFill/>
            <a:miter lim="800000"/>
            <a:headEnd/>
            <a:tailEnd/>
          </a:ln>
        </p:spPr>
      </p:pic>
      <p:sp>
        <p:nvSpPr>
          <p:cNvPr id="81929" name="Orange"/>
          <p:cNvSpPr>
            <a:spLocks noChangeArrowheads="1"/>
          </p:cNvSpPr>
          <p:nvPr/>
        </p:nvSpPr>
        <p:spPr bwMode="auto">
          <a:xfrm>
            <a:off x="10655300" y="3763963"/>
            <a:ext cx="485775" cy="1260475"/>
          </a:xfrm>
          <a:prstGeom prst="roundRect">
            <a:avLst>
              <a:gd name="adj" fmla="val 0"/>
            </a:avLst>
          </a:prstGeom>
          <a:solidFill>
            <a:srgbClr val="92D050"/>
          </a:solidFill>
          <a:ln w="9525" algn="ctr">
            <a:noFill/>
            <a:round/>
          </a:ln>
        </p:spPr>
        <p:txBody>
          <a:bodyPr lIns="68583" tIns="34292" rIns="68583" bIns="34292" anchor="ctr"/>
          <a:lstStyle/>
          <a:p>
            <a:pPr algn="ctr" defTabSz="683895"/>
            <a:endParaRPr lang="en-US" altLang="zh-CN" sz="2000">
              <a:solidFill>
                <a:srgbClr val="FFFFFF"/>
              </a:solidFill>
              <a:latin typeface="Segoe UI" panose="020B0502040204020203" pitchFamily="34" charset="0"/>
              <a:cs typeface="Segoe UI" panose="020B0502040204020203" pitchFamily="34" charset="0"/>
            </a:endParaRPr>
          </a:p>
        </p:txBody>
      </p:sp>
      <p:sp>
        <p:nvSpPr>
          <p:cNvPr id="81930" name="Yellow"/>
          <p:cNvSpPr>
            <a:spLocks noChangeArrowheads="1"/>
          </p:cNvSpPr>
          <p:nvPr/>
        </p:nvSpPr>
        <p:spPr bwMode="auto">
          <a:xfrm>
            <a:off x="9234488" y="3763963"/>
            <a:ext cx="1368425" cy="1260475"/>
          </a:xfrm>
          <a:prstGeom prst="roundRect">
            <a:avLst>
              <a:gd name="adj" fmla="val 0"/>
            </a:avLst>
          </a:prstGeom>
          <a:solidFill>
            <a:srgbClr val="3BBEB4"/>
          </a:solidFill>
          <a:ln w="9525" algn="ctr">
            <a:noFill/>
            <a:round/>
          </a:ln>
        </p:spPr>
        <p:txBody>
          <a:bodyPr lIns="68583" tIns="34292" rIns="68583" bIns="34292" anchor="ctr"/>
          <a:lstStyle/>
          <a:p>
            <a:pPr algn="ctr" defTabSz="683895"/>
            <a:endParaRPr lang="en-US" altLang="zh-CN" sz="2000">
              <a:solidFill>
                <a:srgbClr val="FFFFFF"/>
              </a:solidFill>
              <a:latin typeface="Segoe UI" panose="020B0502040204020203" pitchFamily="34" charset="0"/>
              <a:cs typeface="Segoe UI" panose="020B0502040204020203" pitchFamily="34" charset="0"/>
            </a:endParaRPr>
          </a:p>
        </p:txBody>
      </p:sp>
      <p:sp>
        <p:nvSpPr>
          <p:cNvPr id="22" name="Red"/>
          <p:cNvSpPr/>
          <p:nvPr/>
        </p:nvSpPr>
        <p:spPr bwMode="auto">
          <a:xfrm>
            <a:off x="6518275" y="3763963"/>
            <a:ext cx="2662238" cy="1258887"/>
          </a:xfrm>
          <a:prstGeom prst="roundRect">
            <a:avLst>
              <a:gd name="adj" fmla="val 0"/>
            </a:avLst>
          </a:prstGeom>
          <a:solidFill>
            <a:srgbClr val="FFC000"/>
          </a:solidFill>
          <a:ln w="9525" cap="flat" cmpd="sng" algn="ctr">
            <a:noFill/>
            <a:prstDash val="solid"/>
            <a:headEnd type="none" w="med" len="med"/>
            <a:tailEnd type="none" w="med" len="med"/>
          </a:ln>
          <a:effectLst/>
        </p:spPr>
        <p:txBody>
          <a:bodyPr lIns="68583" tIns="34292" rIns="68583" bIns="34292" anchor="ctr"/>
          <a:lstStyle/>
          <a:p>
            <a:pPr algn="ctr" defTabSz="685165" fontAlgn="auto">
              <a:spcBef>
                <a:spcPts val="0"/>
              </a:spcBef>
              <a:spcAft>
                <a:spcPts val="0"/>
              </a:spcAft>
              <a:defRPr/>
            </a:pPr>
            <a:r>
              <a:rPr lang="zh-CN" altLang="en-US" sz="3600" b="1" kern="0" dirty="0">
                <a:solidFill>
                  <a:srgbClr val="FFFFFF">
                    <a:alpha val="99000"/>
                  </a:srgbClr>
                </a:solidFill>
                <a:latin typeface="微软雅黑" panose="020B0503020204020204" pitchFamily="34" charset="-122"/>
                <a:ea typeface="微软雅黑" panose="020B0503020204020204" pitchFamily="34" charset="-122"/>
                <a:cs typeface="Segoe UI" panose="020B0502040204020203" pitchFamily="34" charset="0"/>
              </a:rPr>
              <a:t>录像检索</a:t>
            </a:r>
            <a:endParaRPr lang="en-US" altLang="zh-CN" sz="3600" b="1" kern="0" dirty="0">
              <a:solidFill>
                <a:srgbClr val="FFFFFF">
                  <a:alpha val="99000"/>
                </a:srgb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3" name="Yellow"/>
          <p:cNvSpPr/>
          <p:nvPr/>
        </p:nvSpPr>
        <p:spPr bwMode="auto">
          <a:xfrm>
            <a:off x="3775075" y="3763963"/>
            <a:ext cx="2663825" cy="1260475"/>
          </a:xfrm>
          <a:prstGeom prst="roundRect">
            <a:avLst>
              <a:gd name="adj" fmla="val 0"/>
            </a:avLst>
          </a:prstGeom>
          <a:solidFill>
            <a:srgbClr val="00B0F0"/>
          </a:solidFill>
          <a:ln w="9525" cap="flat" cmpd="sng" algn="ctr">
            <a:noFill/>
            <a:prstDash val="solid"/>
            <a:headEnd type="none" w="med" len="med"/>
            <a:tailEnd type="none" w="med" len="med"/>
          </a:ln>
          <a:effectLst/>
        </p:spPr>
        <p:txBody>
          <a:bodyPr lIns="68583" tIns="34292" rIns="68583" bIns="34292" anchor="ctr"/>
          <a:lstStyle/>
          <a:p>
            <a:pPr algn="ctr" defTabSz="685165" fontAlgn="auto">
              <a:spcBef>
                <a:spcPts val="0"/>
              </a:spcBef>
              <a:spcAft>
                <a:spcPts val="0"/>
              </a:spcAft>
              <a:defRPr/>
            </a:pPr>
            <a:r>
              <a:rPr lang="zh-CN" altLang="en-US" sz="3200" b="1" kern="0" dirty="0">
                <a:solidFill>
                  <a:srgbClr val="FFFFFF">
                    <a:alpha val="99000"/>
                  </a:srgbClr>
                </a:solidFill>
                <a:latin typeface="微软雅黑" panose="020B0503020204020204" pitchFamily="34" charset="-122"/>
                <a:ea typeface="微软雅黑" panose="020B0503020204020204" pitchFamily="34" charset="-122"/>
                <a:cs typeface="Segoe UI" panose="020B0502040204020203" pitchFamily="34" charset="0"/>
              </a:rPr>
              <a:t>热点商品分析</a:t>
            </a:r>
            <a:endParaRPr lang="en-US" altLang="zh-CN" sz="3200" b="1" kern="0" dirty="0">
              <a:solidFill>
                <a:srgbClr val="FFFFFF">
                  <a:alpha val="99000"/>
                </a:srgb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81933" name="Yellow"/>
          <p:cNvSpPr>
            <a:spLocks noChangeArrowheads="1"/>
          </p:cNvSpPr>
          <p:nvPr/>
        </p:nvSpPr>
        <p:spPr bwMode="auto">
          <a:xfrm>
            <a:off x="1081088" y="3763963"/>
            <a:ext cx="2613025" cy="1260475"/>
          </a:xfrm>
          <a:prstGeom prst="roundRect">
            <a:avLst>
              <a:gd name="adj" fmla="val 0"/>
            </a:avLst>
          </a:prstGeom>
          <a:solidFill>
            <a:srgbClr val="94C949"/>
          </a:solidFill>
          <a:ln w="9525" algn="ctr">
            <a:noFill/>
            <a:round/>
          </a:ln>
        </p:spPr>
        <p:txBody>
          <a:bodyPr lIns="68583" tIns="34292" rIns="68583" bIns="34292" anchor="ctr"/>
          <a:lstStyle/>
          <a:p>
            <a:pPr algn="ctr" defTabSz="683895"/>
            <a:endParaRPr lang="en-US" altLang="zh-CN" sz="3600" b="1">
              <a:solidFill>
                <a:srgbClr val="FFFFFF"/>
              </a:solidFill>
              <a:latin typeface="Segoe UI" panose="020B0502040204020203" pitchFamily="34" charset="0"/>
              <a:cs typeface="Segoe UI" panose="020B0502040204020203" pitchFamily="34" charset="0"/>
            </a:endParaRPr>
          </a:p>
        </p:txBody>
      </p:sp>
      <p:pic>
        <p:nvPicPr>
          <p:cNvPr id="81934" name="图片 24"/>
          <p:cNvPicPr>
            <a:picLocks noChangeAspect="1"/>
          </p:cNvPicPr>
          <p:nvPr/>
        </p:nvPicPr>
        <p:blipFill>
          <a:blip r:embed="rId3"/>
          <a:srcRect/>
          <a:stretch>
            <a:fillRect/>
          </a:stretch>
        </p:blipFill>
        <p:spPr bwMode="auto">
          <a:xfrm>
            <a:off x="9442450" y="4016375"/>
            <a:ext cx="1012825" cy="755650"/>
          </a:xfrm>
          <a:prstGeom prst="rect">
            <a:avLst/>
          </a:prstGeom>
          <a:noFill/>
          <a:ln w="9525">
            <a:noFill/>
            <a:miter lim="800000"/>
            <a:headEnd/>
            <a:tailEnd/>
          </a:ln>
        </p:spPr>
      </p:pic>
      <p:pic>
        <p:nvPicPr>
          <p:cNvPr id="81935" name="图片 25"/>
          <p:cNvPicPr>
            <a:picLocks noChangeAspect="1"/>
          </p:cNvPicPr>
          <p:nvPr/>
        </p:nvPicPr>
        <p:blipFill>
          <a:blip r:embed="rId4"/>
          <a:srcRect/>
          <a:stretch>
            <a:fillRect/>
          </a:stretch>
        </p:blipFill>
        <p:spPr bwMode="auto">
          <a:xfrm>
            <a:off x="1514475" y="3803650"/>
            <a:ext cx="644525" cy="1158875"/>
          </a:xfrm>
          <a:prstGeom prst="rect">
            <a:avLst/>
          </a:prstGeom>
          <a:noFill/>
          <a:ln w="9525">
            <a:noFill/>
            <a:miter lim="800000"/>
            <a:headEnd/>
            <a:tailEnd/>
          </a:ln>
        </p:spPr>
      </p:pic>
      <p:sp>
        <p:nvSpPr>
          <p:cNvPr id="81936" name="Orange"/>
          <p:cNvSpPr>
            <a:spLocks noChangeArrowheads="1"/>
          </p:cNvSpPr>
          <p:nvPr/>
        </p:nvSpPr>
        <p:spPr bwMode="auto">
          <a:xfrm>
            <a:off x="10655300" y="2465388"/>
            <a:ext cx="485775" cy="1225550"/>
          </a:xfrm>
          <a:prstGeom prst="roundRect">
            <a:avLst>
              <a:gd name="adj" fmla="val 0"/>
            </a:avLst>
          </a:prstGeom>
          <a:solidFill>
            <a:srgbClr val="ED5326"/>
          </a:solidFill>
          <a:ln w="9525" algn="ctr">
            <a:noFill/>
            <a:round/>
          </a:ln>
        </p:spPr>
        <p:txBody>
          <a:bodyPr lIns="68583" tIns="34292" rIns="68583" bIns="34292" anchor="ctr"/>
          <a:lstStyle/>
          <a:p>
            <a:pPr algn="ctr" defTabSz="683895"/>
            <a:endParaRPr lang="en-US" altLang="zh-CN" sz="2000">
              <a:solidFill>
                <a:srgbClr val="FFFFFF"/>
              </a:solidFill>
              <a:latin typeface="Segoe UI" panose="020B0502040204020203" pitchFamily="34" charset="0"/>
              <a:cs typeface="Segoe UI" panose="020B0502040204020203" pitchFamily="34" charset="0"/>
            </a:endParaRPr>
          </a:p>
        </p:txBody>
      </p:sp>
      <p:sp>
        <p:nvSpPr>
          <p:cNvPr id="81937" name="Red"/>
          <p:cNvSpPr>
            <a:spLocks noChangeArrowheads="1"/>
          </p:cNvSpPr>
          <p:nvPr/>
        </p:nvSpPr>
        <p:spPr bwMode="auto">
          <a:xfrm>
            <a:off x="6518275" y="2465388"/>
            <a:ext cx="1346200" cy="1225550"/>
          </a:xfrm>
          <a:prstGeom prst="roundRect">
            <a:avLst>
              <a:gd name="adj" fmla="val 0"/>
            </a:avLst>
          </a:prstGeom>
          <a:solidFill>
            <a:srgbClr val="3BBEB4"/>
          </a:solidFill>
          <a:ln w="9525" algn="ctr">
            <a:noFill/>
            <a:round/>
          </a:ln>
        </p:spPr>
        <p:txBody>
          <a:bodyPr lIns="68583" tIns="34292" rIns="68583" bIns="34292" anchor="ctr"/>
          <a:lstStyle/>
          <a:p>
            <a:pPr algn="ctr" defTabSz="683895"/>
            <a:endParaRPr lang="en-US" altLang="zh-CN" sz="3600" b="1">
              <a:solidFill>
                <a:srgbClr val="FFFFFF"/>
              </a:solidFill>
              <a:latin typeface="Segoe UI" panose="020B0502040204020203" pitchFamily="34" charset="0"/>
              <a:cs typeface="Segoe UI" panose="020B0502040204020203" pitchFamily="34" charset="0"/>
            </a:endParaRPr>
          </a:p>
        </p:txBody>
      </p:sp>
      <p:sp>
        <p:nvSpPr>
          <p:cNvPr id="29" name="Red"/>
          <p:cNvSpPr/>
          <p:nvPr/>
        </p:nvSpPr>
        <p:spPr bwMode="auto">
          <a:xfrm>
            <a:off x="7942263" y="2465388"/>
            <a:ext cx="2660650" cy="1225550"/>
          </a:xfrm>
          <a:prstGeom prst="roundRect">
            <a:avLst>
              <a:gd name="adj" fmla="val 0"/>
            </a:avLst>
          </a:prstGeom>
          <a:solidFill>
            <a:srgbClr val="94C949"/>
          </a:solidFill>
          <a:ln w="9525" cap="flat" cmpd="sng" algn="ctr">
            <a:noFill/>
            <a:prstDash val="solid"/>
            <a:headEnd type="none" w="med" len="med"/>
            <a:tailEnd type="none" w="med" len="med"/>
          </a:ln>
          <a:effectLst/>
        </p:spPr>
        <p:txBody>
          <a:bodyPr lIns="68583" tIns="34292" rIns="68583" bIns="34292" anchor="ctr"/>
          <a:lstStyle/>
          <a:p>
            <a:pPr algn="ctr" defTabSz="685165" fontAlgn="auto">
              <a:spcBef>
                <a:spcPts val="0"/>
              </a:spcBef>
              <a:spcAft>
                <a:spcPts val="0"/>
              </a:spcAft>
              <a:defRPr/>
            </a:pPr>
            <a:r>
              <a:rPr lang="zh-CN" altLang="en-US" sz="3600" b="1" kern="0" dirty="0">
                <a:solidFill>
                  <a:srgbClr val="FFFFFF">
                    <a:alpha val="99000"/>
                  </a:srgbClr>
                </a:solidFill>
                <a:latin typeface="微软雅黑" panose="020B0503020204020204" pitchFamily="34" charset="-122"/>
                <a:ea typeface="微软雅黑" panose="020B0503020204020204" pitchFamily="34" charset="-122"/>
                <a:cs typeface="Segoe UI" panose="020B0502040204020203" pitchFamily="34" charset="0"/>
              </a:rPr>
              <a:t>关键字索引</a:t>
            </a:r>
            <a:endParaRPr lang="zh-CN" altLang="en-US" sz="3600" b="1" kern="0" dirty="0">
              <a:solidFill>
                <a:srgbClr val="FFFFFF">
                  <a:alpha val="99000"/>
                </a:srgbClr>
              </a:solidFill>
              <a:latin typeface="微软雅黑" panose="020B0503020204020204" pitchFamily="34" charset="-122"/>
              <a:ea typeface="微软雅黑" panose="020B0503020204020204" pitchFamily="34" charset="-122"/>
              <a:cs typeface="Segoe UI" panose="020B0502040204020203" pitchFamily="34" charset="0"/>
            </a:endParaRPr>
          </a:p>
        </p:txBody>
      </p:sp>
      <p:pic>
        <p:nvPicPr>
          <p:cNvPr id="81939" name="图片 29"/>
          <p:cNvPicPr>
            <a:picLocks noChangeAspect="1"/>
          </p:cNvPicPr>
          <p:nvPr/>
        </p:nvPicPr>
        <p:blipFill>
          <a:blip r:embed="rId5"/>
          <a:srcRect/>
          <a:stretch>
            <a:fillRect/>
          </a:stretch>
        </p:blipFill>
        <p:spPr bwMode="auto">
          <a:xfrm>
            <a:off x="6669088" y="2705100"/>
            <a:ext cx="1028700" cy="808038"/>
          </a:xfrm>
          <a:prstGeom prst="rect">
            <a:avLst/>
          </a:prstGeom>
          <a:noFill/>
          <a:ln w="9525">
            <a:noFill/>
            <a:miter lim="800000"/>
            <a:headEnd/>
            <a:tailEnd/>
          </a:ln>
        </p:spPr>
      </p:pic>
      <p:sp>
        <p:nvSpPr>
          <p:cNvPr id="31" name="Orange"/>
          <p:cNvSpPr/>
          <p:nvPr/>
        </p:nvSpPr>
        <p:spPr bwMode="auto">
          <a:xfrm>
            <a:off x="6518275" y="1112838"/>
            <a:ext cx="2644775" cy="1277937"/>
          </a:xfrm>
          <a:prstGeom prst="roundRect">
            <a:avLst>
              <a:gd name="adj" fmla="val 0"/>
            </a:avLst>
          </a:prstGeom>
          <a:solidFill>
            <a:srgbClr val="ED5326"/>
          </a:solidFill>
          <a:ln w="9525" cap="flat" cmpd="sng" algn="ctr">
            <a:noFill/>
            <a:prstDash val="solid"/>
            <a:headEnd type="none" w="med" len="med"/>
            <a:tailEnd type="none" w="med" len="med"/>
          </a:ln>
          <a:effectLst/>
        </p:spPr>
        <p:txBody>
          <a:bodyPr lIns="68583" tIns="34292" rIns="68583" bIns="34292" anchor="ctr"/>
          <a:lstStyle/>
          <a:p>
            <a:pPr algn="ctr" defTabSz="685165" fontAlgn="auto">
              <a:spcBef>
                <a:spcPts val="0"/>
              </a:spcBef>
              <a:spcAft>
                <a:spcPts val="0"/>
              </a:spcAft>
              <a:defRPr/>
            </a:pPr>
            <a:r>
              <a:rPr lang="zh-CN" altLang="en-US" sz="3600" b="1" kern="0" dirty="0">
                <a:solidFill>
                  <a:srgbClr val="FFFFFF">
                    <a:alpha val="99000"/>
                  </a:srgbClr>
                </a:solidFill>
                <a:latin typeface="微软雅黑" panose="020B0503020204020204" pitchFamily="34" charset="-122"/>
                <a:ea typeface="微软雅黑" panose="020B0503020204020204" pitchFamily="34" charset="-122"/>
                <a:cs typeface="Segoe UI" panose="020B0502040204020203" pitchFamily="34" charset="0"/>
              </a:rPr>
              <a:t>图像叠加</a:t>
            </a:r>
            <a:endParaRPr lang="en-US" sz="3600" b="1" kern="0" dirty="0">
              <a:solidFill>
                <a:srgbClr val="FFFFFF">
                  <a:alpha val="99000"/>
                </a:srgb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81941" name="Light Blue"/>
          <p:cNvSpPr>
            <a:spLocks noChangeArrowheads="1"/>
          </p:cNvSpPr>
          <p:nvPr/>
        </p:nvSpPr>
        <p:spPr bwMode="auto">
          <a:xfrm>
            <a:off x="9234488" y="1112838"/>
            <a:ext cx="1368425" cy="1279525"/>
          </a:xfrm>
          <a:prstGeom prst="roundRect">
            <a:avLst>
              <a:gd name="adj" fmla="val 0"/>
            </a:avLst>
          </a:prstGeom>
          <a:solidFill>
            <a:srgbClr val="8E499C"/>
          </a:solidFill>
          <a:ln w="9525" algn="ctr">
            <a:noFill/>
            <a:round/>
          </a:ln>
        </p:spPr>
        <p:txBody>
          <a:bodyPr lIns="68583" tIns="34292" rIns="68583" bIns="34292" anchor="ctr"/>
          <a:lstStyle/>
          <a:p>
            <a:pPr algn="ctr" defTabSz="683895"/>
            <a:endParaRPr lang="en-US" altLang="zh-CN" sz="2000">
              <a:solidFill>
                <a:srgbClr val="FFFFFF"/>
              </a:solidFill>
              <a:latin typeface="Segoe UI" panose="020B0502040204020203" pitchFamily="34" charset="0"/>
              <a:cs typeface="Segoe UI" panose="020B0502040204020203" pitchFamily="34" charset="0"/>
            </a:endParaRPr>
          </a:p>
        </p:txBody>
      </p:sp>
      <p:sp>
        <p:nvSpPr>
          <p:cNvPr id="81942" name="Green"/>
          <p:cNvSpPr>
            <a:spLocks noChangeArrowheads="1"/>
          </p:cNvSpPr>
          <p:nvPr/>
        </p:nvSpPr>
        <p:spPr bwMode="auto">
          <a:xfrm>
            <a:off x="10655300" y="1112838"/>
            <a:ext cx="485775" cy="1279525"/>
          </a:xfrm>
          <a:prstGeom prst="roundRect">
            <a:avLst>
              <a:gd name="adj" fmla="val 0"/>
            </a:avLst>
          </a:prstGeom>
          <a:solidFill>
            <a:srgbClr val="E7B921"/>
          </a:solidFill>
          <a:ln w="9525" algn="ctr">
            <a:noFill/>
            <a:round/>
          </a:ln>
        </p:spPr>
        <p:txBody>
          <a:bodyPr lIns="68583" tIns="34292" rIns="68583" bIns="34292" anchor="ctr"/>
          <a:lstStyle/>
          <a:p>
            <a:pPr algn="ctr" defTabSz="683895"/>
            <a:endParaRPr lang="en-US" altLang="zh-CN" sz="2000">
              <a:solidFill>
                <a:srgbClr val="FFFFFF"/>
              </a:solidFill>
              <a:latin typeface="Segoe UI" panose="020B0502040204020203" pitchFamily="34" charset="0"/>
              <a:cs typeface="Segoe UI" panose="020B0502040204020203" pitchFamily="34" charset="0"/>
            </a:endParaRPr>
          </a:p>
        </p:txBody>
      </p:sp>
      <p:pic>
        <p:nvPicPr>
          <p:cNvPr id="81943" name="图片 33"/>
          <p:cNvPicPr>
            <a:picLocks noChangeAspect="1"/>
          </p:cNvPicPr>
          <p:nvPr/>
        </p:nvPicPr>
        <p:blipFill>
          <a:blip r:embed="rId6"/>
          <a:srcRect/>
          <a:stretch>
            <a:fillRect/>
          </a:stretch>
        </p:blipFill>
        <p:spPr bwMode="auto">
          <a:xfrm>
            <a:off x="9431338" y="1293813"/>
            <a:ext cx="968375" cy="965200"/>
          </a:xfrm>
          <a:prstGeom prst="rect">
            <a:avLst/>
          </a:prstGeom>
          <a:noFill/>
          <a:ln w="9525">
            <a:noFill/>
            <a:miter lim="800000"/>
            <a:headEnd/>
            <a:tailEnd/>
          </a:ln>
        </p:spPr>
      </p:pic>
      <p:pic>
        <p:nvPicPr>
          <p:cNvPr id="81944" name="图片 34"/>
          <p:cNvPicPr>
            <a:picLocks noChangeAspect="1"/>
          </p:cNvPicPr>
          <p:nvPr/>
        </p:nvPicPr>
        <p:blipFill>
          <a:blip r:embed="rId7"/>
          <a:srcRect/>
          <a:stretch>
            <a:fillRect/>
          </a:stretch>
        </p:blipFill>
        <p:spPr bwMode="auto">
          <a:xfrm>
            <a:off x="2373313" y="3803650"/>
            <a:ext cx="1116012" cy="1158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文本框 4"/>
          <p:cNvSpPr txBox="1"/>
          <p:nvPr/>
        </p:nvSpPr>
        <p:spPr>
          <a:xfrm>
            <a:off x="2262188" y="4257675"/>
            <a:ext cx="1212850" cy="333375"/>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客流统计</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4" name="文本框 5"/>
          <p:cNvSpPr txBox="1"/>
          <p:nvPr/>
        </p:nvSpPr>
        <p:spPr>
          <a:xfrm>
            <a:off x="4010025" y="4300538"/>
            <a:ext cx="1306513" cy="31591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信息发布</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5" name="文本框 6"/>
          <p:cNvSpPr txBox="1"/>
          <p:nvPr/>
        </p:nvSpPr>
        <p:spPr>
          <a:xfrm>
            <a:off x="5849938" y="4300538"/>
            <a:ext cx="1306512" cy="338137"/>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热度图分析</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6" name="文本框 7"/>
          <p:cNvSpPr txBox="1"/>
          <p:nvPr/>
        </p:nvSpPr>
        <p:spPr>
          <a:xfrm>
            <a:off x="7480300" y="4300538"/>
            <a:ext cx="1692275" cy="317500"/>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r>
              <a:rPr kumimoji="1" lang="en-US" altLang="zh-CN" sz="1335" kern="1600" dirty="0" smtClean="0">
                <a:solidFill>
                  <a:sysClr val="windowText" lastClr="000000">
                    <a:lumMod val="50000"/>
                    <a:lumOff val="50000"/>
                  </a:sysClr>
                </a:solidFill>
                <a:latin typeface="Arial" panose="020B0604020202020204"/>
                <a:ea typeface="微软雅黑" panose="020B0503020204020204" pitchFamily="34" charset="-122"/>
              </a:rPr>
              <a:t>POS</a:t>
            </a:r>
            <a:r>
              <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rPr>
              <a:t>系</a:t>
            </a:r>
            <a:r>
              <a:rPr kumimoji="1" lang="zh-CN" altLang="en-US" sz="1335" kern="1600" dirty="0" smtClean="0">
                <a:solidFill>
                  <a:sysClr val="windowText" lastClr="000000">
                    <a:lumMod val="50000"/>
                    <a:lumOff val="50000"/>
                  </a:sysClr>
                </a:solidFill>
                <a:latin typeface="Arial" panose="020B0604020202020204"/>
                <a:ea typeface="微软雅黑" panose="020B0503020204020204" pitchFamily="34" charset="-122"/>
              </a:rPr>
              <a:t>统对接</a:t>
            </a:r>
            <a:endParaRPr kumimoji="1" lang="zh-CN" altLang="en-US" sz="1335" kern="1600" dirty="0">
              <a:solidFill>
                <a:sysClr val="windowText" lastClr="000000">
                  <a:lumMod val="50000"/>
                  <a:lumOff val="50000"/>
                </a:sysClr>
              </a:solidFill>
              <a:latin typeface="Arial" panose="020B0604020202020204"/>
              <a:ea typeface="微软雅黑" panose="020B0503020204020204" pitchFamily="34" charset="-122"/>
            </a:endParaRPr>
          </a:p>
        </p:txBody>
      </p:sp>
      <p:sp>
        <p:nvSpPr>
          <p:cNvPr id="87" name="文本框 16"/>
          <p:cNvSpPr txBox="1"/>
          <p:nvPr/>
        </p:nvSpPr>
        <p:spPr>
          <a:xfrm>
            <a:off x="2555875" y="2354263"/>
            <a:ext cx="1304925" cy="76676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a:solidFill>
                  <a:srgbClr val="646F75"/>
                </a:solidFill>
                <a:latin typeface="微软雅黑" panose="020B0503020204020204" pitchFamily="34" charset="-122"/>
                <a:ea typeface="微软雅黑" panose="020B0503020204020204" pitchFamily="34" charset="-122"/>
              </a:rPr>
              <a:t>1</a:t>
            </a:r>
            <a:endParaRPr lang="zh-CN" altLang="en-US" sz="3735" b="1" kern="1600" dirty="0">
              <a:solidFill>
                <a:srgbClr val="646F75"/>
              </a:solidFill>
              <a:latin typeface="微软雅黑" panose="020B0503020204020204" pitchFamily="34" charset="-122"/>
              <a:ea typeface="微软雅黑" panose="020B0503020204020204" pitchFamily="34" charset="-122"/>
            </a:endParaRPr>
          </a:p>
        </p:txBody>
      </p:sp>
      <p:sp>
        <p:nvSpPr>
          <p:cNvPr id="88" name="文本框 17"/>
          <p:cNvSpPr txBox="1"/>
          <p:nvPr/>
        </p:nvSpPr>
        <p:spPr>
          <a:xfrm>
            <a:off x="4387850" y="2354263"/>
            <a:ext cx="1304925" cy="76676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a:solidFill>
                  <a:srgbClr val="646F75"/>
                </a:solidFill>
                <a:latin typeface="微软雅黑" panose="020B0503020204020204" pitchFamily="34" charset="-122"/>
                <a:ea typeface="微软雅黑" panose="020B0503020204020204" pitchFamily="34" charset="-122"/>
              </a:rPr>
              <a:t>2</a:t>
            </a:r>
            <a:endParaRPr lang="zh-CN" altLang="en-US" sz="3735" b="1" kern="1600" dirty="0">
              <a:solidFill>
                <a:srgbClr val="646F75"/>
              </a:solidFill>
              <a:latin typeface="微软雅黑" panose="020B0503020204020204" pitchFamily="34" charset="-122"/>
              <a:ea typeface="微软雅黑" panose="020B0503020204020204" pitchFamily="34" charset="-122"/>
            </a:endParaRPr>
          </a:p>
        </p:txBody>
      </p:sp>
      <p:sp>
        <p:nvSpPr>
          <p:cNvPr id="89" name="文本框 18"/>
          <p:cNvSpPr txBox="1"/>
          <p:nvPr/>
        </p:nvSpPr>
        <p:spPr>
          <a:xfrm>
            <a:off x="6262688" y="2354263"/>
            <a:ext cx="747712" cy="766762"/>
          </a:xfrm>
          <a:prstGeom prst="rect">
            <a:avLst/>
          </a:prstGeom>
          <a:noFill/>
        </p:spPr>
        <p:txBody>
          <a:bodyPr>
            <a:spAutoFit/>
          </a:bodyPr>
          <a:lstStyle>
            <a:defPPr>
              <a:defRPr lang="zh-CN"/>
            </a:defPPr>
            <a:lvl1pPr marR="0" lvl="0" indent="0" fontAlgn="auto">
              <a:lnSpc>
                <a:spcPct val="130000"/>
              </a:lnSpc>
              <a:spcBef>
                <a:spcPts val="0"/>
              </a:spcBef>
              <a:spcAft>
                <a:spcPts val="0"/>
              </a:spcAft>
              <a:buClrTx/>
              <a:buSzTx/>
              <a:buFontTx/>
              <a:buNone/>
              <a:defRPr sz="3735" b="1" kern="1600">
                <a:solidFill>
                  <a:srgbClr val="646F75"/>
                </a:solidFill>
                <a:latin typeface="微软雅黑" panose="020B0503020204020204" pitchFamily="34" charset="-122"/>
                <a:ea typeface="微软雅黑" panose="020B0503020204020204" pitchFamily="34" charset="-122"/>
              </a:defRPr>
            </a:lvl1pPr>
          </a:lstStyle>
          <a:p>
            <a:pPr>
              <a:defRPr/>
            </a:pPr>
            <a:r>
              <a:rPr lang="en-US" altLang="zh-CN" dirty="0">
                <a:cs typeface="+mn-cs"/>
              </a:rPr>
              <a:t>3</a:t>
            </a:r>
            <a:endParaRPr lang="zh-CN" altLang="en-US" dirty="0">
              <a:cs typeface="+mn-cs"/>
            </a:endParaRPr>
          </a:p>
        </p:txBody>
      </p:sp>
      <p:sp>
        <p:nvSpPr>
          <p:cNvPr id="90" name="文本框 19"/>
          <p:cNvSpPr txBox="1"/>
          <p:nvPr/>
        </p:nvSpPr>
        <p:spPr>
          <a:xfrm>
            <a:off x="7810500" y="2354263"/>
            <a:ext cx="1031875" cy="766762"/>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smtClean="0">
                <a:solidFill>
                  <a:srgbClr val="646F75"/>
                </a:solidFill>
                <a:latin typeface="微软雅黑" panose="020B0503020204020204" pitchFamily="34" charset="-122"/>
                <a:ea typeface="微软雅黑" panose="020B0503020204020204" pitchFamily="34" charset="-122"/>
              </a:rPr>
              <a:t> 4</a:t>
            </a:r>
            <a:endParaRPr kumimoji="1" lang="zh-CN" altLang="en-US" sz="3735" b="1" kern="1600" dirty="0">
              <a:solidFill>
                <a:srgbClr val="646F75"/>
              </a:solidFill>
              <a:latin typeface="Arial" panose="020B0604020202020204"/>
              <a:ea typeface="微软雅黑" panose="020B0503020204020204" pitchFamily="34" charset="-122"/>
            </a:endParaRPr>
          </a:p>
        </p:txBody>
      </p:sp>
      <p:sp>
        <p:nvSpPr>
          <p:cNvPr id="91" name="圆角矩形 1"/>
          <p:cNvSpPr/>
          <p:nvPr/>
        </p:nvSpPr>
        <p:spPr>
          <a:xfrm>
            <a:off x="4129582"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cs typeface="+mn-cs"/>
            </a:endParaRPr>
          </a:p>
        </p:txBody>
      </p:sp>
      <p:sp>
        <p:nvSpPr>
          <p:cNvPr id="93" name="圆角矩形 1"/>
          <p:cNvSpPr/>
          <p:nvPr/>
        </p:nvSpPr>
        <p:spPr>
          <a:xfrm>
            <a:off x="5968476"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cs typeface="+mn-cs"/>
            </a:endParaRPr>
          </a:p>
        </p:txBody>
      </p:sp>
      <p:sp>
        <p:nvSpPr>
          <p:cNvPr id="94" name="圆角矩形 1"/>
          <p:cNvSpPr/>
          <p:nvPr/>
        </p:nvSpPr>
        <p:spPr>
          <a:xfrm>
            <a:off x="2290687" y="2187436"/>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cs typeface="+mn-cs"/>
            </a:endParaRPr>
          </a:p>
        </p:txBody>
      </p:sp>
      <p:cxnSp>
        <p:nvCxnSpPr>
          <p:cNvPr id="83980" name="直接连接符 96"/>
          <p:cNvCxnSpPr>
            <a:cxnSpLocks noChangeShapeType="1"/>
          </p:cNvCxnSpPr>
          <p:nvPr/>
        </p:nvCxnSpPr>
        <p:spPr bwMode="auto">
          <a:xfrm>
            <a:off x="3919538" y="4079875"/>
            <a:ext cx="1482725" cy="0"/>
          </a:xfrm>
          <a:prstGeom prst="line">
            <a:avLst/>
          </a:prstGeom>
          <a:noFill/>
          <a:ln w="9525" algn="ctr">
            <a:solidFill>
              <a:srgbClr val="969EA2"/>
            </a:solidFill>
            <a:prstDash val="sysDash"/>
            <a:round/>
          </a:ln>
        </p:spPr>
      </p:cxnSp>
      <p:cxnSp>
        <p:nvCxnSpPr>
          <p:cNvPr id="83981" name="直接连接符 97"/>
          <p:cNvCxnSpPr>
            <a:cxnSpLocks noChangeShapeType="1"/>
          </p:cNvCxnSpPr>
          <p:nvPr/>
        </p:nvCxnSpPr>
        <p:spPr bwMode="auto">
          <a:xfrm>
            <a:off x="7451725" y="4064000"/>
            <a:ext cx="1482725" cy="0"/>
          </a:xfrm>
          <a:prstGeom prst="line">
            <a:avLst/>
          </a:prstGeom>
          <a:noFill/>
          <a:ln w="9525" algn="ctr">
            <a:solidFill>
              <a:srgbClr val="969EA2"/>
            </a:solidFill>
            <a:prstDash val="sysDash"/>
            <a:round/>
          </a:ln>
        </p:spPr>
      </p:cxnSp>
      <p:sp>
        <p:nvSpPr>
          <p:cNvPr id="102" name="标题 101"/>
          <p:cNvSpPr>
            <a:spLocks noGrp="1"/>
          </p:cNvSpPr>
          <p:nvPr>
            <p:ph type="title"/>
          </p:nvPr>
        </p:nvSpPr>
        <p:spPr>
          <a:xfrm>
            <a:off x="215900" y="368300"/>
            <a:ext cx="3073400" cy="485775"/>
          </a:xfrm>
        </p:spPr>
        <p:txBody>
          <a:bodyPr rtlCol="0"/>
          <a:lstStyle/>
          <a:p>
            <a:pPr eaLnBrk="1" fontAlgn="auto" hangingPunct="1">
              <a:spcAft>
                <a:spcPts val="0"/>
              </a:spcAft>
              <a:defRPr/>
            </a:pPr>
            <a:r>
              <a:rPr lang="zh-CN" altLang="en-US" dirty="0"/>
              <a:t>目录</a:t>
            </a:r>
            <a:endParaRPr lang="zh-CN" altLang="en-US" dirty="0"/>
          </a:p>
        </p:txBody>
      </p:sp>
      <p:sp>
        <p:nvSpPr>
          <p:cNvPr id="20" name="圆角矩形 1"/>
          <p:cNvSpPr/>
          <p:nvPr/>
        </p:nvSpPr>
        <p:spPr>
          <a:xfrm>
            <a:off x="9400942" y="2187434"/>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E60012"/>
          </a:solidFill>
          <a:ln w="25400" cap="flat" cmpd="sng" algn="ctr">
            <a:noFill/>
            <a:prstDash val="solid"/>
          </a:ln>
          <a:effectLst>
            <a:reflection blurRad="6350" stA="39000" endPos="25000" dist="38100" dir="5400000" sy="-100000" algn="bl" rotWithShape="0"/>
          </a:effectLst>
        </p:spPr>
        <p:txBody>
          <a:bodyPr anchor="ctr"/>
          <a:lstStyle/>
          <a:p>
            <a:pPr algn="ctr" fontAlgn="auto">
              <a:spcBef>
                <a:spcPts val="0"/>
              </a:spcBef>
              <a:spcAft>
                <a:spcPts val="0"/>
              </a:spcAft>
              <a:defRPr/>
            </a:pPr>
            <a:endParaRPr lang="zh-CN" altLang="en-US" sz="2400">
              <a:solidFill>
                <a:srgbClr val="FF0000"/>
              </a:solidFill>
              <a:latin typeface="Arial" panose="020B0604020202020204"/>
              <a:ea typeface="微软雅黑" panose="020B0503020204020204" pitchFamily="34" charset="-122"/>
              <a:cs typeface="+mn-cs"/>
            </a:endParaRPr>
          </a:p>
        </p:txBody>
      </p:sp>
      <p:sp>
        <p:nvSpPr>
          <p:cNvPr id="21" name="圆角矩形 1"/>
          <p:cNvSpPr/>
          <p:nvPr/>
        </p:nvSpPr>
        <p:spPr>
          <a:xfrm>
            <a:off x="7677506" y="2187435"/>
            <a:ext cx="1031171" cy="1341107"/>
          </a:xfrm>
          <a:custGeom>
            <a:avLst/>
            <a:gdLst/>
            <a:ahLst/>
            <a:cxnLst/>
            <a:rect l="l" t="t" r="r" b="b"/>
            <a:pathLst>
              <a:path w="773378" h="1005830">
                <a:moveTo>
                  <a:pt x="386690" y="946393"/>
                </a:moveTo>
                <a:cubicBezTo>
                  <a:pt x="374065" y="946393"/>
                  <a:pt x="363830" y="956628"/>
                  <a:pt x="363830" y="969253"/>
                </a:cubicBezTo>
                <a:cubicBezTo>
                  <a:pt x="363830" y="981878"/>
                  <a:pt x="374065" y="992113"/>
                  <a:pt x="386690" y="992113"/>
                </a:cubicBezTo>
                <a:cubicBezTo>
                  <a:pt x="399315" y="992113"/>
                  <a:pt x="409550" y="981878"/>
                  <a:pt x="409550" y="969253"/>
                </a:cubicBezTo>
                <a:cubicBezTo>
                  <a:pt x="409550" y="956628"/>
                  <a:pt x="399315" y="946393"/>
                  <a:pt x="386690" y="946393"/>
                </a:cubicBezTo>
                <a:close/>
                <a:moveTo>
                  <a:pt x="98139" y="72735"/>
                </a:moveTo>
                <a:cubicBezTo>
                  <a:pt x="78668" y="72735"/>
                  <a:pt x="62883" y="88520"/>
                  <a:pt x="62883" y="107991"/>
                </a:cubicBezTo>
                <a:lnTo>
                  <a:pt x="62883" y="897839"/>
                </a:lnTo>
                <a:cubicBezTo>
                  <a:pt x="62883" y="917310"/>
                  <a:pt x="78668" y="933095"/>
                  <a:pt x="98139" y="933095"/>
                </a:cubicBezTo>
                <a:lnTo>
                  <a:pt x="675239" y="933095"/>
                </a:lnTo>
                <a:cubicBezTo>
                  <a:pt x="694710" y="933095"/>
                  <a:pt x="710495" y="917310"/>
                  <a:pt x="710495" y="897839"/>
                </a:cubicBezTo>
                <a:lnTo>
                  <a:pt x="710495" y="107991"/>
                </a:lnTo>
                <a:cubicBezTo>
                  <a:pt x="710495" y="88520"/>
                  <a:pt x="694710" y="72735"/>
                  <a:pt x="675239" y="72735"/>
                </a:cubicBezTo>
                <a:close/>
                <a:moveTo>
                  <a:pt x="42102" y="0"/>
                </a:moveTo>
                <a:lnTo>
                  <a:pt x="731276" y="0"/>
                </a:lnTo>
                <a:cubicBezTo>
                  <a:pt x="754528" y="0"/>
                  <a:pt x="773378" y="18850"/>
                  <a:pt x="773378" y="42102"/>
                </a:cubicBezTo>
                <a:lnTo>
                  <a:pt x="773378" y="963728"/>
                </a:lnTo>
                <a:cubicBezTo>
                  <a:pt x="773378" y="986980"/>
                  <a:pt x="754528" y="1005830"/>
                  <a:pt x="731276" y="1005830"/>
                </a:cubicBezTo>
                <a:lnTo>
                  <a:pt x="42102" y="1005830"/>
                </a:lnTo>
                <a:cubicBezTo>
                  <a:pt x="18850" y="1005830"/>
                  <a:pt x="0" y="986980"/>
                  <a:pt x="0" y="963728"/>
                </a:cubicBezTo>
                <a:lnTo>
                  <a:pt x="0" y="42102"/>
                </a:lnTo>
                <a:cubicBezTo>
                  <a:pt x="0" y="18850"/>
                  <a:pt x="18850" y="0"/>
                  <a:pt x="42102" y="0"/>
                </a:cubicBezTo>
                <a:close/>
              </a:path>
            </a:pathLst>
          </a:custGeom>
          <a:solidFill>
            <a:srgbClr val="778288"/>
          </a:solidFill>
          <a:ln w="25400" cap="flat" cmpd="sng" algn="ctr">
            <a:noFill/>
            <a:prstDash val="solid"/>
          </a:ln>
          <a:effectLst>
            <a:reflection blurRad="6350" stA="39000" endPos="25000" dist="38100" dir="5400000" sy="-100000" algn="bl" rotWithShape="0"/>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2400">
              <a:solidFill>
                <a:sysClr val="window" lastClr="FFFFFF"/>
              </a:solidFill>
              <a:latin typeface="Arial" panose="020B0604020202020204"/>
              <a:ea typeface="微软雅黑" panose="020B0503020204020204" pitchFamily="34" charset="-122"/>
            </a:endParaRPr>
          </a:p>
        </p:txBody>
      </p:sp>
      <p:sp>
        <p:nvSpPr>
          <p:cNvPr id="22" name="文本框 19"/>
          <p:cNvSpPr txBox="1"/>
          <p:nvPr/>
        </p:nvSpPr>
        <p:spPr>
          <a:xfrm>
            <a:off x="9232900" y="2355850"/>
            <a:ext cx="1031875" cy="765175"/>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en-US" altLang="zh-CN" sz="3735" b="1" kern="1600" dirty="0" smtClean="0">
                <a:solidFill>
                  <a:srgbClr val="646F75"/>
                </a:solidFill>
                <a:latin typeface="微软雅黑" panose="020B0503020204020204" pitchFamily="34" charset="-122"/>
                <a:ea typeface="微软雅黑" panose="020B0503020204020204" pitchFamily="34" charset="-122"/>
              </a:rPr>
              <a:t>  </a:t>
            </a:r>
            <a:r>
              <a:rPr lang="en-US" altLang="zh-CN" sz="3735" b="1" kern="1600" dirty="0">
                <a:solidFill>
                  <a:srgbClr val="FF0000"/>
                </a:solidFill>
                <a:latin typeface="微软雅黑" panose="020B0503020204020204" pitchFamily="34" charset="-122"/>
                <a:ea typeface="微软雅黑" panose="020B0503020204020204" pitchFamily="34" charset="-122"/>
              </a:rPr>
              <a:t> 5</a:t>
            </a:r>
            <a:endParaRPr lang="zh-CN" altLang="en-US" sz="3735" b="1" kern="1600" dirty="0">
              <a:solidFill>
                <a:srgbClr val="FF0000"/>
              </a:solidFill>
              <a:latin typeface="微软雅黑" panose="020B0503020204020204" pitchFamily="34" charset="-122"/>
              <a:ea typeface="微软雅黑" panose="020B0503020204020204" pitchFamily="34" charset="-122"/>
            </a:endParaRPr>
          </a:p>
        </p:txBody>
      </p:sp>
      <p:cxnSp>
        <p:nvCxnSpPr>
          <p:cNvPr id="83986" name="直接连接符 22"/>
          <p:cNvCxnSpPr>
            <a:cxnSpLocks noChangeShapeType="1"/>
          </p:cNvCxnSpPr>
          <p:nvPr/>
        </p:nvCxnSpPr>
        <p:spPr bwMode="auto">
          <a:xfrm>
            <a:off x="5743575" y="4073525"/>
            <a:ext cx="1481138" cy="0"/>
          </a:xfrm>
          <a:prstGeom prst="line">
            <a:avLst/>
          </a:prstGeom>
          <a:noFill/>
          <a:ln w="9525" algn="ctr">
            <a:solidFill>
              <a:srgbClr val="969EA2"/>
            </a:solidFill>
            <a:prstDash val="sysDash"/>
            <a:round/>
          </a:ln>
        </p:spPr>
      </p:cxnSp>
      <p:sp>
        <p:nvSpPr>
          <p:cNvPr id="83987" name="文本框 7"/>
          <p:cNvSpPr txBox="1">
            <a:spLocks noChangeArrowheads="1"/>
          </p:cNvSpPr>
          <p:nvPr/>
        </p:nvSpPr>
        <p:spPr bwMode="auto">
          <a:xfrm>
            <a:off x="9067800" y="4311650"/>
            <a:ext cx="1692275" cy="311150"/>
          </a:xfrm>
          <a:prstGeom prst="rect">
            <a:avLst/>
          </a:prstGeom>
          <a:noFill/>
          <a:ln w="9525">
            <a:noFill/>
            <a:miter lim="800000"/>
          </a:ln>
        </p:spPr>
        <p:txBody>
          <a:bodyPr>
            <a:spAutoFit/>
          </a:bodyPr>
          <a:lstStyle/>
          <a:p>
            <a:pPr algn="ctr">
              <a:lnSpc>
                <a:spcPct val="120000"/>
              </a:lnSpc>
            </a:pPr>
            <a:r>
              <a:rPr kumimoji="1" lang="zh-CN" altLang="en-US" sz="1200">
                <a:solidFill>
                  <a:srgbClr val="7F7F7F"/>
                </a:solidFill>
                <a:ea typeface="宋体" panose="02010600030101010101" pitchFamily="2" charset="-122"/>
              </a:rPr>
              <a:t>智慧运营大数据平台</a:t>
            </a:r>
            <a:endParaRPr kumimoji="1" lang="zh-CN" altLang="en-US" sz="1200">
              <a:solidFill>
                <a:srgbClr val="7F7F7F"/>
              </a:solidFill>
              <a:ea typeface="宋体" panose="02010600030101010101" pitchFamily="2" charset="-122"/>
            </a:endParaRPr>
          </a:p>
        </p:txBody>
      </p:sp>
      <p:cxnSp>
        <p:nvCxnSpPr>
          <p:cNvPr id="83988" name="直接连接符 25"/>
          <p:cNvCxnSpPr>
            <a:cxnSpLocks noChangeShapeType="1"/>
          </p:cNvCxnSpPr>
          <p:nvPr/>
        </p:nvCxnSpPr>
        <p:spPr bwMode="auto">
          <a:xfrm>
            <a:off x="2065338" y="4081463"/>
            <a:ext cx="1482725" cy="0"/>
          </a:xfrm>
          <a:prstGeom prst="line">
            <a:avLst/>
          </a:prstGeom>
          <a:noFill/>
          <a:ln w="9525" algn="ctr">
            <a:solidFill>
              <a:srgbClr val="969EA2"/>
            </a:solidFill>
            <a:prstDash val="sysDash"/>
            <a:round/>
          </a:ln>
        </p:spPr>
      </p:cxnSp>
      <p:cxnSp>
        <p:nvCxnSpPr>
          <p:cNvPr id="83989" name="直接连接符 24"/>
          <p:cNvCxnSpPr>
            <a:cxnSpLocks noChangeShapeType="1"/>
          </p:cNvCxnSpPr>
          <p:nvPr/>
        </p:nvCxnSpPr>
        <p:spPr bwMode="auto">
          <a:xfrm>
            <a:off x="9245600" y="4064000"/>
            <a:ext cx="1482725" cy="0"/>
          </a:xfrm>
          <a:prstGeom prst="line">
            <a:avLst/>
          </a:prstGeom>
          <a:noFill/>
          <a:ln w="9525" algn="ctr">
            <a:solidFill>
              <a:srgbClr val="E60012"/>
            </a:solidFill>
            <a:prstDash val="sysDash"/>
            <a:round/>
          </a:ln>
        </p:spPr>
      </p:cxnSp>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6" name="Picture 4"/>
          <p:cNvPicPr>
            <a:picLocks noChangeAspect="1" noChangeArrowheads="1"/>
          </p:cNvPicPr>
          <p:nvPr/>
        </p:nvPicPr>
        <p:blipFill>
          <a:blip r:embed="rId1"/>
          <a:srcRect/>
          <a:stretch>
            <a:fillRect/>
          </a:stretch>
        </p:blipFill>
        <p:spPr bwMode="auto">
          <a:xfrm>
            <a:off x="2305050" y="1514475"/>
            <a:ext cx="7858125" cy="4903788"/>
          </a:xfrm>
          <a:prstGeom prst="rect">
            <a:avLst/>
          </a:prstGeom>
          <a:noFill/>
          <a:ln w="9525">
            <a:noFill/>
            <a:miter lim="800000"/>
            <a:headEnd/>
            <a:tailEnd/>
          </a:ln>
          <a:effectLst/>
        </p:spPr>
      </p:pic>
      <p:sp>
        <p:nvSpPr>
          <p:cNvPr id="100357"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五</a:t>
            </a:r>
            <a:r>
              <a:rPr lang="en-US" altLang="zh-CN" sz="2400" b="1">
                <a:solidFill>
                  <a:srgbClr val="404040"/>
                </a:solidFill>
                <a:latin typeface="微软雅黑" panose="020B0503020204020204" pitchFamily="34" charset="-122"/>
                <a:ea typeface="微软雅黑" panose="020B0503020204020204" pitchFamily="34" charset="-122"/>
              </a:rPr>
              <a:t> </a:t>
            </a:r>
            <a:r>
              <a:rPr lang="zh-CN" altLang="en-US" sz="2400" b="1">
                <a:solidFill>
                  <a:srgbClr val="404040"/>
                </a:solidFill>
                <a:latin typeface="微软雅黑" panose="020B0503020204020204" pitchFamily="34" charset="-122"/>
                <a:ea typeface="微软雅黑" panose="020B0503020204020204" pitchFamily="34" charset="-122"/>
              </a:rPr>
              <a:t>、大数据平台</a:t>
            </a:r>
            <a:endParaRPr lang="en-US" altLang="zh-CN" sz="2400" b="1">
              <a:solidFill>
                <a:srgbClr val="40404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46263"/>
            <a:ext cx="12192000" cy="516413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 name="任意多边形 2"/>
          <p:cNvSpPr/>
          <p:nvPr/>
        </p:nvSpPr>
        <p:spPr>
          <a:xfrm>
            <a:off x="4752975" y="2616200"/>
            <a:ext cx="3895725" cy="633413"/>
          </a:xfrm>
          <a:custGeom>
            <a:avLst/>
            <a:gdLst>
              <a:gd name="connsiteX0" fmla="*/ 0 w 3895725"/>
              <a:gd name="connsiteY0" fmla="*/ 272576 h 634526"/>
              <a:gd name="connsiteX1" fmla="*/ 452438 w 3895725"/>
              <a:gd name="connsiteY1" fmla="*/ 163038 h 634526"/>
              <a:gd name="connsiteX2" fmla="*/ 671513 w 3895725"/>
              <a:gd name="connsiteY2" fmla="*/ 120176 h 634526"/>
              <a:gd name="connsiteX3" fmla="*/ 895350 w 3895725"/>
              <a:gd name="connsiteY3" fmla="*/ 67788 h 634526"/>
              <a:gd name="connsiteX4" fmla="*/ 1143000 w 3895725"/>
              <a:gd name="connsiteY4" fmla="*/ 15401 h 634526"/>
              <a:gd name="connsiteX5" fmla="*/ 1352550 w 3895725"/>
              <a:gd name="connsiteY5" fmla="*/ 10638 h 634526"/>
              <a:gd name="connsiteX6" fmla="*/ 1771650 w 3895725"/>
              <a:gd name="connsiteY6" fmla="*/ 1113 h 634526"/>
              <a:gd name="connsiteX7" fmla="*/ 2185988 w 3895725"/>
              <a:gd name="connsiteY7" fmla="*/ 39213 h 634526"/>
              <a:gd name="connsiteX8" fmla="*/ 2486025 w 3895725"/>
              <a:gd name="connsiteY8" fmla="*/ 91601 h 634526"/>
              <a:gd name="connsiteX9" fmla="*/ 2724150 w 3895725"/>
              <a:gd name="connsiteY9" fmla="*/ 148751 h 634526"/>
              <a:gd name="connsiteX10" fmla="*/ 3019425 w 3895725"/>
              <a:gd name="connsiteY10" fmla="*/ 286863 h 634526"/>
              <a:gd name="connsiteX11" fmla="*/ 3424238 w 3895725"/>
              <a:gd name="connsiteY11" fmla="*/ 444026 h 634526"/>
              <a:gd name="connsiteX12" fmla="*/ 3895725 w 3895725"/>
              <a:gd name="connsiteY12" fmla="*/ 634526 h 634526"/>
              <a:gd name="connsiteX13" fmla="*/ 3895725 w 3895725"/>
              <a:gd name="connsiteY13" fmla="*/ 634526 h 63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95725" h="634526">
                <a:moveTo>
                  <a:pt x="0" y="272576"/>
                </a:moveTo>
                <a:lnTo>
                  <a:pt x="452438" y="163038"/>
                </a:lnTo>
                <a:cubicBezTo>
                  <a:pt x="564357" y="137638"/>
                  <a:pt x="597694" y="136051"/>
                  <a:pt x="671513" y="120176"/>
                </a:cubicBezTo>
                <a:cubicBezTo>
                  <a:pt x="745332" y="104301"/>
                  <a:pt x="816769" y="85250"/>
                  <a:pt x="895350" y="67788"/>
                </a:cubicBezTo>
                <a:cubicBezTo>
                  <a:pt x="973931" y="50326"/>
                  <a:pt x="1066800" y="24926"/>
                  <a:pt x="1143000" y="15401"/>
                </a:cubicBezTo>
                <a:cubicBezTo>
                  <a:pt x="1219200" y="5876"/>
                  <a:pt x="1352550" y="10638"/>
                  <a:pt x="1352550" y="10638"/>
                </a:cubicBezTo>
                <a:cubicBezTo>
                  <a:pt x="1457325" y="8257"/>
                  <a:pt x="1632744" y="-3649"/>
                  <a:pt x="1771650" y="1113"/>
                </a:cubicBezTo>
                <a:cubicBezTo>
                  <a:pt x="1910556" y="5875"/>
                  <a:pt x="2066926" y="24132"/>
                  <a:pt x="2185988" y="39213"/>
                </a:cubicBezTo>
                <a:cubicBezTo>
                  <a:pt x="2305050" y="54294"/>
                  <a:pt x="2396331" y="73345"/>
                  <a:pt x="2486025" y="91601"/>
                </a:cubicBezTo>
                <a:cubicBezTo>
                  <a:pt x="2575719" y="109857"/>
                  <a:pt x="2635250" y="116207"/>
                  <a:pt x="2724150" y="148751"/>
                </a:cubicBezTo>
                <a:cubicBezTo>
                  <a:pt x="2813050" y="181295"/>
                  <a:pt x="2902744" y="237651"/>
                  <a:pt x="3019425" y="286863"/>
                </a:cubicBezTo>
                <a:cubicBezTo>
                  <a:pt x="3136106" y="336075"/>
                  <a:pt x="3424238" y="444026"/>
                  <a:pt x="3424238" y="444026"/>
                </a:cubicBezTo>
                <a:lnTo>
                  <a:pt x="3895725" y="634526"/>
                </a:lnTo>
                <a:lnTo>
                  <a:pt x="3895725" y="634526"/>
                </a:lnTo>
              </a:path>
            </a:pathLst>
          </a:custGeom>
          <a:noFill/>
          <a:ln w="12700" cap="flat" cmpd="sng" algn="ctr">
            <a:solidFill>
              <a:srgbClr val="FFFF00"/>
            </a:solidFill>
            <a:prstDash val="dashDot"/>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grpSp>
        <p:nvGrpSpPr>
          <p:cNvPr id="4" name="组合 3"/>
          <p:cNvGrpSpPr/>
          <p:nvPr/>
        </p:nvGrpSpPr>
        <p:grpSpPr bwMode="auto">
          <a:xfrm>
            <a:off x="4876800" y="2790825"/>
            <a:ext cx="101600" cy="111125"/>
            <a:chOff x="6043204" y="3968684"/>
            <a:chExt cx="1150069" cy="1257393"/>
          </a:xfrm>
        </p:grpSpPr>
        <p:sp>
          <p:nvSpPr>
            <p:cNvPr id="5" name="椭圆 4"/>
            <p:cNvSpPr/>
            <p:nvPr/>
          </p:nvSpPr>
          <p:spPr>
            <a:xfrm>
              <a:off x="6043204" y="3968684"/>
              <a:ext cx="1150069" cy="1149616"/>
            </a:xfrm>
            <a:prstGeom prst="ellipse">
              <a:avLst/>
            </a:prstGeom>
            <a:gradFill flip="none" rotWithShape="1">
              <a:gsLst>
                <a:gs pos="0">
                  <a:srgbClr val="FFC000"/>
                </a:gs>
                <a:gs pos="100000">
                  <a:srgbClr val="0070C0">
                    <a:lumMod val="25000"/>
                  </a:srgbClr>
                </a:gs>
              </a:gsLst>
              <a:lin ang="27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6" name="椭圆 5"/>
            <p:cNvSpPr/>
            <p:nvPr/>
          </p:nvSpPr>
          <p:spPr>
            <a:xfrm>
              <a:off x="6043204" y="3968684"/>
              <a:ext cx="1150069" cy="1149616"/>
            </a:xfrm>
            <a:prstGeom prst="ellipse">
              <a:avLst/>
            </a:prstGeom>
            <a:gradFill flip="none" rotWithShape="1">
              <a:gsLst>
                <a:gs pos="0">
                  <a:sysClr val="window" lastClr="FFFFFF">
                    <a:lumMod val="12000"/>
                    <a:lumOff val="88000"/>
                  </a:sysClr>
                </a:gs>
                <a:gs pos="100000">
                  <a:srgbClr val="FFC000"/>
                </a:gs>
              </a:gsLst>
              <a:path path="shape">
                <a:fillToRect l="50000" t="50000" r="50000" b="50000"/>
              </a:path>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7" name="椭圆 6"/>
            <p:cNvSpPr/>
            <p:nvPr/>
          </p:nvSpPr>
          <p:spPr>
            <a:xfrm>
              <a:off x="6043204" y="4076461"/>
              <a:ext cx="1150069" cy="1149616"/>
            </a:xfrm>
            <a:prstGeom prst="ellipse">
              <a:avLst/>
            </a:prstGeom>
            <a:gradFill flip="none" rotWithShape="1">
              <a:gsLst>
                <a:gs pos="0">
                  <a:sysClr val="window" lastClr="FFFFFF">
                    <a:alpha val="44000"/>
                    <a:lumMod val="100000"/>
                  </a:sysClr>
                </a:gs>
                <a:gs pos="100000">
                  <a:srgbClr val="FFC000"/>
                </a:gs>
              </a:gsLst>
              <a:path path="shape">
                <a:fillToRect l="50000" t="50000" r="50000" b="50000"/>
              </a:path>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grpSp>
      <p:sp>
        <p:nvSpPr>
          <p:cNvPr id="8" name="任意多边形 7"/>
          <p:cNvSpPr/>
          <p:nvPr/>
        </p:nvSpPr>
        <p:spPr>
          <a:xfrm>
            <a:off x="2832100" y="3251200"/>
            <a:ext cx="5549900" cy="793750"/>
          </a:xfrm>
          <a:custGeom>
            <a:avLst/>
            <a:gdLst>
              <a:gd name="connsiteX0" fmla="*/ 0 w 5549900"/>
              <a:gd name="connsiteY0" fmla="*/ 793718 h 793718"/>
              <a:gd name="connsiteX1" fmla="*/ 279400 w 5549900"/>
              <a:gd name="connsiteY1" fmla="*/ 704818 h 793718"/>
              <a:gd name="connsiteX2" fmla="*/ 1765300 w 5549900"/>
              <a:gd name="connsiteY2" fmla="*/ 222218 h 793718"/>
              <a:gd name="connsiteX3" fmla="*/ 3035300 w 5549900"/>
              <a:gd name="connsiteY3" fmla="*/ 31718 h 793718"/>
              <a:gd name="connsiteX4" fmla="*/ 3943350 w 5549900"/>
              <a:gd name="connsiteY4" fmla="*/ 19018 h 793718"/>
              <a:gd name="connsiteX5" fmla="*/ 5549900 w 5549900"/>
              <a:gd name="connsiteY5" fmla="*/ 222218 h 793718"/>
              <a:gd name="connsiteX6" fmla="*/ 5549900 w 5549900"/>
              <a:gd name="connsiteY6" fmla="*/ 222218 h 79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9900" h="793718">
                <a:moveTo>
                  <a:pt x="0" y="793718"/>
                </a:moveTo>
                <a:lnTo>
                  <a:pt x="279400" y="704818"/>
                </a:lnTo>
                <a:cubicBezTo>
                  <a:pt x="573616" y="609568"/>
                  <a:pt x="1305983" y="334401"/>
                  <a:pt x="1765300" y="222218"/>
                </a:cubicBezTo>
                <a:cubicBezTo>
                  <a:pt x="2224617" y="110035"/>
                  <a:pt x="2672292" y="65585"/>
                  <a:pt x="3035300" y="31718"/>
                </a:cubicBezTo>
                <a:cubicBezTo>
                  <a:pt x="3398308" y="-2149"/>
                  <a:pt x="3524250" y="-12732"/>
                  <a:pt x="3943350" y="19018"/>
                </a:cubicBezTo>
                <a:cubicBezTo>
                  <a:pt x="4362450" y="50768"/>
                  <a:pt x="5549900" y="222218"/>
                  <a:pt x="5549900" y="222218"/>
                </a:cubicBezTo>
                <a:lnTo>
                  <a:pt x="5549900" y="222218"/>
                </a:lnTo>
              </a:path>
            </a:pathLst>
          </a:custGeom>
          <a:noFill/>
          <a:ln w="12700" cap="flat" cmpd="sng" algn="ctr">
            <a:solidFill>
              <a:srgbClr val="FFFF00"/>
            </a:solidFill>
            <a:prstDash val="dashDot"/>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9" name="任意多边形 8"/>
          <p:cNvSpPr/>
          <p:nvPr/>
        </p:nvSpPr>
        <p:spPr>
          <a:xfrm>
            <a:off x="6007100" y="3797300"/>
            <a:ext cx="2381250" cy="247650"/>
          </a:xfrm>
          <a:custGeom>
            <a:avLst/>
            <a:gdLst>
              <a:gd name="connsiteX0" fmla="*/ 0 w 2381250"/>
              <a:gd name="connsiteY0" fmla="*/ 248567 h 248567"/>
              <a:gd name="connsiteX1" fmla="*/ 438150 w 2381250"/>
              <a:gd name="connsiteY1" fmla="*/ 178717 h 248567"/>
              <a:gd name="connsiteX2" fmla="*/ 882650 w 2381250"/>
              <a:gd name="connsiteY2" fmla="*/ 64417 h 248567"/>
              <a:gd name="connsiteX3" fmla="*/ 1435100 w 2381250"/>
              <a:gd name="connsiteY3" fmla="*/ 917 h 248567"/>
              <a:gd name="connsiteX4" fmla="*/ 2381250 w 2381250"/>
              <a:gd name="connsiteY4" fmla="*/ 32667 h 248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250" h="248567">
                <a:moveTo>
                  <a:pt x="0" y="248567"/>
                </a:moveTo>
                <a:cubicBezTo>
                  <a:pt x="145521" y="228988"/>
                  <a:pt x="291042" y="209409"/>
                  <a:pt x="438150" y="178717"/>
                </a:cubicBezTo>
                <a:cubicBezTo>
                  <a:pt x="585258" y="148025"/>
                  <a:pt x="716492" y="94050"/>
                  <a:pt x="882650" y="64417"/>
                </a:cubicBezTo>
                <a:cubicBezTo>
                  <a:pt x="1048808" y="34784"/>
                  <a:pt x="1185333" y="6209"/>
                  <a:pt x="1435100" y="917"/>
                </a:cubicBezTo>
                <a:cubicBezTo>
                  <a:pt x="1684867" y="-4375"/>
                  <a:pt x="2033058" y="14146"/>
                  <a:pt x="2381250" y="32667"/>
                </a:cubicBezTo>
              </a:path>
            </a:pathLst>
          </a:custGeom>
          <a:noFill/>
          <a:ln w="12700" cap="flat" cmpd="sng" algn="ctr">
            <a:solidFill>
              <a:srgbClr val="FFFF00"/>
            </a:solidFill>
            <a:prstDash val="dashDot"/>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10" name="任意多边形 9"/>
          <p:cNvSpPr/>
          <p:nvPr/>
        </p:nvSpPr>
        <p:spPr>
          <a:xfrm>
            <a:off x="4025900" y="3981450"/>
            <a:ext cx="4895850" cy="1860550"/>
          </a:xfrm>
          <a:custGeom>
            <a:avLst/>
            <a:gdLst>
              <a:gd name="connsiteX0" fmla="*/ 0 w 4895850"/>
              <a:gd name="connsiteY0" fmla="*/ 1860550 h 1860550"/>
              <a:gd name="connsiteX1" fmla="*/ 692150 w 4895850"/>
              <a:gd name="connsiteY1" fmla="*/ 1701800 h 1860550"/>
              <a:gd name="connsiteX2" fmla="*/ 1377950 w 4895850"/>
              <a:gd name="connsiteY2" fmla="*/ 1581150 h 1860550"/>
              <a:gd name="connsiteX3" fmla="*/ 2152650 w 4895850"/>
              <a:gd name="connsiteY3" fmla="*/ 1327150 h 1860550"/>
              <a:gd name="connsiteX4" fmla="*/ 3136900 w 4895850"/>
              <a:gd name="connsiteY4" fmla="*/ 1016000 h 1860550"/>
              <a:gd name="connsiteX5" fmla="*/ 4178300 w 4895850"/>
              <a:gd name="connsiteY5" fmla="*/ 488950 h 1860550"/>
              <a:gd name="connsiteX6" fmla="*/ 4895850 w 4895850"/>
              <a:gd name="connsiteY6" fmla="*/ 0 h 1860550"/>
              <a:gd name="connsiteX7" fmla="*/ 4895850 w 4895850"/>
              <a:gd name="connsiteY7" fmla="*/ 0 h 186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850" h="1860550">
                <a:moveTo>
                  <a:pt x="0" y="1860550"/>
                </a:moveTo>
                <a:cubicBezTo>
                  <a:pt x="231246" y="1804458"/>
                  <a:pt x="462492" y="1748367"/>
                  <a:pt x="692150" y="1701800"/>
                </a:cubicBezTo>
                <a:cubicBezTo>
                  <a:pt x="921808" y="1655233"/>
                  <a:pt x="1134533" y="1643592"/>
                  <a:pt x="1377950" y="1581150"/>
                </a:cubicBezTo>
                <a:cubicBezTo>
                  <a:pt x="1621367" y="1518708"/>
                  <a:pt x="2152650" y="1327150"/>
                  <a:pt x="2152650" y="1327150"/>
                </a:cubicBezTo>
                <a:cubicBezTo>
                  <a:pt x="2445808" y="1232958"/>
                  <a:pt x="2799292" y="1155700"/>
                  <a:pt x="3136900" y="1016000"/>
                </a:cubicBezTo>
                <a:cubicBezTo>
                  <a:pt x="3474508" y="876300"/>
                  <a:pt x="3885142" y="658283"/>
                  <a:pt x="4178300" y="488950"/>
                </a:cubicBezTo>
                <a:cubicBezTo>
                  <a:pt x="4471458" y="319617"/>
                  <a:pt x="4895850" y="0"/>
                  <a:pt x="4895850" y="0"/>
                </a:cubicBezTo>
                <a:lnTo>
                  <a:pt x="4895850" y="0"/>
                </a:lnTo>
              </a:path>
            </a:pathLst>
          </a:custGeom>
          <a:noFill/>
          <a:ln w="12700" cap="flat" cmpd="sng" algn="ctr">
            <a:solidFill>
              <a:srgbClr val="FFFF00"/>
            </a:solidFill>
            <a:prstDash val="dashDot"/>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11" name="任意多边形 10"/>
          <p:cNvSpPr/>
          <p:nvPr/>
        </p:nvSpPr>
        <p:spPr>
          <a:xfrm>
            <a:off x="5956300" y="3829050"/>
            <a:ext cx="2825750" cy="1130300"/>
          </a:xfrm>
          <a:custGeom>
            <a:avLst/>
            <a:gdLst>
              <a:gd name="connsiteX0" fmla="*/ 0 w 2825750"/>
              <a:gd name="connsiteY0" fmla="*/ 1130300 h 1130300"/>
              <a:gd name="connsiteX1" fmla="*/ 831850 w 2825750"/>
              <a:gd name="connsiteY1" fmla="*/ 958850 h 1130300"/>
              <a:gd name="connsiteX2" fmla="*/ 1917700 w 2825750"/>
              <a:gd name="connsiteY2" fmla="*/ 552450 h 1130300"/>
              <a:gd name="connsiteX3" fmla="*/ 2825750 w 2825750"/>
              <a:gd name="connsiteY3" fmla="*/ 0 h 1130300"/>
            </a:gdLst>
            <a:ahLst/>
            <a:cxnLst>
              <a:cxn ang="0">
                <a:pos x="connsiteX0" y="connsiteY0"/>
              </a:cxn>
              <a:cxn ang="0">
                <a:pos x="connsiteX1" y="connsiteY1"/>
              </a:cxn>
              <a:cxn ang="0">
                <a:pos x="connsiteX2" y="connsiteY2"/>
              </a:cxn>
              <a:cxn ang="0">
                <a:pos x="connsiteX3" y="connsiteY3"/>
              </a:cxn>
            </a:cxnLst>
            <a:rect l="l" t="t" r="r" b="b"/>
            <a:pathLst>
              <a:path w="2825750" h="1130300">
                <a:moveTo>
                  <a:pt x="0" y="1130300"/>
                </a:moveTo>
                <a:cubicBezTo>
                  <a:pt x="256116" y="1092729"/>
                  <a:pt x="512233" y="1055158"/>
                  <a:pt x="831850" y="958850"/>
                </a:cubicBezTo>
                <a:cubicBezTo>
                  <a:pt x="1151467" y="862542"/>
                  <a:pt x="1585383" y="712258"/>
                  <a:pt x="1917700" y="552450"/>
                </a:cubicBezTo>
                <a:cubicBezTo>
                  <a:pt x="2250017" y="392642"/>
                  <a:pt x="2537883" y="196321"/>
                  <a:pt x="2825750" y="0"/>
                </a:cubicBezTo>
              </a:path>
            </a:pathLst>
          </a:custGeom>
          <a:noFill/>
          <a:ln w="12700" cap="flat" cmpd="sng" algn="ctr">
            <a:solidFill>
              <a:srgbClr val="FFFF00"/>
            </a:solidFill>
            <a:prstDash val="dashDot"/>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12" name="任意多边形 11"/>
          <p:cNvSpPr/>
          <p:nvPr/>
        </p:nvSpPr>
        <p:spPr>
          <a:xfrm>
            <a:off x="6629400" y="3841750"/>
            <a:ext cx="2508250" cy="2000250"/>
          </a:xfrm>
          <a:custGeom>
            <a:avLst/>
            <a:gdLst>
              <a:gd name="connsiteX0" fmla="*/ 0 w 2508250"/>
              <a:gd name="connsiteY0" fmla="*/ 2000250 h 2000250"/>
              <a:gd name="connsiteX1" fmla="*/ 654050 w 2508250"/>
              <a:gd name="connsiteY1" fmla="*/ 1727200 h 2000250"/>
              <a:gd name="connsiteX2" fmla="*/ 1301750 w 2508250"/>
              <a:gd name="connsiteY2" fmla="*/ 1314450 h 2000250"/>
              <a:gd name="connsiteX3" fmla="*/ 1657350 w 2508250"/>
              <a:gd name="connsiteY3" fmla="*/ 1041400 h 2000250"/>
              <a:gd name="connsiteX4" fmla="*/ 2228850 w 2508250"/>
              <a:gd name="connsiteY4" fmla="*/ 425450 h 2000250"/>
              <a:gd name="connsiteX5" fmla="*/ 2508250 w 2508250"/>
              <a:gd name="connsiteY5" fmla="*/ 0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8250" h="2000250">
                <a:moveTo>
                  <a:pt x="0" y="2000250"/>
                </a:moveTo>
                <a:cubicBezTo>
                  <a:pt x="218546" y="1920875"/>
                  <a:pt x="437092" y="1841500"/>
                  <a:pt x="654050" y="1727200"/>
                </a:cubicBezTo>
                <a:cubicBezTo>
                  <a:pt x="871008" y="1612900"/>
                  <a:pt x="1134533" y="1428750"/>
                  <a:pt x="1301750" y="1314450"/>
                </a:cubicBezTo>
                <a:cubicBezTo>
                  <a:pt x="1468967" y="1200150"/>
                  <a:pt x="1502834" y="1189566"/>
                  <a:pt x="1657350" y="1041400"/>
                </a:cubicBezTo>
                <a:cubicBezTo>
                  <a:pt x="1811866" y="893234"/>
                  <a:pt x="2087033" y="599017"/>
                  <a:pt x="2228850" y="425450"/>
                </a:cubicBezTo>
                <a:cubicBezTo>
                  <a:pt x="2370667" y="251883"/>
                  <a:pt x="2439458" y="125941"/>
                  <a:pt x="2508250" y="0"/>
                </a:cubicBezTo>
              </a:path>
            </a:pathLst>
          </a:custGeom>
          <a:noFill/>
          <a:ln w="12700" cap="flat" cmpd="sng" algn="ctr">
            <a:solidFill>
              <a:srgbClr val="FFFF00"/>
            </a:solidFill>
            <a:prstDash val="dashDot"/>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pic>
        <p:nvPicPr>
          <p:cNvPr id="15" name="图片 14"/>
          <p:cNvPicPr>
            <a:picLocks noChangeAspect="1"/>
          </p:cNvPicPr>
          <p:nvPr/>
        </p:nvPicPr>
        <p:blipFill>
          <a:blip r:embed="rId1"/>
          <a:srcRect/>
          <a:stretch>
            <a:fillRect/>
          </a:stretch>
        </p:blipFill>
        <p:spPr bwMode="auto">
          <a:xfrm>
            <a:off x="4289425" y="2928938"/>
            <a:ext cx="906463" cy="288925"/>
          </a:xfrm>
          <a:prstGeom prst="rect">
            <a:avLst/>
          </a:prstGeom>
          <a:noFill/>
          <a:ln w="9525">
            <a:noFill/>
            <a:miter lim="800000"/>
            <a:headEnd/>
            <a:tailEnd/>
          </a:ln>
        </p:spPr>
      </p:pic>
      <p:pic>
        <p:nvPicPr>
          <p:cNvPr id="16" name="图片 15"/>
          <p:cNvPicPr>
            <a:picLocks noChangeAspect="1"/>
          </p:cNvPicPr>
          <p:nvPr/>
        </p:nvPicPr>
        <p:blipFill>
          <a:blip r:embed="rId1"/>
          <a:srcRect/>
          <a:stretch>
            <a:fillRect/>
          </a:stretch>
        </p:blipFill>
        <p:spPr bwMode="auto">
          <a:xfrm>
            <a:off x="3617913" y="5821363"/>
            <a:ext cx="906462" cy="287337"/>
          </a:xfrm>
          <a:prstGeom prst="rect">
            <a:avLst/>
          </a:prstGeom>
          <a:noFill/>
          <a:ln w="9525">
            <a:noFill/>
            <a:miter lim="800000"/>
            <a:headEnd/>
            <a:tailEnd/>
          </a:ln>
        </p:spPr>
      </p:pic>
      <p:pic>
        <p:nvPicPr>
          <p:cNvPr id="17" name="图片 16"/>
          <p:cNvPicPr>
            <a:picLocks noChangeAspect="1"/>
          </p:cNvPicPr>
          <p:nvPr/>
        </p:nvPicPr>
        <p:blipFill>
          <a:blip r:embed="rId1"/>
          <a:srcRect/>
          <a:stretch>
            <a:fillRect/>
          </a:stretch>
        </p:blipFill>
        <p:spPr bwMode="auto">
          <a:xfrm>
            <a:off x="2401888" y="4014788"/>
            <a:ext cx="904875" cy="287337"/>
          </a:xfrm>
          <a:prstGeom prst="rect">
            <a:avLst/>
          </a:prstGeom>
          <a:noFill/>
          <a:ln w="9525">
            <a:noFill/>
            <a:miter lim="800000"/>
            <a:headEnd/>
            <a:tailEnd/>
          </a:ln>
        </p:spPr>
      </p:pic>
      <p:pic>
        <p:nvPicPr>
          <p:cNvPr id="18" name="图片 17"/>
          <p:cNvPicPr>
            <a:picLocks noChangeAspect="1"/>
          </p:cNvPicPr>
          <p:nvPr/>
        </p:nvPicPr>
        <p:blipFill>
          <a:blip r:embed="rId1"/>
          <a:srcRect/>
          <a:stretch>
            <a:fillRect/>
          </a:stretch>
        </p:blipFill>
        <p:spPr bwMode="auto">
          <a:xfrm>
            <a:off x="6118225" y="5835650"/>
            <a:ext cx="906463" cy="287338"/>
          </a:xfrm>
          <a:prstGeom prst="rect">
            <a:avLst/>
          </a:prstGeom>
          <a:noFill/>
          <a:ln w="9525">
            <a:noFill/>
            <a:miter lim="800000"/>
            <a:headEnd/>
            <a:tailEnd/>
          </a:ln>
        </p:spPr>
      </p:pic>
      <p:grpSp>
        <p:nvGrpSpPr>
          <p:cNvPr id="19" name="组合 18"/>
          <p:cNvGrpSpPr/>
          <p:nvPr/>
        </p:nvGrpSpPr>
        <p:grpSpPr bwMode="auto">
          <a:xfrm>
            <a:off x="3021013" y="3903663"/>
            <a:ext cx="101600" cy="111125"/>
            <a:chOff x="6043204" y="3968684"/>
            <a:chExt cx="1150069" cy="1257393"/>
          </a:xfrm>
        </p:grpSpPr>
        <p:sp>
          <p:nvSpPr>
            <p:cNvPr id="20" name="椭圆 19"/>
            <p:cNvSpPr/>
            <p:nvPr/>
          </p:nvSpPr>
          <p:spPr>
            <a:xfrm>
              <a:off x="6043204" y="3968684"/>
              <a:ext cx="1150069" cy="1149616"/>
            </a:xfrm>
            <a:prstGeom prst="ellipse">
              <a:avLst/>
            </a:prstGeom>
            <a:gradFill flip="none" rotWithShape="1">
              <a:gsLst>
                <a:gs pos="0">
                  <a:srgbClr val="FFC000"/>
                </a:gs>
                <a:gs pos="100000">
                  <a:srgbClr val="0070C0">
                    <a:lumMod val="25000"/>
                  </a:srgbClr>
                </a:gs>
              </a:gsLst>
              <a:lin ang="27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21" name="椭圆 20"/>
            <p:cNvSpPr/>
            <p:nvPr/>
          </p:nvSpPr>
          <p:spPr>
            <a:xfrm>
              <a:off x="6043204" y="3968684"/>
              <a:ext cx="1150069" cy="1149616"/>
            </a:xfrm>
            <a:prstGeom prst="ellipse">
              <a:avLst/>
            </a:prstGeom>
            <a:gradFill flip="none" rotWithShape="1">
              <a:gsLst>
                <a:gs pos="0">
                  <a:sysClr val="window" lastClr="FFFFFF">
                    <a:lumMod val="12000"/>
                    <a:lumOff val="88000"/>
                  </a:sysClr>
                </a:gs>
                <a:gs pos="100000">
                  <a:srgbClr val="FFC000"/>
                </a:gs>
              </a:gsLst>
              <a:path path="shape">
                <a:fillToRect l="50000" t="50000" r="50000" b="50000"/>
              </a:path>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22" name="椭圆 21"/>
            <p:cNvSpPr/>
            <p:nvPr/>
          </p:nvSpPr>
          <p:spPr>
            <a:xfrm>
              <a:off x="6043204" y="4076461"/>
              <a:ext cx="1150069" cy="1149616"/>
            </a:xfrm>
            <a:prstGeom prst="ellipse">
              <a:avLst/>
            </a:prstGeom>
            <a:gradFill flip="none" rotWithShape="1">
              <a:gsLst>
                <a:gs pos="0">
                  <a:sysClr val="window" lastClr="FFFFFF">
                    <a:alpha val="44000"/>
                    <a:lumMod val="100000"/>
                  </a:sysClr>
                </a:gs>
                <a:gs pos="100000">
                  <a:srgbClr val="FFC000"/>
                </a:gs>
              </a:gsLst>
              <a:path path="shape">
                <a:fillToRect l="50000" t="50000" r="50000" b="50000"/>
              </a:path>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grpSp>
      <p:grpSp>
        <p:nvGrpSpPr>
          <p:cNvPr id="23" name="组合 22"/>
          <p:cNvGrpSpPr/>
          <p:nvPr/>
        </p:nvGrpSpPr>
        <p:grpSpPr bwMode="auto">
          <a:xfrm>
            <a:off x="4202113" y="5708650"/>
            <a:ext cx="101600" cy="111125"/>
            <a:chOff x="6043204" y="3968684"/>
            <a:chExt cx="1150069" cy="1257393"/>
          </a:xfrm>
        </p:grpSpPr>
        <p:sp>
          <p:nvSpPr>
            <p:cNvPr id="24" name="椭圆 23"/>
            <p:cNvSpPr/>
            <p:nvPr/>
          </p:nvSpPr>
          <p:spPr>
            <a:xfrm>
              <a:off x="6043204" y="3968684"/>
              <a:ext cx="1150069" cy="1149616"/>
            </a:xfrm>
            <a:prstGeom prst="ellipse">
              <a:avLst/>
            </a:prstGeom>
            <a:gradFill flip="none" rotWithShape="1">
              <a:gsLst>
                <a:gs pos="0">
                  <a:srgbClr val="FFC000"/>
                </a:gs>
                <a:gs pos="100000">
                  <a:srgbClr val="0070C0">
                    <a:lumMod val="25000"/>
                  </a:srgbClr>
                </a:gs>
              </a:gsLst>
              <a:lin ang="27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25" name="椭圆 24"/>
            <p:cNvSpPr/>
            <p:nvPr/>
          </p:nvSpPr>
          <p:spPr>
            <a:xfrm>
              <a:off x="6043204" y="3968684"/>
              <a:ext cx="1150069" cy="1149616"/>
            </a:xfrm>
            <a:prstGeom prst="ellipse">
              <a:avLst/>
            </a:prstGeom>
            <a:gradFill flip="none" rotWithShape="1">
              <a:gsLst>
                <a:gs pos="0">
                  <a:sysClr val="window" lastClr="FFFFFF">
                    <a:lumMod val="12000"/>
                    <a:lumOff val="88000"/>
                  </a:sysClr>
                </a:gs>
                <a:gs pos="100000">
                  <a:srgbClr val="FFC000"/>
                </a:gs>
              </a:gsLst>
              <a:path path="shape">
                <a:fillToRect l="50000" t="50000" r="50000" b="50000"/>
              </a:path>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26" name="椭圆 25"/>
            <p:cNvSpPr/>
            <p:nvPr/>
          </p:nvSpPr>
          <p:spPr>
            <a:xfrm>
              <a:off x="6043204" y="4076461"/>
              <a:ext cx="1150069" cy="1149616"/>
            </a:xfrm>
            <a:prstGeom prst="ellipse">
              <a:avLst/>
            </a:prstGeom>
            <a:gradFill flip="none" rotWithShape="1">
              <a:gsLst>
                <a:gs pos="0">
                  <a:sysClr val="window" lastClr="FFFFFF">
                    <a:alpha val="44000"/>
                    <a:lumMod val="100000"/>
                  </a:sysClr>
                </a:gs>
                <a:gs pos="100000">
                  <a:srgbClr val="FFC000"/>
                </a:gs>
              </a:gsLst>
              <a:path path="shape">
                <a:fillToRect l="50000" t="50000" r="50000" b="50000"/>
              </a:path>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grpSp>
      <p:grpSp>
        <p:nvGrpSpPr>
          <p:cNvPr id="27" name="组合 26"/>
          <p:cNvGrpSpPr/>
          <p:nvPr/>
        </p:nvGrpSpPr>
        <p:grpSpPr bwMode="auto">
          <a:xfrm>
            <a:off x="6718300" y="5713413"/>
            <a:ext cx="101600" cy="111125"/>
            <a:chOff x="6043204" y="3968684"/>
            <a:chExt cx="1150069" cy="1257393"/>
          </a:xfrm>
        </p:grpSpPr>
        <p:sp>
          <p:nvSpPr>
            <p:cNvPr id="28" name="椭圆 27"/>
            <p:cNvSpPr/>
            <p:nvPr/>
          </p:nvSpPr>
          <p:spPr>
            <a:xfrm>
              <a:off x="6043204" y="3968684"/>
              <a:ext cx="1150069" cy="1149616"/>
            </a:xfrm>
            <a:prstGeom prst="ellipse">
              <a:avLst/>
            </a:prstGeom>
            <a:gradFill flip="none" rotWithShape="1">
              <a:gsLst>
                <a:gs pos="0">
                  <a:srgbClr val="FFC000"/>
                </a:gs>
                <a:gs pos="100000">
                  <a:srgbClr val="0070C0">
                    <a:lumMod val="25000"/>
                  </a:srgbClr>
                </a:gs>
              </a:gsLst>
              <a:lin ang="27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29" name="椭圆 28"/>
            <p:cNvSpPr/>
            <p:nvPr/>
          </p:nvSpPr>
          <p:spPr>
            <a:xfrm>
              <a:off x="6043204" y="3968684"/>
              <a:ext cx="1150069" cy="1149616"/>
            </a:xfrm>
            <a:prstGeom prst="ellipse">
              <a:avLst/>
            </a:prstGeom>
            <a:gradFill flip="none" rotWithShape="1">
              <a:gsLst>
                <a:gs pos="0">
                  <a:sysClr val="window" lastClr="FFFFFF">
                    <a:lumMod val="12000"/>
                    <a:lumOff val="88000"/>
                  </a:sysClr>
                </a:gs>
                <a:gs pos="100000">
                  <a:srgbClr val="FFC000"/>
                </a:gs>
              </a:gsLst>
              <a:path path="shape">
                <a:fillToRect l="50000" t="50000" r="50000" b="50000"/>
              </a:path>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30" name="椭圆 29"/>
            <p:cNvSpPr/>
            <p:nvPr/>
          </p:nvSpPr>
          <p:spPr>
            <a:xfrm>
              <a:off x="6043204" y="4076461"/>
              <a:ext cx="1150069" cy="1149616"/>
            </a:xfrm>
            <a:prstGeom prst="ellipse">
              <a:avLst/>
            </a:prstGeom>
            <a:gradFill flip="none" rotWithShape="1">
              <a:gsLst>
                <a:gs pos="0">
                  <a:sysClr val="window" lastClr="FFFFFF">
                    <a:alpha val="44000"/>
                    <a:lumMod val="100000"/>
                  </a:sysClr>
                </a:gs>
                <a:gs pos="100000">
                  <a:srgbClr val="FFC000"/>
                </a:gs>
              </a:gsLst>
              <a:path path="shape">
                <a:fillToRect l="50000" t="50000" r="50000" b="50000"/>
              </a:path>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grpSp>
      <p:grpSp>
        <p:nvGrpSpPr>
          <p:cNvPr id="35" name="组合 34"/>
          <p:cNvGrpSpPr/>
          <p:nvPr/>
        </p:nvGrpSpPr>
        <p:grpSpPr bwMode="auto">
          <a:xfrm>
            <a:off x="6226175" y="3959225"/>
            <a:ext cx="100013" cy="111125"/>
            <a:chOff x="6043204" y="3968684"/>
            <a:chExt cx="1150069" cy="1257393"/>
          </a:xfrm>
        </p:grpSpPr>
        <p:sp>
          <p:nvSpPr>
            <p:cNvPr id="36" name="椭圆 35"/>
            <p:cNvSpPr/>
            <p:nvPr/>
          </p:nvSpPr>
          <p:spPr>
            <a:xfrm>
              <a:off x="6043204" y="3968684"/>
              <a:ext cx="1150069" cy="1149616"/>
            </a:xfrm>
            <a:prstGeom prst="ellipse">
              <a:avLst/>
            </a:prstGeom>
            <a:gradFill flip="none" rotWithShape="1">
              <a:gsLst>
                <a:gs pos="0">
                  <a:srgbClr val="FFC000"/>
                </a:gs>
                <a:gs pos="100000">
                  <a:srgbClr val="0070C0">
                    <a:lumMod val="25000"/>
                  </a:srgbClr>
                </a:gs>
              </a:gsLst>
              <a:lin ang="27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37" name="椭圆 36"/>
            <p:cNvSpPr/>
            <p:nvPr/>
          </p:nvSpPr>
          <p:spPr>
            <a:xfrm>
              <a:off x="6043204" y="3968684"/>
              <a:ext cx="1150069" cy="1149616"/>
            </a:xfrm>
            <a:prstGeom prst="ellipse">
              <a:avLst/>
            </a:prstGeom>
            <a:gradFill flip="none" rotWithShape="1">
              <a:gsLst>
                <a:gs pos="0">
                  <a:sysClr val="window" lastClr="FFFFFF">
                    <a:lumMod val="12000"/>
                    <a:lumOff val="88000"/>
                  </a:sysClr>
                </a:gs>
                <a:gs pos="100000">
                  <a:srgbClr val="FFC000"/>
                </a:gs>
              </a:gsLst>
              <a:path path="shape">
                <a:fillToRect l="50000" t="50000" r="50000" b="50000"/>
              </a:path>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38" name="椭圆 37"/>
            <p:cNvSpPr/>
            <p:nvPr/>
          </p:nvSpPr>
          <p:spPr>
            <a:xfrm>
              <a:off x="6043204" y="4076461"/>
              <a:ext cx="1150069" cy="1149616"/>
            </a:xfrm>
            <a:prstGeom prst="ellipse">
              <a:avLst/>
            </a:prstGeom>
            <a:gradFill flip="none" rotWithShape="1">
              <a:gsLst>
                <a:gs pos="0">
                  <a:sysClr val="window" lastClr="FFFFFF">
                    <a:alpha val="44000"/>
                    <a:lumMod val="100000"/>
                  </a:sysClr>
                </a:gs>
                <a:gs pos="100000">
                  <a:srgbClr val="FFC000"/>
                </a:gs>
              </a:gsLst>
              <a:path path="shape">
                <a:fillToRect l="50000" t="50000" r="50000" b="50000"/>
              </a:path>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grpSp>
      <p:pic>
        <p:nvPicPr>
          <p:cNvPr id="39" name="图片 38"/>
          <p:cNvPicPr>
            <a:picLocks noChangeAspect="1"/>
          </p:cNvPicPr>
          <p:nvPr/>
        </p:nvPicPr>
        <p:blipFill>
          <a:blip r:embed="rId2"/>
          <a:srcRect/>
          <a:stretch>
            <a:fillRect/>
          </a:stretch>
        </p:blipFill>
        <p:spPr bwMode="auto">
          <a:xfrm>
            <a:off x="5691188" y="4064000"/>
            <a:ext cx="649287" cy="206375"/>
          </a:xfrm>
          <a:prstGeom prst="rect">
            <a:avLst/>
          </a:prstGeom>
          <a:noFill/>
          <a:ln w="9525">
            <a:noFill/>
            <a:miter lim="800000"/>
            <a:headEnd/>
            <a:tailEnd/>
          </a:ln>
        </p:spPr>
      </p:pic>
      <p:pic>
        <p:nvPicPr>
          <p:cNvPr id="40" name="图片 39"/>
          <p:cNvPicPr>
            <a:picLocks noChangeAspect="1"/>
          </p:cNvPicPr>
          <p:nvPr/>
        </p:nvPicPr>
        <p:blipFill>
          <a:blip r:embed="rId2"/>
          <a:srcRect/>
          <a:stretch>
            <a:fillRect/>
          </a:stretch>
        </p:blipFill>
        <p:spPr bwMode="auto">
          <a:xfrm>
            <a:off x="5418138" y="4999038"/>
            <a:ext cx="647700" cy="204787"/>
          </a:xfrm>
          <a:prstGeom prst="rect">
            <a:avLst/>
          </a:prstGeom>
          <a:noFill/>
          <a:ln w="9525">
            <a:noFill/>
            <a:miter lim="800000"/>
            <a:headEnd/>
            <a:tailEnd/>
          </a:ln>
        </p:spPr>
      </p:pic>
      <p:grpSp>
        <p:nvGrpSpPr>
          <p:cNvPr id="41" name="组合 40"/>
          <p:cNvGrpSpPr/>
          <p:nvPr/>
        </p:nvGrpSpPr>
        <p:grpSpPr bwMode="auto">
          <a:xfrm>
            <a:off x="5965825" y="4889500"/>
            <a:ext cx="100013" cy="109538"/>
            <a:chOff x="6043204" y="3968684"/>
            <a:chExt cx="1150069" cy="1257393"/>
          </a:xfrm>
        </p:grpSpPr>
        <p:sp>
          <p:nvSpPr>
            <p:cNvPr id="42" name="椭圆 41"/>
            <p:cNvSpPr/>
            <p:nvPr/>
          </p:nvSpPr>
          <p:spPr>
            <a:xfrm>
              <a:off x="6043204" y="3968684"/>
              <a:ext cx="1150069" cy="1148055"/>
            </a:xfrm>
            <a:prstGeom prst="ellipse">
              <a:avLst/>
            </a:prstGeom>
            <a:gradFill flip="none" rotWithShape="1">
              <a:gsLst>
                <a:gs pos="0">
                  <a:srgbClr val="FFC000"/>
                </a:gs>
                <a:gs pos="100000">
                  <a:srgbClr val="0070C0">
                    <a:lumMod val="25000"/>
                  </a:srgbClr>
                </a:gs>
              </a:gsLst>
              <a:lin ang="27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43" name="椭圆 42"/>
            <p:cNvSpPr/>
            <p:nvPr/>
          </p:nvSpPr>
          <p:spPr>
            <a:xfrm>
              <a:off x="6043204" y="3968684"/>
              <a:ext cx="1150069" cy="1148055"/>
            </a:xfrm>
            <a:prstGeom prst="ellipse">
              <a:avLst/>
            </a:prstGeom>
            <a:gradFill flip="none" rotWithShape="1">
              <a:gsLst>
                <a:gs pos="0">
                  <a:sysClr val="window" lastClr="FFFFFF">
                    <a:lumMod val="12000"/>
                    <a:lumOff val="88000"/>
                  </a:sysClr>
                </a:gs>
                <a:gs pos="100000">
                  <a:srgbClr val="FFC000"/>
                </a:gs>
              </a:gsLst>
              <a:path path="shape">
                <a:fillToRect l="50000" t="50000" r="50000" b="50000"/>
              </a:path>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sp>
          <p:nvSpPr>
            <p:cNvPr id="44" name="椭圆 43"/>
            <p:cNvSpPr/>
            <p:nvPr/>
          </p:nvSpPr>
          <p:spPr>
            <a:xfrm>
              <a:off x="6043204" y="4078022"/>
              <a:ext cx="1150069" cy="1148055"/>
            </a:xfrm>
            <a:prstGeom prst="ellipse">
              <a:avLst/>
            </a:prstGeom>
            <a:gradFill flip="none" rotWithShape="1">
              <a:gsLst>
                <a:gs pos="0">
                  <a:sysClr val="window" lastClr="FFFFFF">
                    <a:alpha val="44000"/>
                    <a:lumMod val="100000"/>
                  </a:sysClr>
                </a:gs>
                <a:gs pos="100000">
                  <a:srgbClr val="FFC000"/>
                </a:gs>
              </a:gsLst>
              <a:path path="shape">
                <a:fillToRect l="50000" t="50000" r="50000" b="50000"/>
              </a:path>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black"/>
                </a:solidFill>
                <a:latin typeface="Verdana" panose="020B0604030504040204"/>
                <a:ea typeface="微软雅黑" panose="020B0503020204020204" pitchFamily="34" charset="-122"/>
                <a:cs typeface="+mn-cs"/>
              </a:endParaRPr>
            </a:p>
          </p:txBody>
        </p:sp>
      </p:grpSp>
      <p:pic>
        <p:nvPicPr>
          <p:cNvPr id="45" name="图片 44"/>
          <p:cNvPicPr>
            <a:picLocks noChangeAspect="1"/>
          </p:cNvPicPr>
          <p:nvPr/>
        </p:nvPicPr>
        <p:blipFill>
          <a:blip r:embed="rId3"/>
          <a:srcRect/>
          <a:stretch>
            <a:fillRect/>
          </a:stretch>
        </p:blipFill>
        <p:spPr bwMode="auto">
          <a:xfrm>
            <a:off x="8088313" y="2940050"/>
            <a:ext cx="1954212" cy="1143000"/>
          </a:xfrm>
          <a:prstGeom prst="rect">
            <a:avLst/>
          </a:prstGeom>
          <a:noFill/>
          <a:ln w="9525">
            <a:noFill/>
            <a:miter lim="800000"/>
            <a:headEnd/>
            <a:tailEnd/>
          </a:ln>
        </p:spPr>
      </p:pic>
      <p:pic>
        <p:nvPicPr>
          <p:cNvPr id="46" name="图片 45"/>
          <p:cNvPicPr>
            <a:picLocks noChangeAspect="1"/>
          </p:cNvPicPr>
          <p:nvPr/>
        </p:nvPicPr>
        <p:blipFill>
          <a:blip r:embed="rId4" cstate="print"/>
          <a:stretch>
            <a:fillRect/>
          </a:stretch>
        </p:blipFill>
        <p:spPr>
          <a:xfrm>
            <a:off x="10009363" y="2626541"/>
            <a:ext cx="2155558" cy="1212664"/>
          </a:xfrm>
          <a:prstGeom prst="rect">
            <a:avLst/>
          </a:prstGeom>
          <a:effectLst>
            <a:softEdge rad="31750"/>
          </a:effectLst>
        </p:spPr>
      </p:pic>
      <p:sp>
        <p:nvSpPr>
          <p:cNvPr id="47" name="内容占位符 2"/>
          <p:cNvSpPr txBox="1"/>
          <p:nvPr/>
        </p:nvSpPr>
        <p:spPr bwMode="auto">
          <a:xfrm>
            <a:off x="10748963" y="3941763"/>
            <a:ext cx="800100" cy="541337"/>
          </a:xfrm>
          <a:prstGeom prst="rect">
            <a:avLst/>
          </a:prstGeom>
          <a:noFill/>
          <a:ln w="9525">
            <a:noFill/>
            <a:miter lim="800000"/>
          </a:ln>
        </p:spPr>
        <p:txBody>
          <a:bodyPr/>
          <a:lstStyle/>
          <a:p>
            <a:pPr>
              <a:lnSpc>
                <a:spcPct val="150000"/>
              </a:lnSpc>
              <a:spcBef>
                <a:spcPts val="1000"/>
              </a:spcBef>
              <a:buFont typeface="Arial" panose="020B0604020202020204" pitchFamily="34" charset="0"/>
              <a:buNone/>
            </a:pPr>
            <a:r>
              <a:rPr lang="zh-CN" altLang="en-US" sz="2000">
                <a:solidFill>
                  <a:srgbClr val="000000"/>
                </a:solidFill>
                <a:latin typeface="华康俪金黑W8"/>
                <a:ea typeface="华康俪金黑W8"/>
                <a:cs typeface="华康俪金黑W8"/>
              </a:rPr>
              <a:t>总部</a:t>
            </a:r>
            <a:endParaRPr lang="zh-CN" altLang="en-US" sz="2000">
              <a:solidFill>
                <a:srgbClr val="000000"/>
              </a:solidFill>
              <a:latin typeface="华康俪金黑W8"/>
              <a:ea typeface="华康俪金黑W8"/>
              <a:cs typeface="华康俪金黑W8"/>
            </a:endParaRPr>
          </a:p>
        </p:txBody>
      </p:sp>
      <p:pic>
        <p:nvPicPr>
          <p:cNvPr id="49" name="图片 48"/>
          <p:cNvPicPr>
            <a:picLocks noChangeAspect="1"/>
          </p:cNvPicPr>
          <p:nvPr/>
        </p:nvPicPr>
        <p:blipFill>
          <a:blip r:embed="rId5"/>
          <a:srcRect/>
          <a:stretch>
            <a:fillRect/>
          </a:stretch>
        </p:blipFill>
        <p:spPr bwMode="auto">
          <a:xfrm>
            <a:off x="442913" y="3436938"/>
            <a:ext cx="1739900" cy="1304925"/>
          </a:xfrm>
          <a:prstGeom prst="rect">
            <a:avLst/>
          </a:prstGeom>
          <a:noFill/>
          <a:ln w="9525">
            <a:noFill/>
            <a:miter lim="800000"/>
            <a:headEnd/>
            <a:tailEnd/>
          </a:ln>
        </p:spPr>
      </p:pic>
      <p:pic>
        <p:nvPicPr>
          <p:cNvPr id="50" name="图片 49"/>
          <p:cNvPicPr>
            <a:picLocks noChangeAspect="1"/>
          </p:cNvPicPr>
          <p:nvPr/>
        </p:nvPicPr>
        <p:blipFill>
          <a:blip r:embed="rId6" cstate="print"/>
          <a:stretch>
            <a:fillRect/>
          </a:stretch>
        </p:blipFill>
        <p:spPr>
          <a:xfrm>
            <a:off x="1737751" y="5285336"/>
            <a:ext cx="1645417" cy="786808"/>
          </a:xfrm>
          <a:prstGeom prst="rect">
            <a:avLst/>
          </a:prstGeom>
          <a:effectLst>
            <a:softEdge rad="31750"/>
          </a:effectLst>
        </p:spPr>
      </p:pic>
      <p:pic>
        <p:nvPicPr>
          <p:cNvPr id="51" name="图片 50"/>
          <p:cNvPicPr>
            <a:picLocks noChangeAspect="1"/>
          </p:cNvPicPr>
          <p:nvPr/>
        </p:nvPicPr>
        <p:blipFill>
          <a:blip r:embed="rId7" cstate="print"/>
          <a:stretch>
            <a:fillRect/>
          </a:stretch>
        </p:blipFill>
        <p:spPr>
          <a:xfrm>
            <a:off x="4932211" y="3702945"/>
            <a:ext cx="746486" cy="557857"/>
          </a:xfrm>
          <a:prstGeom prst="rect">
            <a:avLst/>
          </a:prstGeom>
          <a:effectLst>
            <a:softEdge rad="31750"/>
          </a:effectLst>
        </p:spPr>
      </p:pic>
      <p:pic>
        <p:nvPicPr>
          <p:cNvPr id="52" name="图片 51"/>
          <p:cNvPicPr>
            <a:picLocks noChangeAspect="1"/>
          </p:cNvPicPr>
          <p:nvPr/>
        </p:nvPicPr>
        <p:blipFill>
          <a:blip r:embed="rId8" cstate="print"/>
          <a:stretch>
            <a:fillRect/>
          </a:stretch>
        </p:blipFill>
        <p:spPr>
          <a:xfrm>
            <a:off x="4656369" y="4806751"/>
            <a:ext cx="596624" cy="446805"/>
          </a:xfrm>
          <a:prstGeom prst="rect">
            <a:avLst/>
          </a:prstGeom>
          <a:effectLst>
            <a:softEdge rad="31750"/>
          </a:effectLst>
        </p:spPr>
      </p:pic>
      <p:sp>
        <p:nvSpPr>
          <p:cNvPr id="54" name="内容占位符 2"/>
          <p:cNvSpPr txBox="1"/>
          <p:nvPr/>
        </p:nvSpPr>
        <p:spPr bwMode="auto">
          <a:xfrm>
            <a:off x="3309938" y="3121025"/>
            <a:ext cx="800100" cy="541338"/>
          </a:xfrm>
          <a:prstGeom prst="rect">
            <a:avLst/>
          </a:prstGeom>
          <a:noFill/>
          <a:ln w="9525">
            <a:noFill/>
            <a:miter lim="800000"/>
          </a:ln>
        </p:spPr>
        <p:txBody>
          <a:bodyPr/>
          <a:lstStyle/>
          <a:p>
            <a:pPr>
              <a:lnSpc>
                <a:spcPct val="150000"/>
              </a:lnSpc>
              <a:spcBef>
                <a:spcPts val="1000"/>
              </a:spcBef>
              <a:buFont typeface="Arial" panose="020B0604020202020204" pitchFamily="34" charset="0"/>
              <a:buNone/>
            </a:pPr>
            <a:r>
              <a:rPr lang="zh-CN" altLang="en-US" sz="2000">
                <a:solidFill>
                  <a:srgbClr val="000000"/>
                </a:solidFill>
                <a:latin typeface="华康俪金黑W8"/>
                <a:ea typeface="华康俪金黑W8"/>
                <a:cs typeface="华康俪金黑W8"/>
              </a:rPr>
              <a:t>分部</a:t>
            </a:r>
            <a:endParaRPr lang="zh-CN" altLang="en-US" sz="2000">
              <a:solidFill>
                <a:srgbClr val="000000"/>
              </a:solidFill>
              <a:latin typeface="华康俪金黑W8"/>
              <a:ea typeface="华康俪金黑W8"/>
              <a:cs typeface="华康俪金黑W8"/>
            </a:endParaRPr>
          </a:p>
        </p:txBody>
      </p:sp>
      <p:sp>
        <p:nvSpPr>
          <p:cNvPr id="55" name="内容占位符 2"/>
          <p:cNvSpPr txBox="1"/>
          <p:nvPr/>
        </p:nvSpPr>
        <p:spPr bwMode="auto">
          <a:xfrm>
            <a:off x="849313" y="4627563"/>
            <a:ext cx="800100" cy="541337"/>
          </a:xfrm>
          <a:prstGeom prst="rect">
            <a:avLst/>
          </a:prstGeom>
          <a:noFill/>
          <a:ln w="9525">
            <a:noFill/>
            <a:miter lim="800000"/>
          </a:ln>
        </p:spPr>
        <p:txBody>
          <a:bodyPr/>
          <a:lstStyle/>
          <a:p>
            <a:pPr>
              <a:lnSpc>
                <a:spcPct val="150000"/>
              </a:lnSpc>
              <a:spcBef>
                <a:spcPts val="1000"/>
              </a:spcBef>
              <a:buFont typeface="Arial" panose="020B0604020202020204" pitchFamily="34" charset="0"/>
              <a:buNone/>
            </a:pPr>
            <a:r>
              <a:rPr lang="zh-CN" altLang="en-US" sz="2000">
                <a:solidFill>
                  <a:srgbClr val="000000"/>
                </a:solidFill>
                <a:latin typeface="华康俪金黑W8"/>
                <a:ea typeface="华康俪金黑W8"/>
                <a:cs typeface="华康俪金黑W8"/>
              </a:rPr>
              <a:t>分部</a:t>
            </a:r>
            <a:endParaRPr lang="zh-CN" altLang="en-US" sz="2000">
              <a:solidFill>
                <a:srgbClr val="000000"/>
              </a:solidFill>
              <a:latin typeface="华康俪金黑W8"/>
              <a:ea typeface="华康俪金黑W8"/>
              <a:cs typeface="华康俪金黑W8"/>
            </a:endParaRPr>
          </a:p>
        </p:txBody>
      </p:sp>
      <p:sp>
        <p:nvSpPr>
          <p:cNvPr id="56" name="内容占位符 2"/>
          <p:cNvSpPr txBox="1"/>
          <p:nvPr/>
        </p:nvSpPr>
        <p:spPr bwMode="auto">
          <a:xfrm>
            <a:off x="2247900" y="6164263"/>
            <a:ext cx="800100" cy="541337"/>
          </a:xfrm>
          <a:prstGeom prst="rect">
            <a:avLst/>
          </a:prstGeom>
          <a:noFill/>
          <a:ln w="9525">
            <a:noFill/>
            <a:miter lim="800000"/>
          </a:ln>
        </p:spPr>
        <p:txBody>
          <a:bodyPr/>
          <a:lstStyle/>
          <a:p>
            <a:pPr>
              <a:lnSpc>
                <a:spcPct val="150000"/>
              </a:lnSpc>
              <a:spcBef>
                <a:spcPts val="1000"/>
              </a:spcBef>
              <a:buFont typeface="Arial" panose="020B0604020202020204" pitchFamily="34" charset="0"/>
              <a:buNone/>
            </a:pPr>
            <a:r>
              <a:rPr lang="zh-CN" altLang="en-US" sz="2000">
                <a:solidFill>
                  <a:srgbClr val="000000"/>
                </a:solidFill>
                <a:latin typeface="华康俪金黑W8"/>
                <a:ea typeface="华康俪金黑W8"/>
                <a:cs typeface="华康俪金黑W8"/>
              </a:rPr>
              <a:t>分部</a:t>
            </a:r>
            <a:endParaRPr lang="zh-CN" altLang="en-US" sz="2000">
              <a:solidFill>
                <a:srgbClr val="000000"/>
              </a:solidFill>
              <a:latin typeface="华康俪金黑W8"/>
              <a:ea typeface="华康俪金黑W8"/>
              <a:cs typeface="华康俪金黑W8"/>
            </a:endParaRPr>
          </a:p>
        </p:txBody>
      </p:sp>
      <p:sp>
        <p:nvSpPr>
          <p:cNvPr id="57" name="内容占位符 2"/>
          <p:cNvSpPr txBox="1"/>
          <p:nvPr/>
        </p:nvSpPr>
        <p:spPr bwMode="auto">
          <a:xfrm>
            <a:off x="4964113" y="4171950"/>
            <a:ext cx="800100" cy="541338"/>
          </a:xfrm>
          <a:prstGeom prst="rect">
            <a:avLst/>
          </a:prstGeom>
          <a:noFill/>
          <a:ln w="9525">
            <a:noFill/>
            <a:miter lim="800000"/>
          </a:ln>
        </p:spPr>
        <p:txBody>
          <a:bodyPr/>
          <a:lstStyle/>
          <a:p>
            <a:pPr>
              <a:lnSpc>
                <a:spcPct val="150000"/>
              </a:lnSpc>
              <a:spcBef>
                <a:spcPts val="1000"/>
              </a:spcBef>
              <a:buFont typeface="Arial" panose="020B0604020202020204" pitchFamily="34" charset="0"/>
              <a:buNone/>
            </a:pPr>
            <a:r>
              <a:rPr lang="zh-CN" altLang="en-US" sz="1600">
                <a:solidFill>
                  <a:srgbClr val="000000"/>
                </a:solidFill>
                <a:latin typeface="华康俪金黑W8"/>
                <a:ea typeface="华康俪金黑W8"/>
                <a:cs typeface="华康俪金黑W8"/>
              </a:rPr>
              <a:t>分部</a:t>
            </a:r>
            <a:endParaRPr lang="zh-CN" altLang="en-US" sz="1600">
              <a:solidFill>
                <a:srgbClr val="000000"/>
              </a:solidFill>
              <a:latin typeface="华康俪金黑W8"/>
              <a:ea typeface="华康俪金黑W8"/>
              <a:cs typeface="华康俪金黑W8"/>
            </a:endParaRPr>
          </a:p>
        </p:txBody>
      </p:sp>
      <p:sp>
        <p:nvSpPr>
          <p:cNvPr id="58" name="内容占位符 2"/>
          <p:cNvSpPr txBox="1"/>
          <p:nvPr/>
        </p:nvSpPr>
        <p:spPr bwMode="auto">
          <a:xfrm>
            <a:off x="4600575" y="5278438"/>
            <a:ext cx="800100" cy="541337"/>
          </a:xfrm>
          <a:prstGeom prst="rect">
            <a:avLst/>
          </a:prstGeom>
          <a:noFill/>
          <a:ln w="9525">
            <a:noFill/>
            <a:miter lim="800000"/>
          </a:ln>
        </p:spPr>
        <p:txBody>
          <a:bodyPr/>
          <a:lstStyle/>
          <a:p>
            <a:pPr>
              <a:lnSpc>
                <a:spcPct val="150000"/>
              </a:lnSpc>
              <a:spcBef>
                <a:spcPts val="1000"/>
              </a:spcBef>
              <a:buFont typeface="Arial" panose="020B0604020202020204" pitchFamily="34" charset="0"/>
              <a:buNone/>
            </a:pPr>
            <a:r>
              <a:rPr lang="zh-CN" altLang="en-US" sz="1600">
                <a:solidFill>
                  <a:srgbClr val="000000"/>
                </a:solidFill>
                <a:latin typeface="华康俪金黑W8"/>
                <a:ea typeface="华康俪金黑W8"/>
                <a:cs typeface="华康俪金黑W8"/>
              </a:rPr>
              <a:t>分部</a:t>
            </a:r>
            <a:endParaRPr lang="zh-CN" altLang="en-US" sz="1600">
              <a:solidFill>
                <a:srgbClr val="000000"/>
              </a:solidFill>
              <a:latin typeface="华康俪金黑W8"/>
              <a:ea typeface="华康俪金黑W8"/>
              <a:cs typeface="华康俪金黑W8"/>
            </a:endParaRPr>
          </a:p>
        </p:txBody>
      </p:sp>
      <p:sp>
        <p:nvSpPr>
          <p:cNvPr id="59" name="内容占位符 2"/>
          <p:cNvSpPr txBox="1"/>
          <p:nvPr/>
        </p:nvSpPr>
        <p:spPr bwMode="auto">
          <a:xfrm>
            <a:off x="6065838" y="6002338"/>
            <a:ext cx="800100" cy="541337"/>
          </a:xfrm>
          <a:prstGeom prst="rect">
            <a:avLst/>
          </a:prstGeom>
          <a:noFill/>
          <a:ln w="9525">
            <a:noFill/>
            <a:miter lim="800000"/>
          </a:ln>
        </p:spPr>
        <p:txBody>
          <a:bodyPr/>
          <a:lstStyle/>
          <a:p>
            <a:pPr>
              <a:lnSpc>
                <a:spcPct val="150000"/>
              </a:lnSpc>
              <a:spcBef>
                <a:spcPts val="1000"/>
              </a:spcBef>
              <a:buFont typeface="Arial" panose="020B0604020202020204" pitchFamily="34" charset="0"/>
              <a:buNone/>
            </a:pPr>
            <a:r>
              <a:rPr lang="zh-CN" altLang="en-US" sz="1600">
                <a:solidFill>
                  <a:srgbClr val="000000"/>
                </a:solidFill>
                <a:latin typeface="华康俪金黑W8"/>
                <a:ea typeface="华康俪金黑W8"/>
                <a:cs typeface="华康俪金黑W8"/>
              </a:rPr>
              <a:t>分部</a:t>
            </a:r>
            <a:endParaRPr lang="zh-CN" altLang="en-US" sz="1600">
              <a:solidFill>
                <a:srgbClr val="000000"/>
              </a:solidFill>
              <a:latin typeface="华康俪金黑W8"/>
              <a:ea typeface="华康俪金黑W8"/>
              <a:cs typeface="华康俪金黑W8"/>
            </a:endParaRPr>
          </a:p>
        </p:txBody>
      </p:sp>
      <p:pic>
        <p:nvPicPr>
          <p:cNvPr id="60" name="图片 59"/>
          <p:cNvPicPr>
            <a:picLocks noChangeAspect="1"/>
          </p:cNvPicPr>
          <p:nvPr/>
        </p:nvPicPr>
        <p:blipFill>
          <a:blip r:embed="rId9" cstate="print"/>
          <a:stretch>
            <a:fillRect/>
          </a:stretch>
        </p:blipFill>
        <p:spPr>
          <a:xfrm>
            <a:off x="5061207" y="5686647"/>
            <a:ext cx="916472" cy="687354"/>
          </a:xfrm>
          <a:prstGeom prst="rect">
            <a:avLst/>
          </a:prstGeom>
          <a:effectLst>
            <a:softEdge rad="31750"/>
          </a:effectLst>
        </p:spPr>
      </p:pic>
      <p:grpSp>
        <p:nvGrpSpPr>
          <p:cNvPr id="73" name="组合 72"/>
          <p:cNvGrpSpPr/>
          <p:nvPr/>
        </p:nvGrpSpPr>
        <p:grpSpPr bwMode="auto">
          <a:xfrm>
            <a:off x="8797925" y="4473575"/>
            <a:ext cx="2251075" cy="2222500"/>
            <a:chOff x="7609808" y="-67085"/>
            <a:chExt cx="2873983" cy="2867580"/>
          </a:xfrm>
        </p:grpSpPr>
        <p:grpSp>
          <p:nvGrpSpPr>
            <p:cNvPr id="86054" name="组合 61"/>
            <p:cNvGrpSpPr/>
            <p:nvPr/>
          </p:nvGrpSpPr>
          <p:grpSpPr bwMode="auto">
            <a:xfrm>
              <a:off x="8247270" y="172258"/>
              <a:ext cx="1909282" cy="2628237"/>
              <a:chOff x="622862" y="1588003"/>
              <a:chExt cx="1909282" cy="2628237"/>
            </a:xfrm>
          </p:grpSpPr>
          <p:pic>
            <p:nvPicPr>
              <p:cNvPr id="86063" name="Picture 2"/>
              <p:cNvPicPr>
                <a:picLocks noChangeAspect="1" noChangeArrowheads="1"/>
              </p:cNvPicPr>
              <p:nvPr/>
            </p:nvPicPr>
            <p:blipFill>
              <a:blip r:embed="rId10"/>
              <a:srcRect/>
              <a:stretch>
                <a:fillRect/>
              </a:stretch>
            </p:blipFill>
            <p:spPr bwMode="auto">
              <a:xfrm flipH="1">
                <a:off x="793625" y="1588003"/>
                <a:ext cx="1292329" cy="2239585"/>
              </a:xfrm>
              <a:prstGeom prst="rect">
                <a:avLst/>
              </a:prstGeom>
              <a:noFill/>
              <a:ln w="9525">
                <a:noFill/>
                <a:miter lim="800000"/>
                <a:headEnd/>
                <a:tailEnd/>
              </a:ln>
            </p:spPr>
          </p:pic>
          <p:sp>
            <p:nvSpPr>
              <p:cNvPr id="86064" name="矩形 63"/>
              <p:cNvSpPr>
                <a:spLocks noChangeArrowheads="1"/>
              </p:cNvSpPr>
              <p:nvPr/>
            </p:nvSpPr>
            <p:spPr bwMode="auto">
              <a:xfrm>
                <a:off x="622862" y="3779247"/>
                <a:ext cx="1909282" cy="436993"/>
              </a:xfrm>
              <a:prstGeom prst="rect">
                <a:avLst/>
              </a:prstGeom>
              <a:noFill/>
              <a:ln w="9525">
                <a:noFill/>
                <a:miter lim="800000"/>
              </a:ln>
            </p:spPr>
            <p:txBody>
              <a:bodyPr>
                <a:spAutoFit/>
              </a:bodyPr>
              <a:lstStyle/>
              <a:p>
                <a:pPr eaLnBrk="0" hangingPunct="0"/>
                <a:r>
                  <a:rPr lang="zh-CN" altLang="en-US" sz="1600">
                    <a:solidFill>
                      <a:srgbClr val="000000"/>
                    </a:solidFill>
                    <a:latin typeface="微软雅黑" panose="020B0503020204020204" pitchFamily="34" charset="-122"/>
                    <a:ea typeface="微软雅黑" panose="020B0503020204020204" pitchFamily="34" charset="-122"/>
                  </a:rPr>
                  <a:t>出差管理者</a:t>
                </a:r>
                <a:endParaRPr lang="zh-CN" altLang="en-US" sz="1600">
                  <a:solidFill>
                    <a:srgbClr val="000000"/>
                  </a:solidFill>
                  <a:latin typeface="微软雅黑" panose="020B0503020204020204" pitchFamily="34" charset="-122"/>
                  <a:ea typeface="微软雅黑" panose="020B0503020204020204" pitchFamily="34" charset="-122"/>
                </a:endParaRPr>
              </a:p>
            </p:txBody>
          </p:sp>
        </p:grpSp>
        <p:pic>
          <p:nvPicPr>
            <p:cNvPr id="86055" name="图片 64"/>
            <p:cNvPicPr>
              <a:picLocks noChangeAspect="1"/>
            </p:cNvPicPr>
            <p:nvPr/>
          </p:nvPicPr>
          <p:blipFill>
            <a:blip r:embed="rId11"/>
            <a:srcRect l="3427" t="3639" r="3259" b="5685"/>
            <a:stretch>
              <a:fillRect/>
            </a:stretch>
          </p:blipFill>
          <p:spPr bwMode="auto">
            <a:xfrm>
              <a:off x="7670208" y="298755"/>
              <a:ext cx="1007268" cy="597694"/>
            </a:xfrm>
            <a:prstGeom prst="rect">
              <a:avLst/>
            </a:prstGeom>
            <a:noFill/>
            <a:ln w="9525">
              <a:noFill/>
              <a:miter lim="800000"/>
              <a:headEnd/>
              <a:tailEnd/>
            </a:ln>
          </p:spPr>
        </p:pic>
        <p:pic>
          <p:nvPicPr>
            <p:cNvPr id="86056" name="Picture 12"/>
            <p:cNvPicPr>
              <a:picLocks noChangeAspect="1" noChangeArrowheads="1"/>
            </p:cNvPicPr>
            <p:nvPr/>
          </p:nvPicPr>
          <p:blipFill>
            <a:blip r:embed="rId12"/>
            <a:srcRect/>
            <a:stretch>
              <a:fillRect/>
            </a:stretch>
          </p:blipFill>
          <p:spPr bwMode="auto">
            <a:xfrm>
              <a:off x="7767022" y="380093"/>
              <a:ext cx="748021" cy="458058"/>
            </a:xfrm>
            <a:prstGeom prst="rect">
              <a:avLst/>
            </a:prstGeom>
            <a:noFill/>
            <a:ln w="9525">
              <a:noFill/>
              <a:miter lim="800000"/>
              <a:headEnd/>
              <a:tailEnd/>
            </a:ln>
          </p:spPr>
        </p:pic>
        <p:pic>
          <p:nvPicPr>
            <p:cNvPr id="86057" name="Picture 3"/>
            <p:cNvPicPr>
              <a:picLocks noChangeAspect="1" noChangeArrowheads="1"/>
            </p:cNvPicPr>
            <p:nvPr/>
          </p:nvPicPr>
          <p:blipFill>
            <a:blip r:embed="rId13"/>
            <a:srcRect/>
            <a:stretch>
              <a:fillRect/>
            </a:stretch>
          </p:blipFill>
          <p:spPr bwMode="auto">
            <a:xfrm>
              <a:off x="9630807" y="-67085"/>
              <a:ext cx="341116" cy="618979"/>
            </a:xfrm>
            <a:prstGeom prst="rect">
              <a:avLst/>
            </a:prstGeom>
            <a:noFill/>
            <a:ln w="9525">
              <a:noFill/>
              <a:miter lim="800000"/>
              <a:headEnd/>
              <a:tailEnd/>
            </a:ln>
          </p:spPr>
        </p:pic>
        <p:sp>
          <p:nvSpPr>
            <p:cNvPr id="86058" name="矩形 67"/>
            <p:cNvSpPr>
              <a:spLocks noChangeArrowheads="1"/>
            </p:cNvSpPr>
            <p:nvPr/>
          </p:nvSpPr>
          <p:spPr bwMode="auto">
            <a:xfrm>
              <a:off x="7609808" y="971040"/>
              <a:ext cx="963101" cy="436993"/>
            </a:xfrm>
            <a:prstGeom prst="rect">
              <a:avLst/>
            </a:prstGeom>
            <a:noFill/>
            <a:ln w="9525">
              <a:noFill/>
              <a:miter lim="800000"/>
            </a:ln>
          </p:spPr>
          <p:txBody>
            <a:bodyPr>
              <a:spAutoFit/>
            </a:bodyPr>
            <a:lstStyle/>
            <a:p>
              <a:pPr eaLnBrk="0" hangingPunct="0"/>
              <a:r>
                <a:rPr lang="en-US" altLang="zh-CN" sz="1600">
                  <a:solidFill>
                    <a:srgbClr val="000000"/>
                  </a:solidFill>
                  <a:latin typeface="微软雅黑" panose="020B0503020204020204" pitchFamily="34" charset="-122"/>
                  <a:ea typeface="微软雅黑" panose="020B0503020204020204" pitchFamily="34" charset="-122"/>
                </a:rPr>
                <a:t>IPAD</a:t>
              </a:r>
              <a:endParaRPr lang="zh-CN" altLang="en-US" sz="1600">
                <a:solidFill>
                  <a:srgbClr val="000000"/>
                </a:solidFill>
                <a:latin typeface="微软雅黑" panose="020B0503020204020204" pitchFamily="34" charset="-122"/>
                <a:ea typeface="微软雅黑" panose="020B0503020204020204" pitchFamily="34" charset="-122"/>
              </a:endParaRPr>
            </a:p>
          </p:txBody>
        </p:sp>
        <p:sp>
          <p:nvSpPr>
            <p:cNvPr id="86059" name="矩形 68"/>
            <p:cNvSpPr>
              <a:spLocks noChangeArrowheads="1"/>
            </p:cNvSpPr>
            <p:nvPr/>
          </p:nvSpPr>
          <p:spPr bwMode="auto">
            <a:xfrm>
              <a:off x="9611707" y="569515"/>
              <a:ext cx="872084" cy="436993"/>
            </a:xfrm>
            <a:prstGeom prst="rect">
              <a:avLst/>
            </a:prstGeom>
            <a:noFill/>
            <a:ln w="9525">
              <a:noFill/>
              <a:miter lim="800000"/>
            </a:ln>
          </p:spPr>
          <p:txBody>
            <a:bodyPr>
              <a:spAutoFit/>
            </a:bodyPr>
            <a:lstStyle/>
            <a:p>
              <a:pPr eaLnBrk="0" hangingPunct="0"/>
              <a:r>
                <a:rPr lang="zh-CN" altLang="en-US" sz="1600">
                  <a:solidFill>
                    <a:srgbClr val="000000"/>
                  </a:solidFill>
                  <a:latin typeface="微软雅黑" panose="020B0503020204020204" pitchFamily="34" charset="-122"/>
                  <a:ea typeface="微软雅黑" panose="020B0503020204020204" pitchFamily="34" charset="-122"/>
                </a:rPr>
                <a:t>手机</a:t>
              </a:r>
              <a:endParaRPr lang="zh-CN" altLang="en-US" sz="1600">
                <a:solidFill>
                  <a:srgbClr val="000000"/>
                </a:solidFill>
                <a:latin typeface="微软雅黑" panose="020B0503020204020204" pitchFamily="34" charset="-122"/>
                <a:ea typeface="微软雅黑" panose="020B0503020204020204" pitchFamily="34" charset="-122"/>
              </a:endParaRPr>
            </a:p>
          </p:txBody>
        </p:sp>
        <p:grpSp>
          <p:nvGrpSpPr>
            <p:cNvPr id="86060" name="组合 69"/>
            <p:cNvGrpSpPr/>
            <p:nvPr/>
          </p:nvGrpSpPr>
          <p:grpSpPr bwMode="auto">
            <a:xfrm>
              <a:off x="9663063" y="32616"/>
              <a:ext cx="276604" cy="397257"/>
              <a:chOff x="2290210" y="2350159"/>
              <a:chExt cx="1019037" cy="1253324"/>
            </a:xfrm>
          </p:grpSpPr>
          <p:pic>
            <p:nvPicPr>
              <p:cNvPr id="86061" name="Picture 5"/>
              <p:cNvPicPr>
                <a:picLocks noChangeAspect="1" noChangeArrowheads="1"/>
              </p:cNvPicPr>
              <p:nvPr/>
            </p:nvPicPr>
            <p:blipFill>
              <a:blip r:embed="rId14"/>
              <a:srcRect/>
              <a:stretch>
                <a:fillRect/>
              </a:stretch>
            </p:blipFill>
            <p:spPr bwMode="auto">
              <a:xfrm>
                <a:off x="2290210" y="2350159"/>
                <a:ext cx="1019037" cy="629742"/>
              </a:xfrm>
              <a:prstGeom prst="rect">
                <a:avLst/>
              </a:prstGeom>
              <a:noFill/>
              <a:ln w="9525">
                <a:noFill/>
                <a:miter lim="800000"/>
                <a:headEnd/>
                <a:tailEnd/>
              </a:ln>
            </p:spPr>
          </p:pic>
          <p:pic>
            <p:nvPicPr>
              <p:cNvPr id="86062" name="Picture 9"/>
              <p:cNvPicPr>
                <a:picLocks noChangeAspect="1" noChangeArrowheads="1"/>
              </p:cNvPicPr>
              <p:nvPr/>
            </p:nvPicPr>
            <p:blipFill>
              <a:blip r:embed="rId15"/>
              <a:srcRect/>
              <a:stretch>
                <a:fillRect/>
              </a:stretch>
            </p:blipFill>
            <p:spPr bwMode="auto">
              <a:xfrm>
                <a:off x="2290210" y="2979466"/>
                <a:ext cx="1019037" cy="624017"/>
              </a:xfrm>
              <a:prstGeom prst="rect">
                <a:avLst/>
              </a:prstGeom>
              <a:noFill/>
              <a:ln w="9525">
                <a:noFill/>
                <a:miter lim="800000"/>
                <a:headEnd/>
                <a:tailEnd/>
              </a:ln>
            </p:spPr>
          </p:pic>
        </p:grpSp>
      </p:grpSp>
      <p:sp>
        <p:nvSpPr>
          <p:cNvPr id="86051" name="内容占位符 2"/>
          <p:cNvSpPr txBox="1"/>
          <p:nvPr/>
        </p:nvSpPr>
        <p:spPr bwMode="auto">
          <a:xfrm>
            <a:off x="334963" y="1112838"/>
            <a:ext cx="11522075" cy="5340350"/>
          </a:xfrm>
          <a:prstGeom prst="rect">
            <a:avLst/>
          </a:prstGeom>
          <a:noFill/>
          <a:ln w="9525">
            <a:noFill/>
            <a:miter lim="800000"/>
          </a:ln>
        </p:spPr>
        <p:txBody>
          <a:bodyPr/>
          <a:lstStyle/>
          <a:p>
            <a:pPr marL="228600" indent="-228600">
              <a:lnSpc>
                <a:spcPct val="90000"/>
              </a:lnSpc>
              <a:spcBef>
                <a:spcPts val="1000"/>
              </a:spcBef>
              <a:buClr>
                <a:srgbClr val="FF0000"/>
              </a:buClr>
              <a:buFont typeface="Wingdings" panose="05000000000000000000" pitchFamily="2" charset="2"/>
              <a:buChar char="n"/>
            </a:pPr>
            <a:r>
              <a:rPr lang="zh-CN" altLang="en-US" sz="2400" b="1">
                <a:solidFill>
                  <a:srgbClr val="404040"/>
                </a:solidFill>
                <a:latin typeface="微软雅黑" panose="020B0503020204020204" pitchFamily="34" charset="-122"/>
                <a:ea typeface="微软雅黑" panose="020B0503020204020204" pitchFamily="34" charset="-122"/>
              </a:rPr>
              <a:t> 全面联网</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86052"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五</a:t>
            </a:r>
            <a:r>
              <a:rPr lang="en-US" altLang="zh-CN" sz="2400" b="1">
                <a:solidFill>
                  <a:srgbClr val="404040"/>
                </a:solidFill>
                <a:latin typeface="微软雅黑" panose="020B0503020204020204" pitchFamily="34" charset="-122"/>
                <a:ea typeface="微软雅黑" panose="020B0503020204020204" pitchFamily="34" charset="-122"/>
              </a:rPr>
              <a:t> </a:t>
            </a:r>
            <a:r>
              <a:rPr lang="zh-CN" altLang="en-US" sz="2400" b="1">
                <a:solidFill>
                  <a:srgbClr val="404040"/>
                </a:solidFill>
                <a:latin typeface="微软雅黑" panose="020B0503020204020204" pitchFamily="34" charset="-122"/>
                <a:ea typeface="微软雅黑" panose="020B0503020204020204" pitchFamily="34" charset="-122"/>
              </a:rPr>
              <a:t>、大数据平台</a:t>
            </a:r>
            <a:endParaRPr lang="en-US" altLang="zh-CN" sz="2400" b="1">
              <a:solidFill>
                <a:srgbClr val="404040"/>
              </a:solidFill>
              <a:latin typeface="微软雅黑" panose="020B0503020204020204" pitchFamily="34" charset="-122"/>
              <a:ea typeface="微软雅黑" panose="020B0503020204020204" pitchFamily="34" charset="-122"/>
            </a:endParaRPr>
          </a:p>
        </p:txBody>
      </p:sp>
      <p:pic>
        <p:nvPicPr>
          <p:cNvPr id="76" name="图片 75"/>
          <p:cNvPicPr>
            <a:picLocks noChangeAspect="1"/>
          </p:cNvPicPr>
          <p:nvPr/>
        </p:nvPicPr>
        <p:blipFill>
          <a:blip r:embed="rId16"/>
          <a:srcRect/>
          <a:stretch>
            <a:fillRect/>
          </a:stretch>
        </p:blipFill>
        <p:spPr bwMode="auto">
          <a:xfrm>
            <a:off x="2225675" y="1884363"/>
            <a:ext cx="1739900" cy="13049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par>
                                <p:cTn id="17" presetID="53" presetClass="entr" presetSubtype="16" fill="hold" nodeType="withEffect">
                                  <p:stCondLst>
                                    <p:cond delay="0"/>
                                  </p:stCondLst>
                                  <p:childTnLst>
                                    <p:set>
                                      <p:cBhvr>
                                        <p:cTn id="18" dur="1" fill="hold">
                                          <p:stCondLst>
                                            <p:cond delay="0"/>
                                          </p:stCondLst>
                                        </p:cTn>
                                        <p:tgtEl>
                                          <p:spTgt spid="76"/>
                                        </p:tgtEl>
                                        <p:attrNameLst>
                                          <p:attrName>style.visibility</p:attrName>
                                        </p:attrNameLst>
                                      </p:cBhvr>
                                      <p:to>
                                        <p:strVal val="visible"/>
                                      </p:to>
                                    </p:set>
                                    <p:anim calcmode="lin" valueType="num">
                                      <p:cBhvr>
                                        <p:cTn id="19" dur="500" fill="hold"/>
                                        <p:tgtEl>
                                          <p:spTgt spid="76"/>
                                        </p:tgtEl>
                                        <p:attrNameLst>
                                          <p:attrName>ppt_w</p:attrName>
                                        </p:attrNameLst>
                                      </p:cBhvr>
                                      <p:tavLst>
                                        <p:tav tm="0">
                                          <p:val>
                                            <p:fltVal val="0"/>
                                          </p:val>
                                        </p:tav>
                                        <p:tav tm="100000">
                                          <p:val>
                                            <p:strVal val="#ppt_w"/>
                                          </p:val>
                                        </p:tav>
                                      </p:tavLst>
                                    </p:anim>
                                    <p:anim calcmode="lin" valueType="num">
                                      <p:cBhvr>
                                        <p:cTn id="20" dur="500" fill="hold"/>
                                        <p:tgtEl>
                                          <p:spTgt spid="76"/>
                                        </p:tgtEl>
                                        <p:attrNameLst>
                                          <p:attrName>ppt_h</p:attrName>
                                        </p:attrNameLst>
                                      </p:cBhvr>
                                      <p:tavLst>
                                        <p:tav tm="0">
                                          <p:val>
                                            <p:fltVal val="0"/>
                                          </p:val>
                                        </p:tav>
                                        <p:tav tm="100000">
                                          <p:val>
                                            <p:strVal val="#ppt_h"/>
                                          </p:val>
                                        </p:tav>
                                      </p:tavLst>
                                    </p:anim>
                                    <p:animEffect transition="in" filter="fade">
                                      <p:cBhvr>
                                        <p:cTn id="21" dur="500"/>
                                        <p:tgtEl>
                                          <p:spTgt spid="76"/>
                                        </p:tgtEl>
                                      </p:cBhvr>
                                    </p:animEffect>
                                  </p:childTnLst>
                                </p:cTn>
                              </p:par>
                              <p:par>
                                <p:cTn id="22" presetID="53" presetClass="entr" presetSubtype="16" fill="hold" nodeType="with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p:cTn id="24" dur="500" fill="hold"/>
                                        <p:tgtEl>
                                          <p:spTgt spid="49"/>
                                        </p:tgtEl>
                                        <p:attrNameLst>
                                          <p:attrName>ppt_w</p:attrName>
                                        </p:attrNameLst>
                                      </p:cBhvr>
                                      <p:tavLst>
                                        <p:tav tm="0">
                                          <p:val>
                                            <p:fltVal val="0"/>
                                          </p:val>
                                        </p:tav>
                                        <p:tav tm="100000">
                                          <p:val>
                                            <p:strVal val="#ppt_w"/>
                                          </p:val>
                                        </p:tav>
                                      </p:tavLst>
                                    </p:anim>
                                    <p:anim calcmode="lin" valueType="num">
                                      <p:cBhvr>
                                        <p:cTn id="25" dur="500" fill="hold"/>
                                        <p:tgtEl>
                                          <p:spTgt spid="49"/>
                                        </p:tgtEl>
                                        <p:attrNameLst>
                                          <p:attrName>ppt_h</p:attrName>
                                        </p:attrNameLst>
                                      </p:cBhvr>
                                      <p:tavLst>
                                        <p:tav tm="0">
                                          <p:val>
                                            <p:fltVal val="0"/>
                                          </p:val>
                                        </p:tav>
                                        <p:tav tm="100000">
                                          <p:val>
                                            <p:strVal val="#ppt_h"/>
                                          </p:val>
                                        </p:tav>
                                      </p:tavLst>
                                    </p:anim>
                                    <p:animEffect transition="in" filter="fade">
                                      <p:cBhvr>
                                        <p:cTn id="26" dur="500"/>
                                        <p:tgtEl>
                                          <p:spTgt spid="49"/>
                                        </p:tgtEl>
                                      </p:cBhvr>
                                    </p:animEffect>
                                  </p:childTnLst>
                                </p:cTn>
                              </p:par>
                              <p:par>
                                <p:cTn id="27" presetID="53" presetClass="entr" presetSubtype="16"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p:cTn id="29" dur="500" fill="hold"/>
                                        <p:tgtEl>
                                          <p:spTgt spid="50"/>
                                        </p:tgtEl>
                                        <p:attrNameLst>
                                          <p:attrName>ppt_w</p:attrName>
                                        </p:attrNameLst>
                                      </p:cBhvr>
                                      <p:tavLst>
                                        <p:tav tm="0">
                                          <p:val>
                                            <p:fltVal val="0"/>
                                          </p:val>
                                        </p:tav>
                                        <p:tav tm="100000">
                                          <p:val>
                                            <p:strVal val="#ppt_w"/>
                                          </p:val>
                                        </p:tav>
                                      </p:tavLst>
                                    </p:anim>
                                    <p:anim calcmode="lin" valueType="num">
                                      <p:cBhvr>
                                        <p:cTn id="30" dur="500" fill="hold"/>
                                        <p:tgtEl>
                                          <p:spTgt spid="50"/>
                                        </p:tgtEl>
                                        <p:attrNameLst>
                                          <p:attrName>ppt_h</p:attrName>
                                        </p:attrNameLst>
                                      </p:cBhvr>
                                      <p:tavLst>
                                        <p:tav tm="0">
                                          <p:val>
                                            <p:fltVal val="0"/>
                                          </p:val>
                                        </p:tav>
                                        <p:tav tm="100000">
                                          <p:val>
                                            <p:strVal val="#ppt_h"/>
                                          </p:val>
                                        </p:tav>
                                      </p:tavLst>
                                    </p:anim>
                                    <p:animEffect transition="in" filter="fade">
                                      <p:cBhvr>
                                        <p:cTn id="31" dur="500"/>
                                        <p:tgtEl>
                                          <p:spTgt spid="50"/>
                                        </p:tgtEl>
                                      </p:cBhvr>
                                    </p:animEffect>
                                  </p:childTnLst>
                                </p:cTn>
                              </p:par>
                              <p:par>
                                <p:cTn id="32" presetID="53" presetClass="entr" presetSubtype="16" fill="hold" nodeType="with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p:cTn id="34" dur="500" fill="hold"/>
                                        <p:tgtEl>
                                          <p:spTgt spid="51"/>
                                        </p:tgtEl>
                                        <p:attrNameLst>
                                          <p:attrName>ppt_w</p:attrName>
                                        </p:attrNameLst>
                                      </p:cBhvr>
                                      <p:tavLst>
                                        <p:tav tm="0">
                                          <p:val>
                                            <p:fltVal val="0"/>
                                          </p:val>
                                        </p:tav>
                                        <p:tav tm="100000">
                                          <p:val>
                                            <p:strVal val="#ppt_w"/>
                                          </p:val>
                                        </p:tav>
                                      </p:tavLst>
                                    </p:anim>
                                    <p:anim calcmode="lin" valueType="num">
                                      <p:cBhvr>
                                        <p:cTn id="35" dur="500" fill="hold"/>
                                        <p:tgtEl>
                                          <p:spTgt spid="51"/>
                                        </p:tgtEl>
                                        <p:attrNameLst>
                                          <p:attrName>ppt_h</p:attrName>
                                        </p:attrNameLst>
                                      </p:cBhvr>
                                      <p:tavLst>
                                        <p:tav tm="0">
                                          <p:val>
                                            <p:fltVal val="0"/>
                                          </p:val>
                                        </p:tav>
                                        <p:tav tm="100000">
                                          <p:val>
                                            <p:strVal val="#ppt_h"/>
                                          </p:val>
                                        </p:tav>
                                      </p:tavLst>
                                    </p:anim>
                                    <p:animEffect transition="in" filter="fade">
                                      <p:cBhvr>
                                        <p:cTn id="36" dur="500"/>
                                        <p:tgtEl>
                                          <p:spTgt spid="51"/>
                                        </p:tgtEl>
                                      </p:cBhvr>
                                    </p:animEffect>
                                  </p:childTnLst>
                                </p:cTn>
                              </p:par>
                              <p:par>
                                <p:cTn id="37" presetID="53" presetClass="entr" presetSubtype="16" fill="hold" nodeType="withEffect">
                                  <p:stCondLst>
                                    <p:cond delay="0"/>
                                  </p:stCondLst>
                                  <p:childTnLst>
                                    <p:set>
                                      <p:cBhvr>
                                        <p:cTn id="38" dur="1" fill="hold">
                                          <p:stCondLst>
                                            <p:cond delay="0"/>
                                          </p:stCondLst>
                                        </p:cTn>
                                        <p:tgtEl>
                                          <p:spTgt spid="52"/>
                                        </p:tgtEl>
                                        <p:attrNameLst>
                                          <p:attrName>style.visibility</p:attrName>
                                        </p:attrNameLst>
                                      </p:cBhvr>
                                      <p:to>
                                        <p:strVal val="visible"/>
                                      </p:to>
                                    </p:set>
                                    <p:anim calcmode="lin" valueType="num">
                                      <p:cBhvr>
                                        <p:cTn id="39" dur="500" fill="hold"/>
                                        <p:tgtEl>
                                          <p:spTgt spid="52"/>
                                        </p:tgtEl>
                                        <p:attrNameLst>
                                          <p:attrName>ppt_w</p:attrName>
                                        </p:attrNameLst>
                                      </p:cBhvr>
                                      <p:tavLst>
                                        <p:tav tm="0">
                                          <p:val>
                                            <p:fltVal val="0"/>
                                          </p:val>
                                        </p:tav>
                                        <p:tav tm="100000">
                                          <p:val>
                                            <p:strVal val="#ppt_w"/>
                                          </p:val>
                                        </p:tav>
                                      </p:tavLst>
                                    </p:anim>
                                    <p:anim calcmode="lin" valueType="num">
                                      <p:cBhvr>
                                        <p:cTn id="40" dur="500" fill="hold"/>
                                        <p:tgtEl>
                                          <p:spTgt spid="52"/>
                                        </p:tgtEl>
                                        <p:attrNameLst>
                                          <p:attrName>ppt_h</p:attrName>
                                        </p:attrNameLst>
                                      </p:cBhvr>
                                      <p:tavLst>
                                        <p:tav tm="0">
                                          <p:val>
                                            <p:fltVal val="0"/>
                                          </p:val>
                                        </p:tav>
                                        <p:tav tm="100000">
                                          <p:val>
                                            <p:strVal val="#ppt_h"/>
                                          </p:val>
                                        </p:tav>
                                      </p:tavLst>
                                    </p:anim>
                                    <p:animEffect transition="in" filter="fade">
                                      <p:cBhvr>
                                        <p:cTn id="41" dur="500"/>
                                        <p:tgtEl>
                                          <p:spTgt spid="52"/>
                                        </p:tgtEl>
                                      </p:cBhvr>
                                    </p:animEffect>
                                  </p:childTnLst>
                                </p:cTn>
                              </p:par>
                              <p:par>
                                <p:cTn id="42" presetID="53" presetClass="entr" presetSubtype="16" fill="hold" nodeType="withEffect">
                                  <p:stCondLst>
                                    <p:cond delay="0"/>
                                  </p:stCondLst>
                                  <p:childTnLst>
                                    <p:set>
                                      <p:cBhvr>
                                        <p:cTn id="43" dur="1" fill="hold">
                                          <p:stCondLst>
                                            <p:cond delay="0"/>
                                          </p:stCondLst>
                                        </p:cTn>
                                        <p:tgtEl>
                                          <p:spTgt spid="60"/>
                                        </p:tgtEl>
                                        <p:attrNameLst>
                                          <p:attrName>style.visibility</p:attrName>
                                        </p:attrNameLst>
                                      </p:cBhvr>
                                      <p:to>
                                        <p:strVal val="visible"/>
                                      </p:to>
                                    </p:set>
                                    <p:anim calcmode="lin" valueType="num">
                                      <p:cBhvr>
                                        <p:cTn id="44" dur="500" fill="hold"/>
                                        <p:tgtEl>
                                          <p:spTgt spid="60"/>
                                        </p:tgtEl>
                                        <p:attrNameLst>
                                          <p:attrName>ppt_w</p:attrName>
                                        </p:attrNameLst>
                                      </p:cBhvr>
                                      <p:tavLst>
                                        <p:tav tm="0">
                                          <p:val>
                                            <p:fltVal val="0"/>
                                          </p:val>
                                        </p:tav>
                                        <p:tav tm="100000">
                                          <p:val>
                                            <p:strVal val="#ppt_w"/>
                                          </p:val>
                                        </p:tav>
                                      </p:tavLst>
                                    </p:anim>
                                    <p:anim calcmode="lin" valueType="num">
                                      <p:cBhvr>
                                        <p:cTn id="45" dur="500" fill="hold"/>
                                        <p:tgtEl>
                                          <p:spTgt spid="60"/>
                                        </p:tgtEl>
                                        <p:attrNameLst>
                                          <p:attrName>ppt_h</p:attrName>
                                        </p:attrNameLst>
                                      </p:cBhvr>
                                      <p:tavLst>
                                        <p:tav tm="0">
                                          <p:val>
                                            <p:fltVal val="0"/>
                                          </p:val>
                                        </p:tav>
                                        <p:tav tm="100000">
                                          <p:val>
                                            <p:strVal val="#ppt_h"/>
                                          </p:val>
                                        </p:tav>
                                      </p:tavLst>
                                    </p:anim>
                                    <p:animEffect transition="in" filter="fade">
                                      <p:cBhvr>
                                        <p:cTn id="46" dur="500"/>
                                        <p:tgtEl>
                                          <p:spTgt spid="60"/>
                                        </p:tgtEl>
                                      </p:cBhvr>
                                    </p:animEffect>
                                  </p:childTnLst>
                                </p:cTn>
                              </p:par>
                            </p:childTnLst>
                          </p:cTn>
                        </p:par>
                        <p:par>
                          <p:cTn id="47" fill="hold">
                            <p:stCondLst>
                              <p:cond delay="0"/>
                            </p:stCondLst>
                            <p:childTnLst>
                              <p:par>
                                <p:cTn id="48" presetID="42" presetClass="entr" presetSubtype="0" fill="hold"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1000"/>
                                        <p:tgtEl>
                                          <p:spTgt spid="46"/>
                                        </p:tgtEl>
                                      </p:cBhvr>
                                    </p:animEffect>
                                    <p:anim calcmode="lin" valueType="num">
                                      <p:cBhvr>
                                        <p:cTn id="51" dur="1000" fill="hold"/>
                                        <p:tgtEl>
                                          <p:spTgt spid="46"/>
                                        </p:tgtEl>
                                        <p:attrNameLst>
                                          <p:attrName>ppt_x</p:attrName>
                                        </p:attrNameLst>
                                      </p:cBhvr>
                                      <p:tavLst>
                                        <p:tav tm="0">
                                          <p:val>
                                            <p:strVal val="#ppt_x"/>
                                          </p:val>
                                        </p:tav>
                                        <p:tav tm="100000">
                                          <p:val>
                                            <p:strVal val="#ppt_x"/>
                                          </p:val>
                                        </p:tav>
                                      </p:tavLst>
                                    </p:anim>
                                    <p:anim calcmode="lin" valueType="num">
                                      <p:cBhvr>
                                        <p:cTn id="52" dur="1000" fill="hold"/>
                                        <p:tgtEl>
                                          <p:spTgt spid="4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1000"/>
                                        <p:tgtEl>
                                          <p:spTgt spid="47"/>
                                        </p:tgtEl>
                                      </p:cBhvr>
                                    </p:animEffect>
                                    <p:anim calcmode="lin" valueType="num">
                                      <p:cBhvr>
                                        <p:cTn id="56" dur="1000" fill="hold"/>
                                        <p:tgtEl>
                                          <p:spTgt spid="47"/>
                                        </p:tgtEl>
                                        <p:attrNameLst>
                                          <p:attrName>ppt_x</p:attrName>
                                        </p:attrNameLst>
                                      </p:cBhvr>
                                      <p:tavLst>
                                        <p:tav tm="0">
                                          <p:val>
                                            <p:strVal val="#ppt_x"/>
                                          </p:val>
                                        </p:tav>
                                        <p:tav tm="100000">
                                          <p:val>
                                            <p:strVal val="#ppt_x"/>
                                          </p:val>
                                        </p:tav>
                                      </p:tavLst>
                                    </p:anim>
                                    <p:anim calcmode="lin" valueType="num">
                                      <p:cBhvr>
                                        <p:cTn id="57" dur="1000" fill="hold"/>
                                        <p:tgtEl>
                                          <p:spTgt spid="47"/>
                                        </p:tgtEl>
                                        <p:attrNameLst>
                                          <p:attrName>ppt_y</p:attrName>
                                        </p:attrNameLst>
                                      </p:cBhvr>
                                      <p:tavLst>
                                        <p:tav tm="0">
                                          <p:val>
                                            <p:strVal val="#ppt_y+.1"/>
                                          </p:val>
                                        </p:tav>
                                        <p:tav tm="100000">
                                          <p:val>
                                            <p:strVal val="#ppt_y"/>
                                          </p:val>
                                        </p:tav>
                                      </p:tavLst>
                                    </p:anim>
                                  </p:childTnLst>
                                </p:cTn>
                              </p:par>
                            </p:childTnLst>
                          </p:cTn>
                        </p:par>
                        <p:par>
                          <p:cTn id="58" fill="hold">
                            <p:stCondLst>
                              <p:cond delay="1000"/>
                            </p:stCondLst>
                            <p:childTnLst>
                              <p:par>
                                <p:cTn id="59" presetID="2" presetClass="entr" presetSubtype="4"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fill="hold"/>
                                        <p:tgtEl>
                                          <p:spTgt spid="16"/>
                                        </p:tgtEl>
                                        <p:attrNameLst>
                                          <p:attrName>ppt_x</p:attrName>
                                        </p:attrNameLst>
                                      </p:cBhvr>
                                      <p:tavLst>
                                        <p:tav tm="0">
                                          <p:val>
                                            <p:strVal val="#ppt_x"/>
                                          </p:val>
                                        </p:tav>
                                        <p:tav tm="100000">
                                          <p:val>
                                            <p:strVal val="#ppt_x"/>
                                          </p:val>
                                        </p:tav>
                                      </p:tavLst>
                                    </p:anim>
                                    <p:anim calcmode="lin" valueType="num">
                                      <p:cBhvr additive="base">
                                        <p:cTn id="70" dur="500" fill="hold"/>
                                        <p:tgtEl>
                                          <p:spTgt spid="16"/>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additive="base">
                                        <p:cTn id="73" dur="500" fill="hold"/>
                                        <p:tgtEl>
                                          <p:spTgt spid="39"/>
                                        </p:tgtEl>
                                        <p:attrNameLst>
                                          <p:attrName>ppt_x</p:attrName>
                                        </p:attrNameLst>
                                      </p:cBhvr>
                                      <p:tavLst>
                                        <p:tav tm="0">
                                          <p:val>
                                            <p:strVal val="#ppt_x"/>
                                          </p:val>
                                        </p:tav>
                                        <p:tav tm="100000">
                                          <p:val>
                                            <p:strVal val="#ppt_x"/>
                                          </p:val>
                                        </p:tav>
                                      </p:tavLst>
                                    </p:anim>
                                    <p:anim calcmode="lin" valueType="num">
                                      <p:cBhvr additive="base">
                                        <p:cTn id="74" dur="500" fill="hold"/>
                                        <p:tgtEl>
                                          <p:spTgt spid="39"/>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fill="hold"/>
                                        <p:tgtEl>
                                          <p:spTgt spid="18"/>
                                        </p:tgtEl>
                                        <p:attrNameLst>
                                          <p:attrName>ppt_x</p:attrName>
                                        </p:attrNameLst>
                                      </p:cBhvr>
                                      <p:tavLst>
                                        <p:tav tm="0">
                                          <p:val>
                                            <p:strVal val="#ppt_x"/>
                                          </p:val>
                                        </p:tav>
                                        <p:tav tm="100000">
                                          <p:val>
                                            <p:strVal val="#ppt_x"/>
                                          </p:val>
                                        </p:tav>
                                      </p:tavLst>
                                    </p:anim>
                                    <p:anim calcmode="lin" valueType="num">
                                      <p:cBhvr additive="base">
                                        <p:cTn id="78" dur="500" fill="hold"/>
                                        <p:tgtEl>
                                          <p:spTgt spid="18"/>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40"/>
                                        </p:tgtEl>
                                        <p:attrNameLst>
                                          <p:attrName>style.visibility</p:attrName>
                                        </p:attrNameLst>
                                      </p:cBhvr>
                                      <p:to>
                                        <p:strVal val="visible"/>
                                      </p:to>
                                    </p:set>
                                    <p:anim calcmode="lin" valueType="num">
                                      <p:cBhvr additive="base">
                                        <p:cTn id="81" dur="500" fill="hold"/>
                                        <p:tgtEl>
                                          <p:spTgt spid="40"/>
                                        </p:tgtEl>
                                        <p:attrNameLst>
                                          <p:attrName>ppt_x</p:attrName>
                                        </p:attrNameLst>
                                      </p:cBhvr>
                                      <p:tavLst>
                                        <p:tav tm="0">
                                          <p:val>
                                            <p:strVal val="#ppt_x"/>
                                          </p:val>
                                        </p:tav>
                                        <p:tav tm="100000">
                                          <p:val>
                                            <p:strVal val="#ppt_x"/>
                                          </p:val>
                                        </p:tav>
                                      </p:tavLst>
                                    </p:anim>
                                    <p:anim calcmode="lin" valueType="num">
                                      <p:cBhvr additive="base">
                                        <p:cTn id="82" dur="500" fill="hold"/>
                                        <p:tgtEl>
                                          <p:spTgt spid="40"/>
                                        </p:tgtEl>
                                        <p:attrNameLst>
                                          <p:attrName>ppt_y</p:attrName>
                                        </p:attrNameLst>
                                      </p:cBhvr>
                                      <p:tavLst>
                                        <p:tav tm="0">
                                          <p:val>
                                            <p:strVal val="1+#ppt_h/2"/>
                                          </p:val>
                                        </p:tav>
                                        <p:tav tm="100000">
                                          <p:val>
                                            <p:strVal val="#ppt_y"/>
                                          </p:val>
                                        </p:tav>
                                      </p:tavLst>
                                    </p:anim>
                                  </p:childTnLst>
                                </p:cTn>
                              </p:par>
                            </p:childTnLst>
                          </p:cTn>
                        </p:par>
                        <p:par>
                          <p:cTn id="83" fill="hold">
                            <p:stCondLst>
                              <p:cond delay="1500"/>
                            </p:stCondLst>
                            <p:childTnLst>
                              <p:par>
                                <p:cTn id="84" presetID="2" presetClass="entr" presetSubtype="4" fill="hold" nodeType="afterEffect">
                                  <p:stCondLst>
                                    <p:cond delay="0"/>
                                  </p:stCondLst>
                                  <p:childTnLst>
                                    <p:set>
                                      <p:cBhvr>
                                        <p:cTn id="85" dur="1" fill="hold">
                                          <p:stCondLst>
                                            <p:cond delay="0"/>
                                          </p:stCondLst>
                                        </p:cTn>
                                        <p:tgtEl>
                                          <p:spTgt spid="45"/>
                                        </p:tgtEl>
                                        <p:attrNameLst>
                                          <p:attrName>style.visibility</p:attrName>
                                        </p:attrNameLst>
                                      </p:cBhvr>
                                      <p:to>
                                        <p:strVal val="visible"/>
                                      </p:to>
                                    </p:set>
                                    <p:anim calcmode="lin" valueType="num">
                                      <p:cBhvr additive="base">
                                        <p:cTn id="86" dur="500" fill="hold"/>
                                        <p:tgtEl>
                                          <p:spTgt spid="45"/>
                                        </p:tgtEl>
                                        <p:attrNameLst>
                                          <p:attrName>ppt_x</p:attrName>
                                        </p:attrNameLst>
                                      </p:cBhvr>
                                      <p:tavLst>
                                        <p:tav tm="0">
                                          <p:val>
                                            <p:strVal val="#ppt_x"/>
                                          </p:val>
                                        </p:tav>
                                        <p:tav tm="100000">
                                          <p:val>
                                            <p:strVal val="#ppt_x"/>
                                          </p:val>
                                        </p:tav>
                                      </p:tavLst>
                                    </p:anim>
                                    <p:anim calcmode="lin" valueType="num">
                                      <p:cBhvr additive="base">
                                        <p:cTn id="87" dur="500" fill="hold"/>
                                        <p:tgtEl>
                                          <p:spTgt spid="45"/>
                                        </p:tgtEl>
                                        <p:attrNameLst>
                                          <p:attrName>ppt_y</p:attrName>
                                        </p:attrNameLst>
                                      </p:cBhvr>
                                      <p:tavLst>
                                        <p:tav tm="0">
                                          <p:val>
                                            <p:strVal val="1+#ppt_h/2"/>
                                          </p:val>
                                        </p:tav>
                                        <p:tav tm="100000">
                                          <p:val>
                                            <p:strVal val="#ppt_y"/>
                                          </p:val>
                                        </p:tav>
                                      </p:tavLst>
                                    </p:anim>
                                  </p:childTnLst>
                                </p:cTn>
                              </p:par>
                            </p:childTnLst>
                          </p:cTn>
                        </p:par>
                        <p:par>
                          <p:cTn id="88" fill="hold">
                            <p:stCondLst>
                              <p:cond delay="2000"/>
                            </p:stCondLst>
                            <p:childTnLst>
                              <p:par>
                                <p:cTn id="89" presetID="22" presetClass="entr" presetSubtype="8" fill="hold" nodeType="afterEffect">
                                  <p:stCondLst>
                                    <p:cond delay="0"/>
                                  </p:stCondLst>
                                  <p:childTnLst>
                                    <p:set>
                                      <p:cBhvr>
                                        <p:cTn id="90" dur="1" fill="hold">
                                          <p:stCondLst>
                                            <p:cond delay="0"/>
                                          </p:stCondLst>
                                        </p:cTn>
                                        <p:tgtEl>
                                          <p:spTgt spid="3"/>
                                        </p:tgtEl>
                                        <p:attrNameLst>
                                          <p:attrName>style.visibility</p:attrName>
                                        </p:attrNameLst>
                                      </p:cBhvr>
                                      <p:to>
                                        <p:strVal val="visible"/>
                                      </p:to>
                                    </p:set>
                                    <p:animEffect transition="in" filter="wipe(left)">
                                      <p:cBhvr>
                                        <p:cTn id="91" dur="500"/>
                                        <p:tgtEl>
                                          <p:spTgt spid="3"/>
                                        </p:tgtEl>
                                      </p:cBhvr>
                                    </p:animEffect>
                                  </p:childTnLst>
                                </p:cTn>
                              </p:par>
                              <p:par>
                                <p:cTn id="92" presetID="22" presetClass="entr" presetSubtype="8" fill="hold" nodeType="with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par>
                                <p:cTn id="95" presetID="22" presetClass="entr" presetSubtype="8" fill="hold" nodeType="with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left)">
                                      <p:cBhvr>
                                        <p:cTn id="97" dur="500"/>
                                        <p:tgtEl>
                                          <p:spTgt spid="9"/>
                                        </p:tgtEl>
                                      </p:cBhvr>
                                    </p:animEffect>
                                  </p:childTnLst>
                                </p:cTn>
                              </p:par>
                              <p:par>
                                <p:cTn id="98" presetID="22" presetClass="entr" presetSubtype="8" fill="hold" nodeType="withEffect">
                                  <p:stCondLst>
                                    <p:cond delay="0"/>
                                  </p:stCondLst>
                                  <p:childTnLst>
                                    <p:set>
                                      <p:cBhvr>
                                        <p:cTn id="99" dur="1" fill="hold">
                                          <p:stCondLst>
                                            <p:cond delay="0"/>
                                          </p:stCondLst>
                                        </p:cTn>
                                        <p:tgtEl>
                                          <p:spTgt spid="11"/>
                                        </p:tgtEl>
                                        <p:attrNameLst>
                                          <p:attrName>style.visibility</p:attrName>
                                        </p:attrNameLst>
                                      </p:cBhvr>
                                      <p:to>
                                        <p:strVal val="visible"/>
                                      </p:to>
                                    </p:set>
                                    <p:animEffect transition="in" filter="wipe(left)">
                                      <p:cBhvr>
                                        <p:cTn id="100" dur="500"/>
                                        <p:tgtEl>
                                          <p:spTgt spid="11"/>
                                        </p:tgtEl>
                                      </p:cBhvr>
                                    </p:animEffect>
                                  </p:childTnLst>
                                </p:cTn>
                              </p:par>
                              <p:par>
                                <p:cTn id="101" presetID="22" presetClass="entr" presetSubtype="8" fill="hold" nodeType="withEffect">
                                  <p:stCondLst>
                                    <p:cond delay="0"/>
                                  </p:stCondLst>
                                  <p:childTnLst>
                                    <p:set>
                                      <p:cBhvr>
                                        <p:cTn id="102" dur="1" fill="hold">
                                          <p:stCondLst>
                                            <p:cond delay="0"/>
                                          </p:stCondLst>
                                        </p:cTn>
                                        <p:tgtEl>
                                          <p:spTgt spid="10"/>
                                        </p:tgtEl>
                                        <p:attrNameLst>
                                          <p:attrName>style.visibility</p:attrName>
                                        </p:attrNameLst>
                                      </p:cBhvr>
                                      <p:to>
                                        <p:strVal val="visible"/>
                                      </p:to>
                                    </p:set>
                                    <p:animEffect transition="in" filter="wipe(left)">
                                      <p:cBhvr>
                                        <p:cTn id="103" dur="500"/>
                                        <p:tgtEl>
                                          <p:spTgt spid="10"/>
                                        </p:tgtEl>
                                      </p:cBhvr>
                                    </p:animEffect>
                                  </p:childTnLst>
                                </p:cTn>
                              </p:par>
                              <p:par>
                                <p:cTn id="104" presetID="22" presetClass="entr" presetSubtype="8" fill="hold" nodeType="with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wipe(left)">
                                      <p:cBhvr>
                                        <p:cTn id="106" dur="500"/>
                                        <p:tgtEl>
                                          <p:spTgt spid="12"/>
                                        </p:tgtEl>
                                      </p:cBhvr>
                                    </p:animEffect>
                                  </p:childTnLst>
                                </p:cTn>
                              </p:par>
                            </p:childTnLst>
                          </p:cTn>
                        </p:par>
                        <p:par>
                          <p:cTn id="107" fill="hold">
                            <p:stCondLst>
                              <p:cond delay="2500"/>
                            </p:stCondLst>
                            <p:childTnLst>
                              <p:par>
                                <p:cTn id="108" presetID="1" presetClass="entr" presetSubtype="0" fill="hold" nodeType="afterEffect">
                                  <p:stCondLst>
                                    <p:cond delay="0"/>
                                  </p:stCondLst>
                                  <p:childTnLst>
                                    <p:set>
                                      <p:cBhvr>
                                        <p:cTn id="109" dur="1" fill="hold">
                                          <p:stCondLst>
                                            <p:cond delay="0"/>
                                          </p:stCondLst>
                                        </p:cTn>
                                        <p:tgtEl>
                                          <p:spTgt spid="4"/>
                                        </p:tgtEl>
                                        <p:attrNameLst>
                                          <p:attrName>style.visibility</p:attrName>
                                        </p:attrNameLst>
                                      </p:cBhvr>
                                      <p:to>
                                        <p:strVal val="visible"/>
                                      </p:to>
                                    </p:set>
                                  </p:childTnLst>
                                </p:cTn>
                              </p:par>
                              <p:par>
                                <p:cTn id="110" presetID="1" presetClass="entr" presetSubtype="0" fill="hold" nodeType="withEffect">
                                  <p:stCondLst>
                                    <p:cond delay="0"/>
                                  </p:stCondLst>
                                  <p:childTnLst>
                                    <p:set>
                                      <p:cBhvr>
                                        <p:cTn id="111" dur="1" fill="hold">
                                          <p:stCondLst>
                                            <p:cond delay="0"/>
                                          </p:stCondLst>
                                        </p:cTn>
                                        <p:tgtEl>
                                          <p:spTgt spid="19"/>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35"/>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0"/>
                                          </p:stCondLst>
                                        </p:cTn>
                                        <p:tgtEl>
                                          <p:spTgt spid="23"/>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41"/>
                                        </p:tgtEl>
                                        <p:attrNameLst>
                                          <p:attrName>style.visibility</p:attrName>
                                        </p:attrNameLst>
                                      </p:cBhvr>
                                      <p:to>
                                        <p:strVal val="visible"/>
                                      </p:to>
                                    </p:set>
                                  </p:childTnLst>
                                </p:cTn>
                              </p:par>
                              <p:par>
                                <p:cTn id="118" presetID="1" presetClass="entr" presetSubtype="0" fill="hold" nodeType="withEffect">
                                  <p:stCondLst>
                                    <p:cond delay="0"/>
                                  </p:stCondLst>
                                  <p:childTnLst>
                                    <p:set>
                                      <p:cBhvr>
                                        <p:cTn id="119" dur="1" fill="hold">
                                          <p:stCondLst>
                                            <p:cond delay="0"/>
                                          </p:stCondLst>
                                        </p:cTn>
                                        <p:tgtEl>
                                          <p:spTgt spid="27"/>
                                        </p:tgtEl>
                                        <p:attrNameLst>
                                          <p:attrName>style.visibility</p:attrName>
                                        </p:attrNameLst>
                                      </p:cBhvr>
                                      <p:to>
                                        <p:strVal val="visible"/>
                                      </p:to>
                                    </p:set>
                                  </p:childTnLst>
                                </p:cTn>
                              </p:par>
                            </p:childTnLst>
                          </p:cTn>
                        </p:par>
                        <p:par>
                          <p:cTn id="120" fill="hold">
                            <p:stCondLst>
                              <p:cond delay="2500"/>
                            </p:stCondLst>
                            <p:childTnLst>
                              <p:par>
                                <p:cTn id="121" presetID="37" presetClass="path" presetSubtype="0" repeatCount="indefinite" accel="50000" decel="50000" fill="hold" nodeType="afterEffect">
                                  <p:stCondLst>
                                    <p:cond delay="0"/>
                                  </p:stCondLst>
                                  <p:childTnLst>
                                    <p:animMotion origin="layout" path="M -0.0142 0.00834 L 0.07187 -0.02453 C 0.0901 -0.03125 0.11705 -0.0324 0.14492 -0.02847 C 0.17669 -0.02314 0.20169 -0.01527 0.2194 -0.00115 L 0.30195 0.05857 " pathEditMode="relative" rAng="300000" ptsTypes="AAAAA">
                                      <p:cBhvr>
                                        <p:cTn id="122" dur="1000" fill="hold"/>
                                        <p:tgtEl>
                                          <p:spTgt spid="4"/>
                                        </p:tgtEl>
                                        <p:attrNameLst>
                                          <p:attrName>ppt_x</p:attrName>
                                          <p:attrName>ppt_y</p:attrName>
                                        </p:attrNameLst>
                                      </p:cBhvr>
                                      <p:rCtr x="15951" y="-556"/>
                                    </p:animMotion>
                                  </p:childTnLst>
                                </p:cTn>
                              </p:par>
                              <p:par>
                                <p:cTn id="123" presetID="37" presetClass="path" presetSubtype="0" repeatCount="indefinite" accel="50000" decel="50000" fill="hold" nodeType="withEffect">
                                  <p:stCondLst>
                                    <p:cond delay="0"/>
                                  </p:stCondLst>
                                  <p:childTnLst>
                                    <p:animMotion origin="layout" path="M -4.58333E-6 2.59259E-6 L 0.11524 -0.06505 C 0.13998 -0.07894 0.17722 -0.09028 0.21641 -0.0963 C 0.2612 -0.10347 0.29675 -0.10463 0.32305 -0.09722 L 0.44506 -0.06806 " pathEditMode="relative" rAng="21300000" ptsTypes="AAAAA">
                                      <p:cBhvr>
                                        <p:cTn id="124" dur="1000" fill="hold"/>
                                        <p:tgtEl>
                                          <p:spTgt spid="19"/>
                                        </p:tgtEl>
                                        <p:attrNameLst>
                                          <p:attrName>ppt_x</p:attrName>
                                          <p:attrName>ppt_y</p:attrName>
                                        </p:attrNameLst>
                                      </p:cBhvr>
                                      <p:rCtr x="22096" y="-6528"/>
                                    </p:animMotion>
                                  </p:childTnLst>
                                </p:cTn>
                              </p:par>
                              <p:par>
                                <p:cTn id="125" presetID="37" presetClass="path" presetSubtype="0" repeatCount="indefinite" accel="50000" decel="50000" fill="hold" nodeType="withEffect">
                                  <p:stCondLst>
                                    <p:cond delay="0"/>
                                  </p:stCondLst>
                                  <p:childTnLst>
                                    <p:animMotion origin="layout" path="M -2.5E-6 4.07407E-6 L 0.04388 -0.01899 C 0.05352 -0.02338 0.06758 -0.02732 0.08268 -0.02963 C 0.09987 -0.03218 0.11341 -0.03334 0.12344 -0.03241 L 0.16992 -0.02616 " pathEditMode="relative" rAng="21300000" ptsTypes="AAAAA">
                                      <p:cBhvr>
                                        <p:cTn id="126" dur="1000" fill="hold"/>
                                        <p:tgtEl>
                                          <p:spTgt spid="35"/>
                                        </p:tgtEl>
                                        <p:attrNameLst>
                                          <p:attrName>ppt_x</p:attrName>
                                          <p:attrName>ppt_y</p:attrName>
                                        </p:attrNameLst>
                                      </p:cBhvr>
                                      <p:rCtr x="8451" y="-2153"/>
                                    </p:animMotion>
                                  </p:childTnLst>
                                </p:cTn>
                              </p:par>
                              <p:par>
                                <p:cTn id="127" presetID="0" presetClass="path" presetSubtype="0" repeatCount="indefinite" accel="50000" decel="50000" fill="hold" nodeType="withEffect">
                                  <p:stCondLst>
                                    <p:cond delay="0"/>
                                  </p:stCondLst>
                                  <p:childTnLst>
                                    <p:animMotion origin="layout" path="M -5.20833E-6 -1.48148E-6 L 0.09583 -0.03148 L 0.23281 -0.10926 L 0.31301 -0.17778 L 0.37864 -0.25 L 0.37864 -0.25 " pathEditMode="relative" ptsTypes="AAAAAA">
                                      <p:cBhvr>
                                        <p:cTn id="128" dur="1000" fill="hold"/>
                                        <p:tgtEl>
                                          <p:spTgt spid="23"/>
                                        </p:tgtEl>
                                        <p:attrNameLst>
                                          <p:attrName>ppt_x</p:attrName>
                                          <p:attrName>ppt_y</p:attrName>
                                        </p:attrNameLst>
                                      </p:cBhvr>
                                    </p:animMotion>
                                  </p:childTnLst>
                                </p:cTn>
                              </p:par>
                              <p:par>
                                <p:cTn id="129" presetID="0" presetClass="path" presetSubtype="0" repeatCount="indefinite" accel="50000" decel="50000" fill="hold" nodeType="withEffect">
                                  <p:stCondLst>
                                    <p:cond delay="0"/>
                                  </p:stCondLst>
                                  <p:childTnLst>
                                    <p:animMotion origin="layout" path="M 6.25E-7 -7.40741E-7 L 0.05443 -0.01898 L 0.13242 -0.06574 L 0.17812 -0.10694 L 0.21549 -0.15023 L 0.21549 -0.15023 " pathEditMode="relative" rAng="0" ptsTypes="AAAAAA">
                                      <p:cBhvr>
                                        <p:cTn id="130" dur="1000" fill="hold"/>
                                        <p:tgtEl>
                                          <p:spTgt spid="41"/>
                                        </p:tgtEl>
                                        <p:attrNameLst>
                                          <p:attrName>ppt_x</p:attrName>
                                          <p:attrName>ppt_y</p:attrName>
                                        </p:attrNameLst>
                                      </p:cBhvr>
                                      <p:rCtr x="10768" y="-7523"/>
                                    </p:animMotion>
                                  </p:childTnLst>
                                </p:cTn>
                              </p:par>
                              <p:par>
                                <p:cTn id="131" presetID="0" presetClass="path" presetSubtype="0" repeatCount="indefinite" accel="50000" decel="50000" fill="hold" nodeType="withEffect">
                                  <p:stCondLst>
                                    <p:cond delay="0"/>
                                  </p:stCondLst>
                                  <p:childTnLst>
                                    <p:animMotion origin="layout" path="M -1.66667E-6 3.7037E-7 L 0.0474 -0.0331 L 0.11537 -0.11435 L 0.15521 -0.18588 L 0.18789 -0.26088 L 0.18789 -0.26065 " pathEditMode="relative" rAng="0" ptsTypes="AAAAAA">
                                      <p:cBhvr>
                                        <p:cTn id="132" dur="1000" fill="hold"/>
                                        <p:tgtEl>
                                          <p:spTgt spid="27"/>
                                        </p:tgtEl>
                                        <p:attrNameLst>
                                          <p:attrName>ppt_x</p:attrName>
                                          <p:attrName>ppt_y</p:attrName>
                                        </p:attrNameLst>
                                      </p:cBhvr>
                                      <p:rCtr x="9388" y="-13056"/>
                                    </p:animMotion>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nodeType="clickEffect">
                                  <p:stCondLst>
                                    <p:cond delay="0"/>
                                  </p:stCondLst>
                                  <p:childTnLst>
                                    <p:set>
                                      <p:cBhvr>
                                        <p:cTn id="136"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4" grpId="0"/>
      <p:bldP spid="55" grpId="0"/>
      <p:bldP spid="56" grpId="0"/>
      <p:bldP spid="57" grpId="0"/>
      <p:bldP spid="58" grpId="0"/>
      <p:bldP spid="5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065" name="组合 1"/>
          <p:cNvGrpSpPr/>
          <p:nvPr/>
        </p:nvGrpSpPr>
        <p:grpSpPr bwMode="auto">
          <a:xfrm>
            <a:off x="0" y="1066800"/>
            <a:ext cx="12193588" cy="5730875"/>
            <a:chOff x="14513" y="1066688"/>
            <a:chExt cx="12193321" cy="5731612"/>
          </a:xfrm>
        </p:grpSpPr>
        <p:sp>
          <p:nvSpPr>
            <p:cNvPr id="3" name="Rectangle 7"/>
            <p:cNvSpPr>
              <a:spLocks noChangeArrowheads="1"/>
            </p:cNvSpPr>
            <p:nvPr/>
          </p:nvSpPr>
          <p:spPr bwMode="auto">
            <a:xfrm>
              <a:off x="19276" y="1066688"/>
              <a:ext cx="2160540" cy="576337"/>
            </a:xfrm>
            <a:prstGeom prst="rect">
              <a:avLst/>
            </a:prstGeom>
            <a:solidFill>
              <a:srgbClr val="0070C0"/>
            </a:solidFill>
            <a:ln>
              <a:no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业务表现层</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 name="Rectangle 7"/>
            <p:cNvSpPr>
              <a:spLocks noChangeArrowheads="1"/>
            </p:cNvSpPr>
            <p:nvPr/>
          </p:nvSpPr>
          <p:spPr bwMode="auto">
            <a:xfrm>
              <a:off x="14513" y="1762102"/>
              <a:ext cx="2165303" cy="1706782"/>
            </a:xfrm>
            <a:prstGeom prst="rect">
              <a:avLst/>
            </a:prstGeom>
            <a:solidFill>
              <a:srgbClr val="C00000"/>
            </a:solidFill>
            <a:ln>
              <a:solidFill>
                <a:srgbClr val="C00000"/>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业务实现层</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 name="Rectangle 7"/>
            <p:cNvSpPr>
              <a:spLocks noChangeArrowheads="1"/>
            </p:cNvSpPr>
            <p:nvPr/>
          </p:nvSpPr>
          <p:spPr bwMode="auto">
            <a:xfrm>
              <a:off x="14513" y="3578436"/>
              <a:ext cx="2165303" cy="1592468"/>
            </a:xfrm>
            <a:prstGeom prst="rect">
              <a:avLst/>
            </a:prstGeom>
            <a:solidFill>
              <a:srgbClr val="FFC000"/>
            </a:solidFill>
            <a:ln>
              <a:solidFill>
                <a:srgbClr val="FFC000"/>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基础应用层</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6" name="Rectangle 7"/>
            <p:cNvSpPr>
              <a:spLocks noChangeArrowheads="1"/>
            </p:cNvSpPr>
            <p:nvPr/>
          </p:nvSpPr>
          <p:spPr bwMode="auto">
            <a:xfrm>
              <a:off x="19276" y="5299507"/>
              <a:ext cx="2160540" cy="638257"/>
            </a:xfrm>
            <a:prstGeom prst="rect">
              <a:avLst/>
            </a:prstGeom>
            <a:solidFill>
              <a:srgbClr val="00B050"/>
            </a:solidFill>
            <a:ln>
              <a:solidFill>
                <a:srgbClr val="00B050"/>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数据交互层</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7" name="Rectangle 7"/>
            <p:cNvSpPr>
              <a:spLocks noChangeArrowheads="1"/>
            </p:cNvSpPr>
            <p:nvPr/>
          </p:nvSpPr>
          <p:spPr bwMode="auto">
            <a:xfrm>
              <a:off x="19276" y="6050492"/>
              <a:ext cx="2165303" cy="746221"/>
            </a:xfrm>
            <a:prstGeom prst="rect">
              <a:avLst/>
            </a:prstGeom>
            <a:solidFill>
              <a:srgbClr val="7BC143"/>
            </a:solidFill>
            <a:ln>
              <a:solidFill>
                <a:srgbClr val="92D050"/>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设备接入层</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8" name="Rectangle 7"/>
            <p:cNvSpPr>
              <a:spLocks noChangeArrowheads="1"/>
            </p:cNvSpPr>
            <p:nvPr/>
          </p:nvSpPr>
          <p:spPr bwMode="auto">
            <a:xfrm>
              <a:off x="2360787" y="1082565"/>
              <a:ext cx="1619215" cy="576337"/>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浏览器</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 name="Rectangle 7"/>
            <p:cNvSpPr>
              <a:spLocks noChangeArrowheads="1"/>
            </p:cNvSpPr>
            <p:nvPr/>
          </p:nvSpPr>
          <p:spPr bwMode="auto">
            <a:xfrm>
              <a:off x="4056199" y="1082565"/>
              <a:ext cx="1620803" cy="576337"/>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en-US" altLang="zh-CN" b="1" dirty="0">
                  <a:solidFill>
                    <a:schemeClr val="bg1"/>
                  </a:solidFill>
                  <a:latin typeface="微软雅黑" panose="020B0503020204020204" pitchFamily="34" charset="-122"/>
                  <a:ea typeface="微软雅黑" panose="020B0503020204020204" pitchFamily="34" charset="-122"/>
                </a:rPr>
                <a:t>C/S</a:t>
              </a:r>
              <a:r>
                <a:rPr lang="zh-CN" altLang="en-US" b="1" dirty="0">
                  <a:solidFill>
                    <a:schemeClr val="bg1"/>
                  </a:solidFill>
                  <a:latin typeface="微软雅黑" panose="020B0503020204020204" pitchFamily="34" charset="-122"/>
                  <a:ea typeface="微软雅黑" panose="020B0503020204020204" pitchFamily="34" charset="-122"/>
                </a:rPr>
                <a:t>客户端</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 name="Rectangle 7"/>
            <p:cNvSpPr>
              <a:spLocks noChangeArrowheads="1"/>
            </p:cNvSpPr>
            <p:nvPr/>
          </p:nvSpPr>
          <p:spPr bwMode="auto">
            <a:xfrm>
              <a:off x="5751612" y="1082565"/>
              <a:ext cx="1620803" cy="576337"/>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手机</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1" name="Rectangle 7"/>
            <p:cNvSpPr>
              <a:spLocks noChangeArrowheads="1"/>
            </p:cNvSpPr>
            <p:nvPr/>
          </p:nvSpPr>
          <p:spPr bwMode="auto">
            <a:xfrm>
              <a:off x="7448613" y="1082565"/>
              <a:ext cx="1619215" cy="576337"/>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en-US" altLang="zh-CN" b="1" dirty="0">
                  <a:solidFill>
                    <a:schemeClr val="bg1"/>
                  </a:solidFill>
                  <a:latin typeface="微软雅黑" panose="020B0503020204020204" pitchFamily="34" charset="-122"/>
                  <a:ea typeface="微软雅黑" panose="020B0503020204020204" pitchFamily="34" charset="-122"/>
                </a:rPr>
                <a:t>PAD</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2" name="Rectangle 7"/>
            <p:cNvSpPr>
              <a:spLocks noChangeArrowheads="1"/>
            </p:cNvSpPr>
            <p:nvPr/>
          </p:nvSpPr>
          <p:spPr bwMode="auto">
            <a:xfrm>
              <a:off x="9144026" y="1082565"/>
              <a:ext cx="1619215" cy="576337"/>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其他</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3" name="Rectangle 7"/>
            <p:cNvSpPr>
              <a:spLocks noChangeArrowheads="1"/>
            </p:cNvSpPr>
            <p:nvPr/>
          </p:nvSpPr>
          <p:spPr bwMode="auto">
            <a:xfrm>
              <a:off x="2360787" y="1770041"/>
              <a:ext cx="6707041" cy="288962"/>
            </a:xfrm>
            <a:prstGeom prst="rect">
              <a:avLst/>
            </a:prstGeom>
            <a:solidFill>
              <a:srgbClr val="36B2E6"/>
            </a:solidFill>
            <a:ln>
              <a:solidFill>
                <a:srgbClr val="00B0F0"/>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en-US" altLang="zh-CN" b="1" dirty="0">
                  <a:solidFill>
                    <a:schemeClr val="bg1"/>
                  </a:solidFill>
                  <a:latin typeface="微软雅黑" panose="020B0503020204020204" pitchFamily="34" charset="-122"/>
                  <a:ea typeface="微软雅黑" panose="020B0503020204020204" pitchFamily="34" charset="-122"/>
                </a:rPr>
                <a:t>HTTPS</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4" name="Rectangle 7"/>
            <p:cNvSpPr>
              <a:spLocks noChangeArrowheads="1"/>
            </p:cNvSpPr>
            <p:nvPr/>
          </p:nvSpPr>
          <p:spPr bwMode="auto">
            <a:xfrm>
              <a:off x="9144026" y="1770041"/>
              <a:ext cx="1619215" cy="288962"/>
            </a:xfrm>
            <a:prstGeom prst="rect">
              <a:avLst/>
            </a:prstGeom>
            <a:solidFill>
              <a:srgbClr val="36B2E6"/>
            </a:solidFill>
            <a:ln>
              <a:solidFill>
                <a:srgbClr val="00B0F0"/>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en-US" altLang="zh-CN" b="1" dirty="0">
                  <a:solidFill>
                    <a:schemeClr val="bg1"/>
                  </a:solidFill>
                  <a:latin typeface="微软雅黑" panose="020B0503020204020204" pitchFamily="34" charset="-122"/>
                  <a:ea typeface="微软雅黑" panose="020B0503020204020204" pitchFamily="34" charset="-122"/>
                </a:rPr>
                <a:t>SDK</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5" name="Rectangle 7"/>
            <p:cNvSpPr>
              <a:spLocks noChangeArrowheads="1"/>
            </p:cNvSpPr>
            <p:nvPr/>
          </p:nvSpPr>
          <p:spPr bwMode="auto">
            <a:xfrm>
              <a:off x="2360787" y="2179669"/>
              <a:ext cx="1619215" cy="576336"/>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视频监控</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6" name="Rectangle 7"/>
            <p:cNvSpPr>
              <a:spLocks noChangeArrowheads="1"/>
            </p:cNvSpPr>
            <p:nvPr/>
          </p:nvSpPr>
          <p:spPr bwMode="auto">
            <a:xfrm>
              <a:off x="4056199" y="2179669"/>
              <a:ext cx="1620803" cy="576336"/>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报警联动</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7" name="Rectangle 7"/>
            <p:cNvSpPr>
              <a:spLocks noChangeArrowheads="1"/>
            </p:cNvSpPr>
            <p:nvPr/>
          </p:nvSpPr>
          <p:spPr bwMode="auto">
            <a:xfrm>
              <a:off x="5751612" y="2179669"/>
              <a:ext cx="1620803" cy="576336"/>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员工管理</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8" name="Rectangle 7"/>
            <p:cNvSpPr>
              <a:spLocks noChangeArrowheads="1"/>
            </p:cNvSpPr>
            <p:nvPr/>
          </p:nvSpPr>
          <p:spPr bwMode="auto">
            <a:xfrm>
              <a:off x="7448613" y="2179669"/>
              <a:ext cx="1619215" cy="576336"/>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巡查管理</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9" name="Rectangle 7"/>
            <p:cNvSpPr>
              <a:spLocks noChangeArrowheads="1"/>
            </p:cNvSpPr>
            <p:nvPr/>
          </p:nvSpPr>
          <p:spPr bwMode="auto">
            <a:xfrm>
              <a:off x="9144026" y="2181256"/>
              <a:ext cx="1619215" cy="574749"/>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en-US" altLang="zh-CN" b="1" dirty="0">
                  <a:solidFill>
                    <a:schemeClr val="bg1"/>
                  </a:solidFill>
                  <a:latin typeface="微软雅黑" panose="020B0503020204020204" pitchFamily="34" charset="-122"/>
                  <a:ea typeface="微软雅黑" panose="020B0503020204020204" pitchFamily="34" charset="-122"/>
                </a:rPr>
                <a:t>POS</a:t>
              </a:r>
              <a:r>
                <a:rPr lang="zh-CN" altLang="en-US" b="1" dirty="0">
                  <a:solidFill>
                    <a:schemeClr val="bg1"/>
                  </a:solidFill>
                  <a:latin typeface="微软雅黑" panose="020B0503020204020204" pitchFamily="34" charset="-122"/>
                  <a:ea typeface="微软雅黑" panose="020B0503020204020204" pitchFamily="34" charset="-122"/>
                </a:rPr>
                <a:t>叠加</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0" name="Rectangle 7"/>
            <p:cNvSpPr>
              <a:spLocks noChangeArrowheads="1"/>
            </p:cNvSpPr>
            <p:nvPr/>
          </p:nvSpPr>
          <p:spPr bwMode="auto">
            <a:xfrm>
              <a:off x="5750025" y="2894136"/>
              <a:ext cx="1620802" cy="574749"/>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客流统计</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1" name="Rectangle 7"/>
            <p:cNvSpPr>
              <a:spLocks noChangeArrowheads="1"/>
            </p:cNvSpPr>
            <p:nvPr/>
          </p:nvSpPr>
          <p:spPr bwMode="auto">
            <a:xfrm>
              <a:off x="4054613" y="2894136"/>
              <a:ext cx="1619215" cy="574749"/>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热度统计</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2" name="Rectangle 7"/>
            <p:cNvSpPr>
              <a:spLocks noChangeArrowheads="1"/>
            </p:cNvSpPr>
            <p:nvPr/>
          </p:nvSpPr>
          <p:spPr bwMode="auto">
            <a:xfrm>
              <a:off x="2357612" y="2894136"/>
              <a:ext cx="1620803" cy="574749"/>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信息发布屏</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3" name="Rectangle 7"/>
            <p:cNvSpPr>
              <a:spLocks noChangeArrowheads="1"/>
            </p:cNvSpPr>
            <p:nvPr/>
          </p:nvSpPr>
          <p:spPr bwMode="auto">
            <a:xfrm>
              <a:off x="7447025" y="2894136"/>
              <a:ext cx="1620803" cy="574749"/>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人脸识别</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4" name="Rectangle 7"/>
            <p:cNvSpPr>
              <a:spLocks noChangeArrowheads="1"/>
            </p:cNvSpPr>
            <p:nvPr/>
          </p:nvSpPr>
          <p:spPr bwMode="auto">
            <a:xfrm>
              <a:off x="9144026" y="2894136"/>
              <a:ext cx="1619215" cy="574749"/>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智能停车场</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5" name="Rectangle 7"/>
            <p:cNvSpPr>
              <a:spLocks noChangeArrowheads="1"/>
            </p:cNvSpPr>
            <p:nvPr/>
          </p:nvSpPr>
          <p:spPr bwMode="auto">
            <a:xfrm>
              <a:off x="2357612" y="3578436"/>
              <a:ext cx="8405629" cy="288962"/>
            </a:xfrm>
            <a:prstGeom prst="rect">
              <a:avLst/>
            </a:prstGeom>
            <a:solidFill>
              <a:srgbClr val="36B2E6"/>
            </a:solidFill>
            <a:ln>
              <a:solidFill>
                <a:srgbClr val="00B0F0"/>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en-US" altLang="zh-CN" b="1" dirty="0">
                  <a:solidFill>
                    <a:schemeClr val="bg1"/>
                  </a:solidFill>
                  <a:latin typeface="微软雅黑" panose="020B0503020204020204" pitchFamily="34" charset="-122"/>
                  <a:ea typeface="微软雅黑" panose="020B0503020204020204" pitchFamily="34" charset="-122"/>
                </a:rPr>
                <a:t>API/</a:t>
              </a:r>
              <a:r>
                <a:rPr lang="en-US" altLang="zh-CN" b="1" dirty="0" err="1">
                  <a:solidFill>
                    <a:schemeClr val="bg1"/>
                  </a:solidFill>
                  <a:latin typeface="微软雅黑" panose="020B0503020204020204" pitchFamily="34" charset="-122"/>
                  <a:ea typeface="微软雅黑" panose="020B0503020204020204" pitchFamily="34" charset="-122"/>
                </a:rPr>
                <a:t>WebService</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6" name="Rectangle 7"/>
            <p:cNvSpPr>
              <a:spLocks noChangeArrowheads="1"/>
            </p:cNvSpPr>
            <p:nvPr/>
          </p:nvSpPr>
          <p:spPr bwMode="auto">
            <a:xfrm>
              <a:off x="2356025" y="6437892"/>
              <a:ext cx="1619215" cy="360408"/>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视频设备</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7" name="Rectangle 7"/>
            <p:cNvSpPr>
              <a:spLocks noChangeArrowheads="1"/>
            </p:cNvSpPr>
            <p:nvPr/>
          </p:nvSpPr>
          <p:spPr bwMode="auto">
            <a:xfrm>
              <a:off x="2360787" y="4388165"/>
              <a:ext cx="1619215" cy="358821"/>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存储服务</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8" name="Rectangle 7"/>
            <p:cNvSpPr>
              <a:spLocks noChangeArrowheads="1"/>
            </p:cNvSpPr>
            <p:nvPr/>
          </p:nvSpPr>
          <p:spPr bwMode="auto">
            <a:xfrm>
              <a:off x="9140851" y="6436303"/>
              <a:ext cx="1620802" cy="360409"/>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其他设备</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9" name="Rectangle 7"/>
            <p:cNvSpPr>
              <a:spLocks noChangeArrowheads="1"/>
            </p:cNvSpPr>
            <p:nvPr/>
          </p:nvSpPr>
          <p:spPr bwMode="auto">
            <a:xfrm>
              <a:off x="4051438" y="6437892"/>
              <a:ext cx="1620802" cy="360408"/>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客流统计设备</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0" name="Rectangle 7"/>
            <p:cNvSpPr>
              <a:spLocks noChangeArrowheads="1"/>
            </p:cNvSpPr>
            <p:nvPr/>
          </p:nvSpPr>
          <p:spPr bwMode="auto">
            <a:xfrm>
              <a:off x="5748437" y="6437892"/>
              <a:ext cx="1620803" cy="360408"/>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人脸识别设备</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1" name="Rectangle 7"/>
            <p:cNvSpPr>
              <a:spLocks noChangeArrowheads="1"/>
            </p:cNvSpPr>
            <p:nvPr/>
          </p:nvSpPr>
          <p:spPr bwMode="auto">
            <a:xfrm>
              <a:off x="7445438" y="6437892"/>
              <a:ext cx="1619215" cy="360408"/>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信息发布设备</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2" name="Rectangle 7"/>
            <p:cNvSpPr>
              <a:spLocks noChangeArrowheads="1"/>
            </p:cNvSpPr>
            <p:nvPr/>
          </p:nvSpPr>
          <p:spPr bwMode="auto">
            <a:xfrm>
              <a:off x="4056199" y="4388165"/>
              <a:ext cx="1619215" cy="358821"/>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流媒体服务</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3" name="Rectangle 7"/>
            <p:cNvSpPr>
              <a:spLocks noChangeArrowheads="1"/>
            </p:cNvSpPr>
            <p:nvPr/>
          </p:nvSpPr>
          <p:spPr bwMode="auto">
            <a:xfrm>
              <a:off x="5751612" y="4388165"/>
              <a:ext cx="1619215" cy="358821"/>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报警服务</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4" name="Rectangle 7"/>
            <p:cNvSpPr>
              <a:spLocks noChangeArrowheads="1"/>
            </p:cNvSpPr>
            <p:nvPr/>
          </p:nvSpPr>
          <p:spPr bwMode="auto">
            <a:xfrm>
              <a:off x="7447025" y="4386578"/>
              <a:ext cx="1619215" cy="360408"/>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网管服务</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5" name="Rectangle 7"/>
            <p:cNvSpPr>
              <a:spLocks noChangeArrowheads="1"/>
            </p:cNvSpPr>
            <p:nvPr/>
          </p:nvSpPr>
          <p:spPr bwMode="auto">
            <a:xfrm>
              <a:off x="9140851" y="4386578"/>
              <a:ext cx="1620802" cy="360408"/>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大屏控制</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6" name="Rectangle 7"/>
            <p:cNvSpPr>
              <a:spLocks noChangeArrowheads="1"/>
            </p:cNvSpPr>
            <p:nvPr/>
          </p:nvSpPr>
          <p:spPr bwMode="auto">
            <a:xfrm>
              <a:off x="9140851" y="4812083"/>
              <a:ext cx="1620802" cy="358821"/>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其他应用</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7" name="Rectangle 7"/>
            <p:cNvSpPr>
              <a:spLocks noChangeArrowheads="1"/>
            </p:cNvSpPr>
            <p:nvPr/>
          </p:nvSpPr>
          <p:spPr bwMode="auto">
            <a:xfrm>
              <a:off x="2357612" y="4812083"/>
              <a:ext cx="1620803" cy="358821"/>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报表引擎</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8" name="Rectangle 7"/>
            <p:cNvSpPr>
              <a:spLocks noChangeArrowheads="1"/>
            </p:cNvSpPr>
            <p:nvPr/>
          </p:nvSpPr>
          <p:spPr bwMode="auto">
            <a:xfrm>
              <a:off x="4053025" y="4812083"/>
              <a:ext cx="1620803" cy="358821"/>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消息总线</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9" name="Rectangle 7"/>
            <p:cNvSpPr>
              <a:spLocks noChangeArrowheads="1"/>
            </p:cNvSpPr>
            <p:nvPr/>
          </p:nvSpPr>
          <p:spPr bwMode="auto">
            <a:xfrm>
              <a:off x="5750025" y="4812083"/>
              <a:ext cx="1619215" cy="358821"/>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任务调度</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0" name="Rectangle 7"/>
            <p:cNvSpPr>
              <a:spLocks noChangeArrowheads="1"/>
            </p:cNvSpPr>
            <p:nvPr/>
          </p:nvSpPr>
          <p:spPr bwMode="auto">
            <a:xfrm>
              <a:off x="7445438" y="4812083"/>
              <a:ext cx="1620802" cy="358821"/>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设备检测</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1" name="Rectangle 7"/>
            <p:cNvSpPr>
              <a:spLocks noChangeArrowheads="1"/>
            </p:cNvSpPr>
            <p:nvPr/>
          </p:nvSpPr>
          <p:spPr bwMode="auto">
            <a:xfrm>
              <a:off x="2356025" y="5299507"/>
              <a:ext cx="4206783" cy="288962"/>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数据访问对象</a:t>
              </a:r>
              <a:r>
                <a:rPr lang="en-US" altLang="zh-CN" b="1" dirty="0">
                  <a:solidFill>
                    <a:schemeClr val="bg1"/>
                  </a:solidFill>
                  <a:latin typeface="微软雅黑" panose="020B0503020204020204" pitchFamily="34" charset="-122"/>
                  <a:ea typeface="微软雅黑" panose="020B0503020204020204" pitchFamily="34" charset="-122"/>
                </a:rPr>
                <a:t>DAO</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2" name="Rectangle 7"/>
            <p:cNvSpPr>
              <a:spLocks noChangeArrowheads="1"/>
            </p:cNvSpPr>
            <p:nvPr/>
          </p:nvSpPr>
          <p:spPr bwMode="auto">
            <a:xfrm>
              <a:off x="2356025" y="5650390"/>
              <a:ext cx="4206783" cy="287374"/>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数据库</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3" name="Rectangle 7"/>
            <p:cNvSpPr>
              <a:spLocks noChangeArrowheads="1"/>
            </p:cNvSpPr>
            <p:nvPr/>
          </p:nvSpPr>
          <p:spPr bwMode="auto">
            <a:xfrm>
              <a:off x="6689805" y="5299507"/>
              <a:ext cx="4073436" cy="638257"/>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安全数据交互件</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4" name="Rectangle 7"/>
            <p:cNvSpPr>
              <a:spLocks noChangeArrowheads="1"/>
            </p:cNvSpPr>
            <p:nvPr/>
          </p:nvSpPr>
          <p:spPr bwMode="auto">
            <a:xfrm>
              <a:off x="2360787" y="3946783"/>
              <a:ext cx="1619215" cy="360409"/>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统一资源</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5" name="Rectangle 7"/>
            <p:cNvSpPr>
              <a:spLocks noChangeArrowheads="1"/>
            </p:cNvSpPr>
            <p:nvPr/>
          </p:nvSpPr>
          <p:spPr bwMode="auto">
            <a:xfrm>
              <a:off x="4056199" y="3946783"/>
              <a:ext cx="1619215" cy="360409"/>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统一用户</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6" name="Rectangle 7"/>
            <p:cNvSpPr>
              <a:spLocks noChangeArrowheads="1"/>
            </p:cNvSpPr>
            <p:nvPr/>
          </p:nvSpPr>
          <p:spPr bwMode="auto">
            <a:xfrm>
              <a:off x="5751612" y="3946783"/>
              <a:ext cx="1619215" cy="360409"/>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统一权限</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7" name="Rectangle 7"/>
            <p:cNvSpPr>
              <a:spLocks noChangeArrowheads="1"/>
            </p:cNvSpPr>
            <p:nvPr/>
          </p:nvSpPr>
          <p:spPr bwMode="auto">
            <a:xfrm>
              <a:off x="7447025" y="3946783"/>
              <a:ext cx="1619215" cy="358821"/>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日志检索</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8" name="Rectangle 7"/>
            <p:cNvSpPr>
              <a:spLocks noChangeArrowheads="1"/>
            </p:cNvSpPr>
            <p:nvPr/>
          </p:nvSpPr>
          <p:spPr bwMode="auto">
            <a:xfrm>
              <a:off x="9140851" y="3946783"/>
              <a:ext cx="1620802" cy="358821"/>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联动管理</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9" name="Rectangle 7"/>
            <p:cNvSpPr>
              <a:spLocks noChangeArrowheads="1"/>
            </p:cNvSpPr>
            <p:nvPr/>
          </p:nvSpPr>
          <p:spPr bwMode="auto">
            <a:xfrm>
              <a:off x="2357612" y="6050492"/>
              <a:ext cx="8405629" cy="287374"/>
            </a:xfrm>
            <a:prstGeom prst="rect">
              <a:avLst/>
            </a:prstGeom>
            <a:solidFill>
              <a:srgbClr val="36B2E6"/>
            </a:solidFill>
            <a:ln>
              <a:solidFill>
                <a:srgbClr val="00B0F0"/>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数据采集（</a:t>
              </a:r>
              <a:r>
                <a:rPr lang="en-US" altLang="zh-CN" b="1" dirty="0">
                  <a:solidFill>
                    <a:schemeClr val="bg1"/>
                  </a:solidFill>
                  <a:latin typeface="微软雅黑" panose="020B0503020204020204" pitchFamily="34" charset="-122"/>
                  <a:ea typeface="微软雅黑" panose="020B0503020204020204" pitchFamily="34" charset="-122"/>
                </a:rPr>
                <a:t>SDK</a:t>
              </a:r>
              <a:r>
                <a:rPr lang="zh-CN" altLang="en-US" b="1" dirty="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0" name="Rectangle 7"/>
            <p:cNvSpPr>
              <a:spLocks noChangeArrowheads="1"/>
            </p:cNvSpPr>
            <p:nvPr/>
          </p:nvSpPr>
          <p:spPr bwMode="auto">
            <a:xfrm>
              <a:off x="10852139" y="1082565"/>
              <a:ext cx="1346171" cy="576337"/>
            </a:xfrm>
            <a:prstGeom prst="rect">
              <a:avLst/>
            </a:prstGeom>
            <a:solidFill>
              <a:srgbClr val="7030A0"/>
            </a:solidFill>
            <a:ln>
              <a:solidFill>
                <a:srgbClr val="7030A0"/>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第三方系统接入</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1" name="Rectangle 7"/>
            <p:cNvSpPr>
              <a:spLocks noChangeArrowheads="1"/>
            </p:cNvSpPr>
            <p:nvPr/>
          </p:nvSpPr>
          <p:spPr bwMode="auto">
            <a:xfrm>
              <a:off x="10852139" y="1770041"/>
              <a:ext cx="1346171" cy="576336"/>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en-US" altLang="zh-CN" b="1" dirty="0">
                  <a:solidFill>
                    <a:schemeClr val="bg1"/>
                  </a:solidFill>
                  <a:latin typeface="微软雅黑" panose="020B0503020204020204" pitchFamily="34" charset="-122"/>
                  <a:ea typeface="微软雅黑" panose="020B0503020204020204" pitchFamily="34" charset="-122"/>
                </a:rPr>
                <a:t>POS</a:t>
              </a:r>
              <a:r>
                <a:rPr lang="zh-CN" altLang="en-US" b="1" dirty="0">
                  <a:solidFill>
                    <a:schemeClr val="bg1"/>
                  </a:solidFill>
                  <a:latin typeface="微软雅黑" panose="020B0503020204020204" pitchFamily="34" charset="-122"/>
                  <a:ea typeface="微软雅黑" panose="020B0503020204020204" pitchFamily="34" charset="-122"/>
                </a:rPr>
                <a:t>系统</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2" name="Rectangle 7"/>
            <p:cNvSpPr>
              <a:spLocks noChangeArrowheads="1"/>
            </p:cNvSpPr>
            <p:nvPr/>
          </p:nvSpPr>
          <p:spPr bwMode="auto">
            <a:xfrm>
              <a:off x="10852139" y="2476569"/>
              <a:ext cx="1346171" cy="576337"/>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en-US" altLang="zh-CN" b="1" dirty="0">
                  <a:solidFill>
                    <a:schemeClr val="bg1"/>
                  </a:solidFill>
                  <a:latin typeface="微软雅黑" panose="020B0503020204020204" pitchFamily="34" charset="-122"/>
                  <a:ea typeface="微软雅黑" panose="020B0503020204020204" pitchFamily="34" charset="-122"/>
                </a:rPr>
                <a:t>CRM</a:t>
              </a:r>
              <a:r>
                <a:rPr lang="zh-CN" altLang="en-US" b="1" dirty="0">
                  <a:solidFill>
                    <a:schemeClr val="bg1"/>
                  </a:solidFill>
                  <a:latin typeface="微软雅黑" panose="020B0503020204020204" pitchFamily="34" charset="-122"/>
                  <a:ea typeface="微软雅黑" panose="020B0503020204020204" pitchFamily="34" charset="-122"/>
                </a:rPr>
                <a:t>系统</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3" name="Rectangle 7"/>
            <p:cNvSpPr>
              <a:spLocks noChangeArrowheads="1"/>
            </p:cNvSpPr>
            <p:nvPr/>
          </p:nvSpPr>
          <p:spPr bwMode="auto">
            <a:xfrm>
              <a:off x="10852139" y="3183098"/>
              <a:ext cx="1346171" cy="574749"/>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营销系统</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4" name="Rectangle 7"/>
            <p:cNvSpPr>
              <a:spLocks noChangeArrowheads="1"/>
            </p:cNvSpPr>
            <p:nvPr/>
          </p:nvSpPr>
          <p:spPr bwMode="auto">
            <a:xfrm>
              <a:off x="10858489" y="3888039"/>
              <a:ext cx="1346171" cy="576336"/>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en-US" altLang="zh-CN" b="1" dirty="0">
                  <a:solidFill>
                    <a:schemeClr val="bg1"/>
                  </a:solidFill>
                  <a:latin typeface="微软雅黑" panose="020B0503020204020204" pitchFamily="34" charset="-122"/>
                  <a:ea typeface="微软雅黑" panose="020B0503020204020204" pitchFamily="34" charset="-122"/>
                </a:rPr>
                <a:t>BI</a:t>
              </a:r>
              <a:r>
                <a:rPr lang="zh-CN" altLang="en-US" b="1" dirty="0">
                  <a:solidFill>
                    <a:schemeClr val="bg1"/>
                  </a:solidFill>
                  <a:latin typeface="微软雅黑" panose="020B0503020204020204" pitchFamily="34" charset="-122"/>
                  <a:ea typeface="微软雅黑" panose="020B0503020204020204" pitchFamily="34" charset="-122"/>
                </a:rPr>
                <a:t>系统</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5" name="Rectangle 7"/>
            <p:cNvSpPr>
              <a:spLocks noChangeArrowheads="1"/>
            </p:cNvSpPr>
            <p:nvPr/>
          </p:nvSpPr>
          <p:spPr bwMode="auto">
            <a:xfrm>
              <a:off x="10861663" y="4594567"/>
              <a:ext cx="1346171" cy="576337"/>
            </a:xfrm>
            <a:prstGeom prst="rect">
              <a:avLst/>
            </a:prstGeom>
            <a:solidFill>
              <a:schemeClr val="tx1">
                <a:lumMod val="50000"/>
                <a:lumOff val="50000"/>
              </a:schemeClr>
            </a:solid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其他系统</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6" name="直角双向箭头 55"/>
            <p:cNvSpPr/>
            <p:nvPr/>
          </p:nvSpPr>
          <p:spPr>
            <a:xfrm>
              <a:off x="10995011" y="5243938"/>
              <a:ext cx="706422" cy="1122506"/>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88066" name="TextBox 56"/>
          <p:cNvSpPr txBox="1">
            <a:spLocks noChangeArrowheads="1"/>
          </p:cNvSpPr>
          <p:nvPr/>
        </p:nvSpPr>
        <p:spPr bwMode="auto">
          <a:xfrm>
            <a:off x="0" y="401638"/>
            <a:ext cx="6543675" cy="457200"/>
          </a:xfrm>
          <a:prstGeom prst="rect">
            <a:avLst/>
          </a:prstGeom>
          <a:noFill/>
          <a:ln w="9525">
            <a:noFill/>
            <a:miter lim="800000"/>
          </a:ln>
        </p:spPr>
        <p:txBody>
          <a:bodyPr>
            <a:spAutoFit/>
          </a:bodyPr>
          <a:lstStyle/>
          <a:p>
            <a:r>
              <a:rPr lang="zh-CN" altLang="en-US" sz="2400" b="1">
                <a:solidFill>
                  <a:srgbClr val="404040"/>
                </a:solidFill>
                <a:latin typeface="微软雅黑" panose="020B0503020204020204" pitchFamily="34" charset="-122"/>
                <a:ea typeface="微软雅黑" panose="020B0503020204020204" pitchFamily="34" charset="-122"/>
              </a:rPr>
              <a:t>五、平台逻辑架构设计</a:t>
            </a:r>
            <a:endParaRPr lang="zh-CN" altLang="en-US" sz="2400" b="1">
              <a:solidFill>
                <a:srgbClr val="40404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内容占位符 2"/>
          <p:cNvSpPr txBox="1"/>
          <p:nvPr/>
        </p:nvSpPr>
        <p:spPr bwMode="auto">
          <a:xfrm>
            <a:off x="334963" y="1112838"/>
            <a:ext cx="11522075" cy="5340350"/>
          </a:xfrm>
          <a:prstGeom prst="rect">
            <a:avLst/>
          </a:prstGeom>
          <a:noFill/>
          <a:ln w="9525">
            <a:noFill/>
            <a:miter lim="800000"/>
          </a:ln>
        </p:spPr>
        <p:txBody>
          <a:bodyPr/>
          <a:lstStyle/>
          <a:p>
            <a:pPr>
              <a:lnSpc>
                <a:spcPct val="90000"/>
              </a:lnSpc>
              <a:spcBef>
                <a:spcPts val="1000"/>
              </a:spcBef>
              <a:buClr>
                <a:srgbClr val="FF0000"/>
              </a:buClr>
              <a:buFont typeface="Arial" panose="020B0604020202020204" pitchFamily="34" charset="0"/>
              <a:buNone/>
            </a:pP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89090" name="标题 2"/>
          <p:cNvSpPr txBox="1"/>
          <p:nvPr/>
        </p:nvSpPr>
        <p:spPr bwMode="auto">
          <a:xfrm>
            <a:off x="550863" y="404813"/>
            <a:ext cx="6121400" cy="468312"/>
          </a:xfrm>
          <a:prstGeom prst="rect">
            <a:avLst/>
          </a:prstGeom>
          <a:noFill/>
          <a:ln w="9525">
            <a:noFill/>
            <a:miter lim="800000"/>
          </a:ln>
        </p:spPr>
        <p:txBody>
          <a:bodyPr anchor="ctr"/>
          <a:lstStyle/>
          <a:p>
            <a:pPr>
              <a:lnSpc>
                <a:spcPct val="90000"/>
              </a:lnSpc>
            </a:pPr>
            <a:r>
              <a:rPr lang="zh-CN" altLang="en-US" sz="2400" b="1">
                <a:solidFill>
                  <a:srgbClr val="404040"/>
                </a:solidFill>
                <a:latin typeface="微软雅黑" panose="020B0503020204020204" pitchFamily="34" charset="-122"/>
                <a:ea typeface="微软雅黑" panose="020B0503020204020204" pitchFamily="34" charset="-122"/>
              </a:rPr>
              <a:t>五</a:t>
            </a:r>
            <a:r>
              <a:rPr lang="en-US" altLang="zh-CN" sz="2400" b="1">
                <a:solidFill>
                  <a:srgbClr val="404040"/>
                </a:solidFill>
                <a:latin typeface="微软雅黑" panose="020B0503020204020204" pitchFamily="34" charset="-122"/>
                <a:ea typeface="微软雅黑" panose="020B0503020204020204" pitchFamily="34" charset="-122"/>
              </a:rPr>
              <a:t> </a:t>
            </a:r>
            <a:r>
              <a:rPr lang="zh-CN" altLang="en-US" sz="2400" b="1">
                <a:solidFill>
                  <a:srgbClr val="404040"/>
                </a:solidFill>
                <a:latin typeface="微软雅黑" panose="020B0503020204020204" pitchFamily="34" charset="-122"/>
                <a:ea typeface="微软雅黑" panose="020B0503020204020204" pitchFamily="34" charset="-122"/>
              </a:rPr>
              <a:t>、方案优势</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89091" name="矩形 45"/>
          <p:cNvSpPr>
            <a:spLocks noChangeArrowheads="1"/>
          </p:cNvSpPr>
          <p:nvPr/>
        </p:nvSpPr>
        <p:spPr bwMode="auto">
          <a:xfrm>
            <a:off x="3721100" y="5402263"/>
            <a:ext cx="7558088" cy="719137"/>
          </a:xfrm>
          <a:prstGeom prst="rect">
            <a:avLst/>
          </a:prstGeom>
          <a:solidFill>
            <a:srgbClr val="7030A0"/>
          </a:solidFill>
          <a:ln w="9525">
            <a:noFill/>
            <a:miter lim="800000"/>
          </a:ln>
        </p:spPr>
        <p:txBody>
          <a:bodyPr anchor="ctr"/>
          <a:lstStyle/>
          <a:p>
            <a:pPr algn="ctr"/>
            <a:endParaRPr lang="zh-CN" altLang="zh-CN" b="1" i="1">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sp>
        <p:nvSpPr>
          <p:cNvPr id="89092" name="矩形 45"/>
          <p:cNvSpPr>
            <a:spLocks noChangeArrowheads="1"/>
          </p:cNvSpPr>
          <p:nvPr/>
        </p:nvSpPr>
        <p:spPr bwMode="auto">
          <a:xfrm>
            <a:off x="3609975" y="4637088"/>
            <a:ext cx="7658100" cy="719137"/>
          </a:xfrm>
          <a:prstGeom prst="rect">
            <a:avLst/>
          </a:prstGeom>
          <a:gradFill rotWithShape="1">
            <a:gsLst>
              <a:gs pos="0">
                <a:srgbClr val="9B4767"/>
              </a:gs>
              <a:gs pos="4999">
                <a:srgbClr val="76364E"/>
              </a:gs>
              <a:gs pos="10999">
                <a:srgbClr val="AE5074"/>
              </a:gs>
              <a:gs pos="100000">
                <a:srgbClr val="AE5074"/>
              </a:gs>
            </a:gsLst>
            <a:lin ang="0" scaled="1"/>
          </a:gradFill>
          <a:ln w="9525">
            <a:noFill/>
            <a:miter lim="800000"/>
          </a:ln>
        </p:spPr>
        <p:txBody>
          <a:bodyPr anchor="ctr"/>
          <a:lstStyle/>
          <a:p>
            <a:pPr algn="ctr"/>
            <a:endParaRPr lang="zh-CN" altLang="zh-CN" b="1" i="1">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sp>
        <p:nvSpPr>
          <p:cNvPr id="89093" name="矩形 46"/>
          <p:cNvSpPr>
            <a:spLocks noChangeArrowheads="1"/>
          </p:cNvSpPr>
          <p:nvPr/>
        </p:nvSpPr>
        <p:spPr bwMode="auto">
          <a:xfrm>
            <a:off x="3609975" y="3867150"/>
            <a:ext cx="7658100" cy="720725"/>
          </a:xfrm>
          <a:prstGeom prst="rect">
            <a:avLst/>
          </a:prstGeom>
          <a:gradFill rotWithShape="1">
            <a:gsLst>
              <a:gs pos="0">
                <a:srgbClr val="D34D80"/>
              </a:gs>
              <a:gs pos="4999">
                <a:srgbClr val="CD336E"/>
              </a:gs>
              <a:gs pos="9999">
                <a:srgbClr val="E565B1"/>
              </a:gs>
              <a:gs pos="100000">
                <a:srgbClr val="E565B1"/>
              </a:gs>
            </a:gsLst>
            <a:lin ang="0" scaled="1"/>
          </a:gradFill>
          <a:ln w="9525">
            <a:noFill/>
            <a:miter lim="800000"/>
          </a:ln>
        </p:spPr>
        <p:txBody>
          <a:bodyPr anchor="ctr"/>
          <a:lstStyle/>
          <a:p>
            <a:pPr algn="ctr"/>
            <a:endParaRPr lang="zh-CN" altLang="zh-CN" b="1" i="1">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sp>
        <p:nvSpPr>
          <p:cNvPr id="89094" name="矩形 47"/>
          <p:cNvSpPr>
            <a:spLocks noChangeArrowheads="1"/>
          </p:cNvSpPr>
          <p:nvPr/>
        </p:nvSpPr>
        <p:spPr bwMode="auto">
          <a:xfrm>
            <a:off x="3609975" y="3100388"/>
            <a:ext cx="7669213" cy="720725"/>
          </a:xfrm>
          <a:prstGeom prst="rect">
            <a:avLst/>
          </a:prstGeom>
          <a:gradFill rotWithShape="1">
            <a:gsLst>
              <a:gs pos="0">
                <a:srgbClr val="3B5891"/>
              </a:gs>
              <a:gs pos="4999">
                <a:srgbClr val="344D80"/>
              </a:gs>
              <a:gs pos="9999">
                <a:srgbClr val="4A6EB6"/>
              </a:gs>
              <a:gs pos="100000">
                <a:srgbClr val="6785C1"/>
              </a:gs>
            </a:gsLst>
            <a:lin ang="0" scaled="1"/>
          </a:gradFill>
          <a:ln w="9525">
            <a:noFill/>
            <a:miter lim="800000"/>
          </a:ln>
        </p:spPr>
        <p:txBody>
          <a:bodyPr anchor="ctr"/>
          <a:lstStyle/>
          <a:p>
            <a:pPr algn="ctr"/>
            <a:endParaRPr lang="zh-CN" altLang="zh-CN" b="1" i="1">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sp>
        <p:nvSpPr>
          <p:cNvPr id="89095" name="矩形 48"/>
          <p:cNvSpPr>
            <a:spLocks noChangeArrowheads="1"/>
          </p:cNvSpPr>
          <p:nvPr/>
        </p:nvSpPr>
        <p:spPr bwMode="auto">
          <a:xfrm>
            <a:off x="3609975" y="2335213"/>
            <a:ext cx="7658100" cy="720725"/>
          </a:xfrm>
          <a:prstGeom prst="rect">
            <a:avLst/>
          </a:prstGeom>
          <a:gradFill rotWithShape="1">
            <a:gsLst>
              <a:gs pos="0">
                <a:srgbClr val="256778"/>
              </a:gs>
              <a:gs pos="4999">
                <a:srgbClr val="2D7A8F"/>
              </a:gs>
              <a:gs pos="9999">
                <a:srgbClr val="40ADCB"/>
              </a:gs>
              <a:gs pos="100000">
                <a:srgbClr val="41B1CF"/>
              </a:gs>
            </a:gsLst>
            <a:lin ang="0" scaled="1"/>
          </a:gradFill>
          <a:ln w="9525">
            <a:noFill/>
            <a:miter lim="800000"/>
          </a:ln>
        </p:spPr>
        <p:txBody>
          <a:bodyPr anchor="ctr"/>
          <a:lstStyle/>
          <a:p>
            <a:pPr algn="ctr"/>
            <a:endParaRPr lang="zh-CN" altLang="zh-CN" b="1" i="1">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sp>
        <p:nvSpPr>
          <p:cNvPr id="89096" name="立方体 50"/>
          <p:cNvSpPr>
            <a:spLocks noChangeArrowheads="1"/>
          </p:cNvSpPr>
          <p:nvPr/>
        </p:nvSpPr>
        <p:spPr bwMode="auto">
          <a:xfrm flipH="1">
            <a:off x="1331913" y="1100138"/>
            <a:ext cx="2376487" cy="5111750"/>
          </a:xfrm>
          <a:prstGeom prst="cube">
            <a:avLst>
              <a:gd name="adj" fmla="val 17690"/>
            </a:avLst>
          </a:prstGeom>
          <a:solidFill>
            <a:srgbClr val="E0E0E0"/>
          </a:solidFill>
          <a:ln w="25400">
            <a:solidFill>
              <a:srgbClr val="FFFFFF"/>
            </a:solidFill>
            <a:bevel/>
          </a:ln>
        </p:spPr>
        <p:txBody>
          <a:bodyPr anchor="ctr"/>
          <a:lstStyle/>
          <a:p>
            <a:pPr algn="ctr"/>
            <a:endParaRPr lang="zh-CN" altLang="zh-CN" b="1" i="1">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sp>
        <p:nvSpPr>
          <p:cNvPr id="89097" name="矩形 52"/>
          <p:cNvSpPr>
            <a:spLocks noChangeArrowheads="1"/>
          </p:cNvSpPr>
          <p:nvPr/>
        </p:nvSpPr>
        <p:spPr bwMode="auto">
          <a:xfrm>
            <a:off x="1751013" y="2328863"/>
            <a:ext cx="1957387" cy="719137"/>
          </a:xfrm>
          <a:prstGeom prst="rect">
            <a:avLst/>
          </a:prstGeom>
          <a:gradFill rotWithShape="1">
            <a:gsLst>
              <a:gs pos="0">
                <a:srgbClr val="41B1CF"/>
              </a:gs>
              <a:gs pos="100000">
                <a:srgbClr val="66B9D0"/>
              </a:gs>
            </a:gsLst>
            <a:lin ang="10800000" scaled="1"/>
          </a:gradFill>
          <a:ln w="9525">
            <a:noFill/>
            <a:miter lim="800000"/>
          </a:ln>
        </p:spPr>
        <p:txBody>
          <a:bodyPr anchor="ctr"/>
          <a:lstStyle/>
          <a:p>
            <a:pPr algn="ctr"/>
            <a:endParaRPr lang="zh-CN" altLang="zh-CN" b="1" i="1">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sp>
        <p:nvSpPr>
          <p:cNvPr id="89098" name="矩形 7"/>
          <p:cNvSpPr>
            <a:spLocks noChangeArrowheads="1"/>
          </p:cNvSpPr>
          <p:nvPr/>
        </p:nvSpPr>
        <p:spPr bwMode="auto">
          <a:xfrm>
            <a:off x="1331913" y="2054225"/>
            <a:ext cx="393700" cy="995363"/>
          </a:xfrm>
          <a:custGeom>
            <a:avLst/>
            <a:gdLst>
              <a:gd name="T0" fmla="*/ 0 w 394470"/>
              <a:gd name="T1" fmla="*/ 0 h 995653"/>
              <a:gd name="T2" fmla="*/ 392932 w 394470"/>
              <a:gd name="T3" fmla="*/ 275413 h 995653"/>
              <a:gd name="T4" fmla="*/ 392932 w 394470"/>
              <a:gd name="T5" fmla="*/ 995073 h 995653"/>
              <a:gd name="T6" fmla="*/ 24954 w 394470"/>
              <a:gd name="T7" fmla="*/ 757217 h 995653"/>
              <a:gd name="T8" fmla="*/ 0 w 394470"/>
              <a:gd name="T9" fmla="*/ 0 h 995653"/>
              <a:gd name="T10" fmla="*/ 0 60000 65536"/>
              <a:gd name="T11" fmla="*/ 0 60000 65536"/>
              <a:gd name="T12" fmla="*/ 0 60000 65536"/>
              <a:gd name="T13" fmla="*/ 0 60000 65536"/>
              <a:gd name="T14" fmla="*/ 0 60000 65536"/>
              <a:gd name="T15" fmla="*/ 0 w 394470"/>
              <a:gd name="T16" fmla="*/ 0 h 995653"/>
              <a:gd name="T17" fmla="*/ 394470 w 394470"/>
              <a:gd name="T18" fmla="*/ 995653 h 995653"/>
            </a:gdLst>
            <a:ahLst/>
            <a:cxnLst>
              <a:cxn ang="T10">
                <a:pos x="T0" y="T1"/>
              </a:cxn>
              <a:cxn ang="T11">
                <a:pos x="T2" y="T3"/>
              </a:cxn>
              <a:cxn ang="T12">
                <a:pos x="T4" y="T5"/>
              </a:cxn>
              <a:cxn ang="T13">
                <a:pos x="T6" y="T7"/>
              </a:cxn>
              <a:cxn ang="T14">
                <a:pos x="T8" y="T9"/>
              </a:cxn>
            </a:cxnLst>
            <a:rect l="T15" t="T16" r="T17" b="T18"/>
            <a:pathLst>
              <a:path w="394470" h="995653">
                <a:moveTo>
                  <a:pt x="0" y="0"/>
                </a:moveTo>
                <a:lnTo>
                  <a:pt x="394470" y="275573"/>
                </a:lnTo>
                <a:lnTo>
                  <a:pt x="394470" y="995653"/>
                </a:lnTo>
                <a:lnTo>
                  <a:pt x="25052" y="757659"/>
                </a:lnTo>
                <a:lnTo>
                  <a:pt x="0" y="0"/>
                </a:lnTo>
                <a:close/>
              </a:path>
            </a:pathLst>
          </a:custGeom>
          <a:gradFill rotWithShape="1">
            <a:gsLst>
              <a:gs pos="0">
                <a:srgbClr val="174F5E"/>
              </a:gs>
              <a:gs pos="50000">
                <a:srgbClr val="217287"/>
              </a:gs>
              <a:gs pos="100000">
                <a:srgbClr val="2989A2"/>
              </a:gs>
            </a:gsLst>
            <a:lin ang="0" scaled="1"/>
          </a:gradFill>
          <a:ln w="9525">
            <a:noFill/>
            <a:round/>
          </a:ln>
        </p:spPr>
        <p:txBody>
          <a:bodyPr anchor="ctr"/>
          <a:lstStyle/>
          <a:p>
            <a:endParaRPr lang="zh-CN" altLang="en-US"/>
          </a:p>
        </p:txBody>
      </p:sp>
      <p:sp>
        <p:nvSpPr>
          <p:cNvPr id="89099" name="矩形 58"/>
          <p:cNvSpPr>
            <a:spLocks noChangeArrowheads="1"/>
          </p:cNvSpPr>
          <p:nvPr/>
        </p:nvSpPr>
        <p:spPr bwMode="auto">
          <a:xfrm>
            <a:off x="1751013" y="3094038"/>
            <a:ext cx="1957387" cy="719137"/>
          </a:xfrm>
          <a:prstGeom prst="rect">
            <a:avLst/>
          </a:prstGeom>
          <a:solidFill>
            <a:srgbClr val="6785C1"/>
          </a:solidFill>
          <a:ln w="9525">
            <a:noFill/>
            <a:miter lim="800000"/>
          </a:ln>
        </p:spPr>
        <p:txBody>
          <a:bodyPr anchor="ctr"/>
          <a:lstStyle/>
          <a:p>
            <a:pPr algn="ctr"/>
            <a:endParaRPr lang="zh-CN" altLang="zh-CN" b="1" i="1">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sp>
        <p:nvSpPr>
          <p:cNvPr id="89100" name="矩形 7"/>
          <p:cNvSpPr>
            <a:spLocks noChangeArrowheads="1"/>
          </p:cNvSpPr>
          <p:nvPr/>
        </p:nvSpPr>
        <p:spPr bwMode="auto">
          <a:xfrm>
            <a:off x="1344613" y="2808288"/>
            <a:ext cx="381000" cy="995362"/>
          </a:xfrm>
          <a:custGeom>
            <a:avLst/>
            <a:gdLst>
              <a:gd name="T0" fmla="*/ 12464 w 381944"/>
              <a:gd name="T1" fmla="*/ 0 h 995653"/>
              <a:gd name="T2" fmla="*/ 380058 w 381944"/>
              <a:gd name="T3" fmla="*/ 275413 h 995653"/>
              <a:gd name="T4" fmla="*/ 380058 w 381944"/>
              <a:gd name="T5" fmla="*/ 995072 h 995653"/>
              <a:gd name="T6" fmla="*/ 0 w 381944"/>
              <a:gd name="T7" fmla="*/ 657067 h 995653"/>
              <a:gd name="T8" fmla="*/ 12464 w 381944"/>
              <a:gd name="T9" fmla="*/ 0 h 995653"/>
              <a:gd name="T10" fmla="*/ 0 60000 65536"/>
              <a:gd name="T11" fmla="*/ 0 60000 65536"/>
              <a:gd name="T12" fmla="*/ 0 60000 65536"/>
              <a:gd name="T13" fmla="*/ 0 60000 65536"/>
              <a:gd name="T14" fmla="*/ 0 60000 65536"/>
              <a:gd name="T15" fmla="*/ 0 w 381944"/>
              <a:gd name="T16" fmla="*/ 0 h 995653"/>
              <a:gd name="T17" fmla="*/ 381944 w 381944"/>
              <a:gd name="T18" fmla="*/ 995653 h 995653"/>
            </a:gdLst>
            <a:ahLst/>
            <a:cxnLst>
              <a:cxn ang="T10">
                <a:pos x="T0" y="T1"/>
              </a:cxn>
              <a:cxn ang="T11">
                <a:pos x="T2" y="T3"/>
              </a:cxn>
              <a:cxn ang="T12">
                <a:pos x="T4" y="T5"/>
              </a:cxn>
              <a:cxn ang="T13">
                <a:pos x="T6" y="T7"/>
              </a:cxn>
              <a:cxn ang="T14">
                <a:pos x="T8" y="T9"/>
              </a:cxn>
            </a:cxnLst>
            <a:rect l="T15" t="T16" r="T17" b="T18"/>
            <a:pathLst>
              <a:path w="381944" h="995653">
                <a:moveTo>
                  <a:pt x="12526" y="0"/>
                </a:moveTo>
                <a:lnTo>
                  <a:pt x="381944" y="275573"/>
                </a:lnTo>
                <a:lnTo>
                  <a:pt x="381944" y="995653"/>
                </a:lnTo>
                <a:lnTo>
                  <a:pt x="0" y="657450"/>
                </a:lnTo>
                <a:lnTo>
                  <a:pt x="12526" y="0"/>
                </a:lnTo>
                <a:close/>
              </a:path>
            </a:pathLst>
          </a:custGeom>
          <a:gradFill rotWithShape="1">
            <a:gsLst>
              <a:gs pos="0">
                <a:srgbClr val="1E3157"/>
              </a:gs>
              <a:gs pos="50000">
                <a:srgbClr val="2B477E"/>
              </a:gs>
              <a:gs pos="100000">
                <a:srgbClr val="345597"/>
              </a:gs>
            </a:gsLst>
            <a:lin ang="0" scaled="1"/>
          </a:gradFill>
          <a:ln w="9525">
            <a:noFill/>
            <a:round/>
          </a:ln>
        </p:spPr>
        <p:txBody>
          <a:bodyPr anchor="ctr"/>
          <a:lstStyle/>
          <a:p>
            <a:endParaRPr lang="zh-CN" altLang="en-US"/>
          </a:p>
        </p:txBody>
      </p:sp>
      <p:sp>
        <p:nvSpPr>
          <p:cNvPr id="89101" name="矩形 64"/>
          <p:cNvSpPr>
            <a:spLocks noChangeArrowheads="1"/>
          </p:cNvSpPr>
          <p:nvPr/>
        </p:nvSpPr>
        <p:spPr bwMode="auto">
          <a:xfrm>
            <a:off x="1751013" y="3860800"/>
            <a:ext cx="1957387" cy="720725"/>
          </a:xfrm>
          <a:prstGeom prst="rect">
            <a:avLst/>
          </a:prstGeom>
          <a:solidFill>
            <a:srgbClr val="E565B1"/>
          </a:solidFill>
          <a:ln w="9525">
            <a:noFill/>
            <a:miter lim="800000"/>
          </a:ln>
        </p:spPr>
        <p:txBody>
          <a:bodyPr anchor="ctr"/>
          <a:lstStyle/>
          <a:p>
            <a:pPr algn="ctr"/>
            <a:endParaRPr lang="zh-CN" altLang="zh-CN" b="1" i="1">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sp>
        <p:nvSpPr>
          <p:cNvPr id="89102" name="矩形 7"/>
          <p:cNvSpPr>
            <a:spLocks noChangeArrowheads="1"/>
          </p:cNvSpPr>
          <p:nvPr/>
        </p:nvSpPr>
        <p:spPr bwMode="auto">
          <a:xfrm>
            <a:off x="1344613" y="3495675"/>
            <a:ext cx="381000" cy="1082675"/>
          </a:xfrm>
          <a:custGeom>
            <a:avLst/>
            <a:gdLst>
              <a:gd name="T0" fmla="*/ 0 w 381944"/>
              <a:gd name="T1" fmla="*/ 0 h 1083335"/>
              <a:gd name="T2" fmla="*/ 380058 w 381944"/>
              <a:gd name="T3" fmla="*/ 362813 h 1083335"/>
              <a:gd name="T4" fmla="*/ 380058 w 381944"/>
              <a:gd name="T5" fmla="*/ 1082015 h 1083335"/>
              <a:gd name="T6" fmla="*/ 12464 w 381944"/>
              <a:gd name="T7" fmla="*/ 844311 h 1083335"/>
              <a:gd name="T8" fmla="*/ 0 w 381944"/>
              <a:gd name="T9" fmla="*/ 0 h 1083335"/>
              <a:gd name="T10" fmla="*/ 0 60000 65536"/>
              <a:gd name="T11" fmla="*/ 0 60000 65536"/>
              <a:gd name="T12" fmla="*/ 0 60000 65536"/>
              <a:gd name="T13" fmla="*/ 0 60000 65536"/>
              <a:gd name="T14" fmla="*/ 0 60000 65536"/>
              <a:gd name="T15" fmla="*/ 0 w 381944"/>
              <a:gd name="T16" fmla="*/ 0 h 1083335"/>
              <a:gd name="T17" fmla="*/ 381944 w 381944"/>
              <a:gd name="T18" fmla="*/ 1083335 h 1083335"/>
            </a:gdLst>
            <a:ahLst/>
            <a:cxnLst>
              <a:cxn ang="T10">
                <a:pos x="T0" y="T1"/>
              </a:cxn>
              <a:cxn ang="T11">
                <a:pos x="T2" y="T3"/>
              </a:cxn>
              <a:cxn ang="T12">
                <a:pos x="T4" y="T5"/>
              </a:cxn>
              <a:cxn ang="T13">
                <a:pos x="T6" y="T7"/>
              </a:cxn>
              <a:cxn ang="T14">
                <a:pos x="T8" y="T9"/>
              </a:cxn>
            </a:cxnLst>
            <a:rect l="T15" t="T16" r="T17" b="T18"/>
            <a:pathLst>
              <a:path w="381944" h="1083335">
                <a:moveTo>
                  <a:pt x="0" y="0"/>
                </a:moveTo>
                <a:lnTo>
                  <a:pt x="381944" y="363255"/>
                </a:lnTo>
                <a:lnTo>
                  <a:pt x="381944" y="1083335"/>
                </a:lnTo>
                <a:lnTo>
                  <a:pt x="12526" y="845341"/>
                </a:lnTo>
                <a:lnTo>
                  <a:pt x="0" y="0"/>
                </a:lnTo>
                <a:close/>
              </a:path>
            </a:pathLst>
          </a:custGeom>
          <a:gradFill rotWithShape="1">
            <a:gsLst>
              <a:gs pos="0">
                <a:srgbClr val="7F2648"/>
              </a:gs>
              <a:gs pos="50000">
                <a:srgbClr val="B83767"/>
              </a:gs>
              <a:gs pos="100000">
                <a:srgbClr val="DD427D"/>
              </a:gs>
            </a:gsLst>
            <a:lin ang="0" scaled="1"/>
          </a:gradFill>
          <a:ln w="9525">
            <a:noFill/>
            <a:round/>
          </a:ln>
        </p:spPr>
        <p:txBody>
          <a:bodyPr anchor="ctr"/>
          <a:lstStyle/>
          <a:p>
            <a:endParaRPr lang="zh-CN" altLang="en-US"/>
          </a:p>
        </p:txBody>
      </p:sp>
      <p:sp>
        <p:nvSpPr>
          <p:cNvPr id="89103" name="矩形 70"/>
          <p:cNvSpPr>
            <a:spLocks noChangeArrowheads="1"/>
          </p:cNvSpPr>
          <p:nvPr/>
        </p:nvSpPr>
        <p:spPr bwMode="auto">
          <a:xfrm>
            <a:off x="1751013" y="4627563"/>
            <a:ext cx="1957387" cy="720725"/>
          </a:xfrm>
          <a:prstGeom prst="rect">
            <a:avLst/>
          </a:prstGeom>
          <a:solidFill>
            <a:srgbClr val="AE5074"/>
          </a:solidFill>
          <a:ln w="9525">
            <a:noFill/>
            <a:miter lim="800000"/>
          </a:ln>
        </p:spPr>
        <p:txBody>
          <a:bodyPr anchor="ctr"/>
          <a:lstStyle/>
          <a:p>
            <a:pPr algn="ctr"/>
            <a:endParaRPr lang="zh-CN" altLang="zh-CN" b="1" i="1">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sp>
        <p:nvSpPr>
          <p:cNvPr id="89104" name="矩形 7"/>
          <p:cNvSpPr>
            <a:spLocks noChangeArrowheads="1"/>
          </p:cNvSpPr>
          <p:nvPr/>
        </p:nvSpPr>
        <p:spPr bwMode="auto">
          <a:xfrm>
            <a:off x="1344613" y="4351338"/>
            <a:ext cx="381000" cy="995362"/>
          </a:xfrm>
          <a:custGeom>
            <a:avLst/>
            <a:gdLst>
              <a:gd name="T0" fmla="*/ 12464 w 381944"/>
              <a:gd name="T1" fmla="*/ 0 h 995653"/>
              <a:gd name="T2" fmla="*/ 380058 w 381944"/>
              <a:gd name="T3" fmla="*/ 275413 h 995653"/>
              <a:gd name="T4" fmla="*/ 380058 w 381944"/>
              <a:gd name="T5" fmla="*/ 995072 h 995653"/>
              <a:gd name="T6" fmla="*/ 0 w 381944"/>
              <a:gd name="T7" fmla="*/ 657067 h 995653"/>
              <a:gd name="T8" fmla="*/ 12464 w 381944"/>
              <a:gd name="T9" fmla="*/ 0 h 995653"/>
              <a:gd name="T10" fmla="*/ 0 60000 65536"/>
              <a:gd name="T11" fmla="*/ 0 60000 65536"/>
              <a:gd name="T12" fmla="*/ 0 60000 65536"/>
              <a:gd name="T13" fmla="*/ 0 60000 65536"/>
              <a:gd name="T14" fmla="*/ 0 60000 65536"/>
              <a:gd name="T15" fmla="*/ 0 w 381944"/>
              <a:gd name="T16" fmla="*/ 0 h 995653"/>
              <a:gd name="T17" fmla="*/ 381944 w 381944"/>
              <a:gd name="T18" fmla="*/ 995653 h 995653"/>
            </a:gdLst>
            <a:ahLst/>
            <a:cxnLst>
              <a:cxn ang="T10">
                <a:pos x="T0" y="T1"/>
              </a:cxn>
              <a:cxn ang="T11">
                <a:pos x="T2" y="T3"/>
              </a:cxn>
              <a:cxn ang="T12">
                <a:pos x="T4" y="T5"/>
              </a:cxn>
              <a:cxn ang="T13">
                <a:pos x="T6" y="T7"/>
              </a:cxn>
              <a:cxn ang="T14">
                <a:pos x="T8" y="T9"/>
              </a:cxn>
            </a:cxnLst>
            <a:rect l="T15" t="T16" r="T17" b="T18"/>
            <a:pathLst>
              <a:path w="381944" h="995653">
                <a:moveTo>
                  <a:pt x="12526" y="0"/>
                </a:moveTo>
                <a:lnTo>
                  <a:pt x="381944" y="275573"/>
                </a:lnTo>
                <a:lnTo>
                  <a:pt x="381944" y="995653"/>
                </a:lnTo>
                <a:lnTo>
                  <a:pt x="0" y="657450"/>
                </a:lnTo>
                <a:lnTo>
                  <a:pt x="12526" y="0"/>
                </a:lnTo>
                <a:close/>
              </a:path>
            </a:pathLst>
          </a:custGeom>
          <a:gradFill rotWithShape="1">
            <a:gsLst>
              <a:gs pos="0">
                <a:srgbClr val="5D253A"/>
              </a:gs>
              <a:gs pos="50000">
                <a:srgbClr val="863554"/>
              </a:gs>
              <a:gs pos="100000">
                <a:srgbClr val="A14065"/>
              </a:gs>
            </a:gsLst>
            <a:lin ang="0" scaled="1"/>
          </a:gradFill>
          <a:ln w="9525">
            <a:noFill/>
            <a:round/>
          </a:ln>
        </p:spPr>
        <p:txBody>
          <a:bodyPr anchor="ctr"/>
          <a:lstStyle/>
          <a:p>
            <a:endParaRPr lang="zh-CN" altLang="en-US"/>
          </a:p>
        </p:txBody>
      </p:sp>
      <p:sp>
        <p:nvSpPr>
          <p:cNvPr id="89105" name="TextBox 76"/>
          <p:cNvSpPr>
            <a:spLocks noChangeArrowheads="1"/>
          </p:cNvSpPr>
          <p:nvPr/>
        </p:nvSpPr>
        <p:spPr bwMode="auto">
          <a:xfrm>
            <a:off x="2686050" y="2443163"/>
            <a:ext cx="990600" cy="481012"/>
          </a:xfrm>
          <a:prstGeom prst="rect">
            <a:avLst/>
          </a:prstGeom>
          <a:noFill/>
          <a:ln w="9525">
            <a:noFill/>
            <a:miter lim="800000"/>
          </a:ln>
        </p:spPr>
        <p:txBody>
          <a:bodyPr>
            <a:spAutoFit/>
          </a:bodyPr>
          <a:lstStyle/>
          <a:p>
            <a:pPr algn="ctr">
              <a:lnSpc>
                <a:spcPct val="80000"/>
              </a:lnSpc>
            </a:pPr>
            <a:r>
              <a:rPr lang="en-US" altLang="zh-CN" sz="3200" b="1" i="1">
                <a:solidFill>
                  <a:srgbClr val="FFFFFF"/>
                </a:solidFill>
                <a:latin typeface="浪漫雅圆"/>
                <a:ea typeface="微软雅黑" panose="020B0503020204020204" pitchFamily="34" charset="-122"/>
                <a:sym typeface="浪漫雅圆"/>
              </a:rPr>
              <a:t>01</a:t>
            </a:r>
            <a:endParaRPr lang="en-US" altLang="zh-CN" sz="3200" b="1" i="1">
              <a:solidFill>
                <a:srgbClr val="FFFFFF"/>
              </a:solidFill>
              <a:latin typeface="浪漫雅圆"/>
              <a:ea typeface="微软雅黑" panose="020B0503020204020204" pitchFamily="34" charset="-122"/>
              <a:sym typeface="浪漫雅圆"/>
            </a:endParaRPr>
          </a:p>
        </p:txBody>
      </p:sp>
      <p:sp>
        <p:nvSpPr>
          <p:cNvPr id="89106" name="TextBox 78"/>
          <p:cNvSpPr>
            <a:spLocks noChangeArrowheads="1"/>
          </p:cNvSpPr>
          <p:nvPr/>
        </p:nvSpPr>
        <p:spPr bwMode="auto">
          <a:xfrm>
            <a:off x="2590800" y="3213100"/>
            <a:ext cx="990600" cy="481013"/>
          </a:xfrm>
          <a:prstGeom prst="rect">
            <a:avLst/>
          </a:prstGeom>
          <a:noFill/>
          <a:ln w="9525">
            <a:noFill/>
            <a:miter lim="800000"/>
          </a:ln>
        </p:spPr>
        <p:txBody>
          <a:bodyPr>
            <a:spAutoFit/>
          </a:bodyPr>
          <a:lstStyle/>
          <a:p>
            <a:pPr algn="ctr">
              <a:lnSpc>
                <a:spcPct val="80000"/>
              </a:lnSpc>
            </a:pPr>
            <a:r>
              <a:rPr lang="en-US" altLang="zh-CN" sz="3200" b="1" i="1">
                <a:solidFill>
                  <a:srgbClr val="FFFFFF"/>
                </a:solidFill>
                <a:latin typeface="浪漫雅圆"/>
                <a:ea typeface="微软雅黑" panose="020B0503020204020204" pitchFamily="34" charset="-122"/>
                <a:sym typeface="浪漫雅圆"/>
              </a:rPr>
              <a:t>02</a:t>
            </a:r>
            <a:endParaRPr lang="en-US" altLang="zh-CN" sz="3200" b="1" i="1">
              <a:solidFill>
                <a:srgbClr val="FFFFFF"/>
              </a:solidFill>
              <a:latin typeface="浪漫雅圆"/>
              <a:ea typeface="微软雅黑" panose="020B0503020204020204" pitchFamily="34" charset="-122"/>
              <a:sym typeface="浪漫雅圆"/>
            </a:endParaRPr>
          </a:p>
        </p:txBody>
      </p:sp>
      <p:sp>
        <p:nvSpPr>
          <p:cNvPr id="89107" name="TextBox 80"/>
          <p:cNvSpPr>
            <a:spLocks noChangeArrowheads="1"/>
          </p:cNvSpPr>
          <p:nvPr/>
        </p:nvSpPr>
        <p:spPr bwMode="auto">
          <a:xfrm>
            <a:off x="2590800" y="3990975"/>
            <a:ext cx="990600" cy="481013"/>
          </a:xfrm>
          <a:prstGeom prst="rect">
            <a:avLst/>
          </a:prstGeom>
          <a:noFill/>
          <a:ln w="9525">
            <a:noFill/>
            <a:miter lim="800000"/>
          </a:ln>
        </p:spPr>
        <p:txBody>
          <a:bodyPr>
            <a:spAutoFit/>
          </a:bodyPr>
          <a:lstStyle/>
          <a:p>
            <a:pPr algn="ctr">
              <a:lnSpc>
                <a:spcPct val="80000"/>
              </a:lnSpc>
            </a:pPr>
            <a:r>
              <a:rPr lang="en-US" altLang="zh-CN" sz="3200" b="1" i="1">
                <a:solidFill>
                  <a:srgbClr val="FFFFFF"/>
                </a:solidFill>
                <a:latin typeface="浪漫雅圆"/>
                <a:ea typeface="微软雅黑" panose="020B0503020204020204" pitchFamily="34" charset="-122"/>
                <a:sym typeface="浪漫雅圆"/>
              </a:rPr>
              <a:t>03</a:t>
            </a:r>
            <a:endParaRPr lang="en-US" altLang="zh-CN" sz="3200" b="1" i="1">
              <a:solidFill>
                <a:srgbClr val="FFFFFF"/>
              </a:solidFill>
              <a:latin typeface="浪漫雅圆"/>
              <a:ea typeface="微软雅黑" panose="020B0503020204020204" pitchFamily="34" charset="-122"/>
              <a:sym typeface="浪漫雅圆"/>
            </a:endParaRPr>
          </a:p>
        </p:txBody>
      </p:sp>
      <p:sp>
        <p:nvSpPr>
          <p:cNvPr id="89108" name="TextBox 82"/>
          <p:cNvSpPr>
            <a:spLocks noChangeArrowheads="1"/>
          </p:cNvSpPr>
          <p:nvPr/>
        </p:nvSpPr>
        <p:spPr bwMode="auto">
          <a:xfrm>
            <a:off x="2590800" y="4756150"/>
            <a:ext cx="990600" cy="481013"/>
          </a:xfrm>
          <a:prstGeom prst="rect">
            <a:avLst/>
          </a:prstGeom>
          <a:noFill/>
          <a:ln w="9525">
            <a:noFill/>
            <a:miter lim="800000"/>
          </a:ln>
        </p:spPr>
        <p:txBody>
          <a:bodyPr>
            <a:spAutoFit/>
          </a:bodyPr>
          <a:lstStyle/>
          <a:p>
            <a:pPr algn="ctr">
              <a:lnSpc>
                <a:spcPct val="80000"/>
              </a:lnSpc>
            </a:pPr>
            <a:r>
              <a:rPr lang="en-US" altLang="zh-CN" sz="3200" b="1" i="1">
                <a:solidFill>
                  <a:srgbClr val="FFFFFF"/>
                </a:solidFill>
                <a:latin typeface="浪漫雅圆"/>
                <a:ea typeface="微软雅黑" panose="020B0503020204020204" pitchFamily="34" charset="-122"/>
                <a:sym typeface="浪漫雅圆"/>
              </a:rPr>
              <a:t>04</a:t>
            </a:r>
            <a:endParaRPr lang="en-US" altLang="zh-CN" sz="3200" b="1" i="1">
              <a:solidFill>
                <a:srgbClr val="FFFFFF"/>
              </a:solidFill>
              <a:latin typeface="浪漫雅圆"/>
              <a:ea typeface="微软雅黑" panose="020B0503020204020204" pitchFamily="34" charset="-122"/>
              <a:sym typeface="浪漫雅圆"/>
            </a:endParaRPr>
          </a:p>
        </p:txBody>
      </p:sp>
      <p:sp>
        <p:nvSpPr>
          <p:cNvPr id="89109" name="TextBox 84"/>
          <p:cNvSpPr>
            <a:spLocks noChangeArrowheads="1"/>
          </p:cNvSpPr>
          <p:nvPr/>
        </p:nvSpPr>
        <p:spPr bwMode="auto">
          <a:xfrm>
            <a:off x="3983038" y="2520950"/>
            <a:ext cx="6999287" cy="369888"/>
          </a:xfrm>
          <a:prstGeom prst="rect">
            <a:avLst/>
          </a:prstGeom>
          <a:noFill/>
          <a:ln w="9525">
            <a:noFill/>
            <a:miter lim="800000"/>
          </a:ln>
        </p:spPr>
        <p:txBody>
          <a:bodyPr>
            <a:spAutoFit/>
          </a:bodyPr>
          <a:lstStyle/>
          <a:p>
            <a:r>
              <a:rPr lang="zh-CN" altLang="en-US" b="1" i="1">
                <a:solidFill>
                  <a:srgbClr val="FFFFFF"/>
                </a:solidFill>
                <a:latin typeface="微软雅黑" panose="020B0503020204020204" pitchFamily="34" charset="-122"/>
                <a:ea typeface="微软雅黑" panose="020B0503020204020204" pitchFamily="34" charset="-122"/>
                <a:sym typeface="Arial" panose="020B0604020202020204" pitchFamily="34" charset="0"/>
              </a:rPr>
              <a:t>判断各购物中心租金的合理性</a:t>
            </a:r>
            <a:endParaRPr lang="zh-CN" altLang="en-US" b="1" i="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9110" name="TextBox 85"/>
          <p:cNvSpPr>
            <a:spLocks noChangeArrowheads="1"/>
          </p:cNvSpPr>
          <p:nvPr/>
        </p:nvSpPr>
        <p:spPr bwMode="auto">
          <a:xfrm>
            <a:off x="3983038" y="3270250"/>
            <a:ext cx="6997700" cy="368300"/>
          </a:xfrm>
          <a:prstGeom prst="rect">
            <a:avLst/>
          </a:prstGeom>
          <a:noFill/>
          <a:ln w="9525">
            <a:noFill/>
            <a:miter lim="800000"/>
          </a:ln>
        </p:spPr>
        <p:txBody>
          <a:bodyPr>
            <a:spAutoFit/>
          </a:bodyPr>
          <a:lstStyle/>
          <a:p>
            <a:r>
              <a:rPr lang="zh-CN" altLang="en-US" b="1" i="1">
                <a:solidFill>
                  <a:srgbClr val="FFFFFF"/>
                </a:solidFill>
                <a:latin typeface="微软雅黑" panose="020B0503020204020204" pitchFamily="34" charset="-122"/>
                <a:ea typeface="微软雅黑" panose="020B0503020204020204" pitchFamily="34" charset="-122"/>
                <a:sym typeface="Arial" panose="020B0604020202020204" pitchFamily="34" charset="0"/>
              </a:rPr>
              <a:t>品牌关注度及业态关注度的实时统计</a:t>
            </a:r>
            <a:endParaRPr lang="zh-CN" altLang="en-US" b="1" i="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9111" name="TextBox 86"/>
          <p:cNvSpPr>
            <a:spLocks noChangeArrowheads="1"/>
          </p:cNvSpPr>
          <p:nvPr/>
        </p:nvSpPr>
        <p:spPr bwMode="auto">
          <a:xfrm>
            <a:off x="3941763" y="4037013"/>
            <a:ext cx="6994525" cy="368300"/>
          </a:xfrm>
          <a:prstGeom prst="rect">
            <a:avLst/>
          </a:prstGeom>
          <a:noFill/>
          <a:ln w="9525">
            <a:noFill/>
            <a:miter lim="800000"/>
          </a:ln>
        </p:spPr>
        <p:txBody>
          <a:bodyPr>
            <a:spAutoFit/>
          </a:bodyPr>
          <a:lstStyle/>
          <a:p>
            <a:r>
              <a:rPr lang="zh-CN" altLang="en-US" b="1" i="1">
                <a:solidFill>
                  <a:srgbClr val="FFFFFF"/>
                </a:solidFill>
                <a:latin typeface="微软雅黑" panose="020B0503020204020204" pitchFamily="34" charset="-122"/>
                <a:ea typeface="微软雅黑" panose="020B0503020204020204" pitchFamily="34" charset="-122"/>
                <a:sym typeface="Arial" panose="020B0604020202020204" pitchFamily="34" charset="0"/>
              </a:rPr>
              <a:t>客流高峰时段规律</a:t>
            </a:r>
            <a:endParaRPr lang="zh-CN" altLang="en-US" b="1" i="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9112" name="TextBox 87"/>
          <p:cNvSpPr>
            <a:spLocks noChangeArrowheads="1"/>
          </p:cNvSpPr>
          <p:nvPr/>
        </p:nvSpPr>
        <p:spPr bwMode="auto">
          <a:xfrm>
            <a:off x="3941763" y="4795838"/>
            <a:ext cx="7002462" cy="368300"/>
          </a:xfrm>
          <a:prstGeom prst="rect">
            <a:avLst/>
          </a:prstGeom>
          <a:noFill/>
          <a:ln w="9525">
            <a:noFill/>
            <a:miter lim="800000"/>
          </a:ln>
        </p:spPr>
        <p:txBody>
          <a:bodyPr>
            <a:spAutoFit/>
          </a:bodyPr>
          <a:lstStyle/>
          <a:p>
            <a:r>
              <a:rPr lang="zh-CN" altLang="en-US" b="1" i="1">
                <a:solidFill>
                  <a:srgbClr val="FFFFFF"/>
                </a:solidFill>
                <a:latin typeface="微软雅黑" panose="020B0503020204020204" pitchFamily="34" charset="-122"/>
                <a:ea typeface="微软雅黑" panose="020B0503020204020204" pitchFamily="34" charset="-122"/>
                <a:sym typeface="Arial" panose="020B0604020202020204" pitchFamily="34" charset="0"/>
              </a:rPr>
              <a:t>实时评估营销活动效果，评估广告宣传效果</a:t>
            </a:r>
            <a:endParaRPr lang="zh-CN" altLang="en-US" b="1" i="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9113" name="矩形 70"/>
          <p:cNvSpPr>
            <a:spLocks noChangeArrowheads="1"/>
          </p:cNvSpPr>
          <p:nvPr/>
        </p:nvSpPr>
        <p:spPr bwMode="auto">
          <a:xfrm>
            <a:off x="1751013" y="5395913"/>
            <a:ext cx="1957387" cy="720725"/>
          </a:xfrm>
          <a:prstGeom prst="rect">
            <a:avLst/>
          </a:prstGeom>
          <a:solidFill>
            <a:srgbClr val="7030A0"/>
          </a:solidFill>
          <a:ln w="9525">
            <a:noFill/>
            <a:miter lim="800000"/>
          </a:ln>
        </p:spPr>
        <p:txBody>
          <a:bodyPr anchor="ctr"/>
          <a:lstStyle/>
          <a:p>
            <a:pPr algn="ctr"/>
            <a:endParaRPr lang="zh-CN" altLang="zh-CN" b="1" i="1">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sp>
        <p:nvSpPr>
          <p:cNvPr id="89114" name="矩形 7"/>
          <p:cNvSpPr>
            <a:spLocks noChangeArrowheads="1"/>
          </p:cNvSpPr>
          <p:nvPr/>
        </p:nvSpPr>
        <p:spPr bwMode="auto">
          <a:xfrm>
            <a:off x="1355725" y="5092700"/>
            <a:ext cx="344488" cy="1036638"/>
          </a:xfrm>
          <a:custGeom>
            <a:avLst/>
            <a:gdLst>
              <a:gd name="T0" fmla="*/ 10190 w 381944"/>
              <a:gd name="T1" fmla="*/ 0 h 995653"/>
              <a:gd name="T2" fmla="*/ 310705 w 381944"/>
              <a:gd name="T3" fmla="*/ 298499 h 995653"/>
              <a:gd name="T4" fmla="*/ 310705 w 381944"/>
              <a:gd name="T5" fmla="*/ 1078483 h 995653"/>
              <a:gd name="T6" fmla="*/ 0 w 381944"/>
              <a:gd name="T7" fmla="*/ 712145 h 995653"/>
              <a:gd name="T8" fmla="*/ 10190 w 381944"/>
              <a:gd name="T9" fmla="*/ 0 h 995653"/>
              <a:gd name="T10" fmla="*/ 0 60000 65536"/>
              <a:gd name="T11" fmla="*/ 0 60000 65536"/>
              <a:gd name="T12" fmla="*/ 0 60000 65536"/>
              <a:gd name="T13" fmla="*/ 0 60000 65536"/>
              <a:gd name="T14" fmla="*/ 0 60000 65536"/>
              <a:gd name="T15" fmla="*/ 0 w 381944"/>
              <a:gd name="T16" fmla="*/ 0 h 995653"/>
              <a:gd name="T17" fmla="*/ 381944 w 381944"/>
              <a:gd name="T18" fmla="*/ 995653 h 995653"/>
            </a:gdLst>
            <a:ahLst/>
            <a:cxnLst>
              <a:cxn ang="T10">
                <a:pos x="T0" y="T1"/>
              </a:cxn>
              <a:cxn ang="T11">
                <a:pos x="T2" y="T3"/>
              </a:cxn>
              <a:cxn ang="T12">
                <a:pos x="T4" y="T5"/>
              </a:cxn>
              <a:cxn ang="T13">
                <a:pos x="T6" y="T7"/>
              </a:cxn>
              <a:cxn ang="T14">
                <a:pos x="T8" y="T9"/>
              </a:cxn>
            </a:cxnLst>
            <a:rect l="T15" t="T16" r="T17" b="T18"/>
            <a:pathLst>
              <a:path w="381944" h="995653">
                <a:moveTo>
                  <a:pt x="12526" y="0"/>
                </a:moveTo>
                <a:lnTo>
                  <a:pt x="381944" y="275573"/>
                </a:lnTo>
                <a:lnTo>
                  <a:pt x="381944" y="995653"/>
                </a:lnTo>
                <a:lnTo>
                  <a:pt x="0" y="657450"/>
                </a:lnTo>
                <a:lnTo>
                  <a:pt x="12526" y="0"/>
                </a:lnTo>
                <a:close/>
              </a:path>
            </a:pathLst>
          </a:custGeom>
          <a:solidFill>
            <a:srgbClr val="7030A0"/>
          </a:solidFill>
          <a:ln w="9525">
            <a:noFill/>
            <a:round/>
          </a:ln>
        </p:spPr>
        <p:txBody>
          <a:bodyPr anchor="ctr"/>
          <a:lstStyle/>
          <a:p>
            <a:endParaRPr lang="zh-CN" altLang="en-US"/>
          </a:p>
        </p:txBody>
      </p:sp>
      <p:sp>
        <p:nvSpPr>
          <p:cNvPr id="89115" name="TextBox 87"/>
          <p:cNvSpPr>
            <a:spLocks noChangeArrowheads="1"/>
          </p:cNvSpPr>
          <p:nvPr/>
        </p:nvSpPr>
        <p:spPr bwMode="auto">
          <a:xfrm>
            <a:off x="3941763" y="5570538"/>
            <a:ext cx="6973887" cy="369887"/>
          </a:xfrm>
          <a:prstGeom prst="rect">
            <a:avLst/>
          </a:prstGeom>
          <a:noFill/>
          <a:ln w="9525">
            <a:noFill/>
            <a:miter lim="800000"/>
          </a:ln>
        </p:spPr>
        <p:txBody>
          <a:bodyPr>
            <a:spAutoFit/>
          </a:bodyPr>
          <a:lstStyle/>
          <a:p>
            <a:r>
              <a:rPr lang="zh-CN" altLang="en-US" b="1" i="1">
                <a:solidFill>
                  <a:srgbClr val="FFFFFF"/>
                </a:solidFill>
                <a:latin typeface="微软雅黑" panose="020B0503020204020204" pitchFamily="34" charset="-122"/>
                <a:ea typeface="微软雅黑" panose="020B0503020204020204" pitchFamily="34" charset="-122"/>
                <a:sym typeface="Arial" panose="020B0604020202020204" pitchFamily="34" charset="0"/>
              </a:rPr>
              <a:t>多维度</a:t>
            </a:r>
            <a:r>
              <a:rPr lang="en-US" altLang="zh-CN" b="1" i="1">
                <a:solidFill>
                  <a:srgbClr val="FFFFFF"/>
                </a:solidFill>
                <a:latin typeface="微软雅黑" panose="020B0503020204020204" pitchFamily="34" charset="-122"/>
                <a:ea typeface="微软雅黑" panose="020B0503020204020204" pitchFamily="34" charset="-122"/>
                <a:sym typeface="Arial" panose="020B0604020202020204" pitchFamily="34" charset="0"/>
              </a:rPr>
              <a:t>KPI</a:t>
            </a:r>
            <a:r>
              <a:rPr lang="zh-CN" altLang="en-US" b="1" i="1">
                <a:solidFill>
                  <a:srgbClr val="FFFFFF"/>
                </a:solidFill>
                <a:latin typeface="微软雅黑" panose="020B0503020204020204" pitchFamily="34" charset="-122"/>
                <a:ea typeface="微软雅黑" panose="020B0503020204020204" pitchFamily="34" charset="-122"/>
                <a:sym typeface="Arial" panose="020B0604020202020204" pitchFamily="34" charset="0"/>
              </a:rPr>
              <a:t>挖掘各品牌运营潜在问题</a:t>
            </a:r>
            <a:endParaRPr lang="zh-CN" altLang="en-US" b="1" i="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9116" name="TextBox 82"/>
          <p:cNvSpPr>
            <a:spLocks noChangeArrowheads="1"/>
          </p:cNvSpPr>
          <p:nvPr/>
        </p:nvSpPr>
        <p:spPr bwMode="auto">
          <a:xfrm>
            <a:off x="2586038" y="5535613"/>
            <a:ext cx="990600" cy="485775"/>
          </a:xfrm>
          <a:prstGeom prst="rect">
            <a:avLst/>
          </a:prstGeom>
          <a:noFill/>
          <a:ln w="9525">
            <a:noFill/>
            <a:miter lim="800000"/>
          </a:ln>
        </p:spPr>
        <p:txBody>
          <a:bodyPr>
            <a:spAutoFit/>
          </a:bodyPr>
          <a:lstStyle/>
          <a:p>
            <a:pPr algn="ctr">
              <a:lnSpc>
                <a:spcPct val="80000"/>
              </a:lnSpc>
            </a:pPr>
            <a:r>
              <a:rPr lang="en-US" altLang="zh-CN" sz="3200" b="1" i="1">
                <a:solidFill>
                  <a:srgbClr val="FFFFFF"/>
                </a:solidFill>
                <a:latin typeface="浪漫雅圆"/>
                <a:ea typeface="微软雅黑" panose="020B0503020204020204" pitchFamily="34" charset="-122"/>
                <a:sym typeface="浪漫雅圆"/>
              </a:rPr>
              <a:t>05</a:t>
            </a:r>
            <a:endParaRPr lang="en-US" altLang="zh-CN" sz="3200" b="1" i="1">
              <a:solidFill>
                <a:srgbClr val="FFFFFF"/>
              </a:solidFill>
              <a:latin typeface="浪漫雅圆"/>
              <a:ea typeface="微软雅黑" panose="020B0503020204020204" pitchFamily="34" charset="-122"/>
              <a:sym typeface="浪漫雅圆"/>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588" y="4546600"/>
            <a:ext cx="12217400" cy="2311400"/>
          </a:xfrm>
          <a:prstGeom prst="rect">
            <a:avLst/>
          </a:prstGeom>
          <a:solidFill>
            <a:srgbClr val="BF2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solidFill>
                <a:prstClr val="white"/>
              </a:solidFill>
            </a:endParaRPr>
          </a:p>
        </p:txBody>
      </p:sp>
      <p:sp>
        <p:nvSpPr>
          <p:cNvPr id="2" name="矩形 3"/>
          <p:cNvSpPr/>
          <p:nvPr/>
        </p:nvSpPr>
        <p:spPr>
          <a:xfrm>
            <a:off x="0" y="4546600"/>
            <a:ext cx="12217400" cy="2311400"/>
          </a:xfrm>
          <a:prstGeom prst="rect">
            <a:avLst/>
          </a:prstGeom>
          <a:solidFill>
            <a:srgbClr val="BF2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solidFill>
                <a:prstClr val="white"/>
              </a:solidFill>
            </a:endParaRPr>
          </a:p>
        </p:txBody>
      </p:sp>
      <p:sp>
        <p:nvSpPr>
          <p:cNvPr id="91139" name="TextBox 1"/>
          <p:cNvSpPr txBox="1">
            <a:spLocks noChangeArrowheads="1"/>
          </p:cNvSpPr>
          <p:nvPr/>
        </p:nvSpPr>
        <p:spPr bwMode="auto">
          <a:xfrm>
            <a:off x="5421313" y="2290763"/>
            <a:ext cx="5816600" cy="1311275"/>
          </a:xfrm>
          <a:prstGeom prst="rect">
            <a:avLst/>
          </a:prstGeom>
          <a:noFill/>
          <a:ln w="9525">
            <a:noFill/>
            <a:miter lim="800000"/>
          </a:ln>
        </p:spPr>
        <p:txBody>
          <a:bodyPr>
            <a:spAutoFit/>
          </a:bodyPr>
          <a:lstStyle/>
          <a:p>
            <a:pPr defTabSz="1014095"/>
            <a:r>
              <a:rPr lang="en-US" altLang="zh-CN" sz="8000" b="1">
                <a:solidFill>
                  <a:srgbClr val="BF232E"/>
                </a:solidFill>
                <a:latin typeface="华文新魏" panose="02010800040101010101" pitchFamily="2" charset="-122"/>
                <a:ea typeface="华文新魏" panose="02010800040101010101" pitchFamily="2" charset="-122"/>
              </a:rPr>
              <a:t>Thank you</a:t>
            </a:r>
            <a:endParaRPr lang="zh-CN" altLang="en-US" sz="8000" b="1">
              <a:solidFill>
                <a:srgbClr val="BF232E"/>
              </a:solidFill>
              <a:latin typeface="华文新魏" panose="02010800040101010101" pitchFamily="2" charset="-122"/>
              <a:ea typeface="华文新魏" panose="02010800040101010101" pitchFamily="2" charset="-122"/>
            </a:endParaRPr>
          </a:p>
        </p:txBody>
      </p:sp>
      <p:sp>
        <p:nvSpPr>
          <p:cNvPr id="91140" name="TextBox 1"/>
          <p:cNvSpPr txBox="1">
            <a:spLocks noChangeArrowheads="1"/>
          </p:cNvSpPr>
          <p:nvPr/>
        </p:nvSpPr>
        <p:spPr bwMode="auto">
          <a:xfrm>
            <a:off x="1111250" y="5173663"/>
            <a:ext cx="9340850" cy="519112"/>
          </a:xfrm>
          <a:prstGeom prst="rect">
            <a:avLst/>
          </a:prstGeom>
          <a:noFill/>
          <a:ln w="9525">
            <a:noFill/>
            <a:miter lim="800000"/>
          </a:ln>
        </p:spPr>
        <p:txBody>
          <a:bodyPr>
            <a:spAutoFit/>
          </a:bodyPr>
          <a:lstStyle/>
          <a:p>
            <a:pPr defTabSz="1014095"/>
            <a:r>
              <a:rPr lang="zh-CN" altLang="en-US" sz="2800" b="1">
                <a:solidFill>
                  <a:srgbClr val="FFFFFF"/>
                </a:solidFill>
                <a:latin typeface="微软雅黑" panose="020B0503020204020204" pitchFamily="34" charset="-122"/>
                <a:ea typeface="微软雅黑" panose="020B0503020204020204" pitchFamily="34" charset="-122"/>
              </a:rPr>
              <a:t>金谷子致力于追求科学、艺术和人文的完美融合</a:t>
            </a:r>
            <a:endParaRPr lang="en-US" altLang="zh-CN" sz="2800" b="1">
              <a:solidFill>
                <a:srgbClr val="FFFFFF"/>
              </a:solidFill>
              <a:latin typeface="微软雅黑" panose="020B0503020204020204" pitchFamily="34" charset="-122"/>
              <a:ea typeface="微软雅黑" panose="020B0503020204020204" pitchFamily="34" charset="-122"/>
            </a:endParaRPr>
          </a:p>
        </p:txBody>
      </p:sp>
      <p:sp>
        <p:nvSpPr>
          <p:cNvPr id="91141" name="TextBox 1"/>
          <p:cNvSpPr txBox="1">
            <a:spLocks noChangeArrowheads="1"/>
          </p:cNvSpPr>
          <p:nvPr/>
        </p:nvSpPr>
        <p:spPr bwMode="auto">
          <a:xfrm>
            <a:off x="1079500" y="5848350"/>
            <a:ext cx="8558213" cy="336550"/>
          </a:xfrm>
          <a:prstGeom prst="rect">
            <a:avLst/>
          </a:prstGeom>
          <a:noFill/>
          <a:ln w="9525">
            <a:noFill/>
            <a:miter lim="800000"/>
          </a:ln>
        </p:spPr>
        <p:txBody>
          <a:bodyPr>
            <a:spAutoFit/>
          </a:bodyPr>
          <a:lstStyle/>
          <a:p>
            <a:pPr defTabSz="1014095"/>
            <a:r>
              <a:rPr lang="en-US" altLang="zh-CN" sz="1600" b="1">
                <a:solidFill>
                  <a:srgbClr val="FFFFFF"/>
                </a:solidFill>
                <a:latin typeface="微软雅黑" panose="020B0503020204020204" pitchFamily="34" charset="-122"/>
                <a:ea typeface="微软雅黑" panose="020B0503020204020204" pitchFamily="34" charset="-122"/>
              </a:rPr>
              <a:t>©2017 </a:t>
            </a:r>
            <a:r>
              <a:rPr lang="zh-CN" altLang="en-US" sz="1600" b="1">
                <a:solidFill>
                  <a:srgbClr val="FFFFFF"/>
                </a:solidFill>
                <a:latin typeface="微软雅黑" panose="020B0503020204020204" pitchFamily="34" charset="-122"/>
                <a:ea typeface="微软雅黑" panose="020B0503020204020204" pitchFamily="34" charset="-122"/>
              </a:rPr>
              <a:t>惠州金谷子网络科技有限公司 </a:t>
            </a:r>
            <a:r>
              <a:rPr lang="en-US" altLang="zh-CN" sz="1600" b="1">
                <a:solidFill>
                  <a:srgbClr val="FFFFFF"/>
                </a:solidFill>
                <a:latin typeface="微软雅黑" panose="020B0503020204020204" pitchFamily="34" charset="-122"/>
                <a:ea typeface="微软雅黑" panose="020B0503020204020204" pitchFamily="34" charset="-122"/>
              </a:rPr>
              <a:t>| Huizhou Sivolcy Network Technology Co.,Ltd</a:t>
            </a:r>
            <a:endParaRPr lang="en-US" altLang="zh-CN" sz="1600" b="1">
              <a:solidFill>
                <a:srgbClr val="FFFFFF"/>
              </a:solidFill>
              <a:latin typeface="微软雅黑" panose="020B0503020204020204" pitchFamily="34" charset="-122"/>
              <a:ea typeface="微软雅黑" panose="020B0503020204020204" pitchFamily="34" charset="-122"/>
            </a:endParaRPr>
          </a:p>
        </p:txBody>
      </p:sp>
      <p:pic>
        <p:nvPicPr>
          <p:cNvPr id="91142" name="Picture 7" descr="惠州金谷子网络科技有限公司"/>
          <p:cNvPicPr>
            <a:picLocks noChangeAspect="1" noChangeArrowheads="1"/>
          </p:cNvPicPr>
          <p:nvPr/>
        </p:nvPicPr>
        <p:blipFill>
          <a:blip r:embed="rId1"/>
          <a:srcRect/>
          <a:stretch>
            <a:fillRect/>
          </a:stretch>
        </p:blipFill>
        <p:spPr bwMode="auto">
          <a:xfrm>
            <a:off x="222250" y="323850"/>
            <a:ext cx="5041900" cy="4165600"/>
          </a:xfrm>
          <a:prstGeom prst="rect">
            <a:avLst/>
          </a:prstGeom>
          <a:noFill/>
          <a:ln w="9525">
            <a:noFill/>
            <a:miter lim="800000"/>
            <a:headEnd/>
            <a:tailEnd/>
          </a:ln>
        </p:spPr>
      </p:pic>
    </p:spTree>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2440</Words>
  <Application>WPS 演示</Application>
  <PresentationFormat>自定义</PresentationFormat>
  <Paragraphs>551</Paragraphs>
  <Slides>29</Slides>
  <Notes>27</Notes>
  <HiddenSlides>0</HiddenSlides>
  <MMClips>2</MMClips>
  <ScaleCrop>false</ScaleCrop>
  <HeadingPairs>
    <vt:vector size="6" baseType="variant">
      <vt:variant>
        <vt:lpstr>已用的字体</vt:lpstr>
      </vt:variant>
      <vt:variant>
        <vt:i4>21</vt:i4>
      </vt:variant>
      <vt:variant>
        <vt:lpstr>主题</vt:lpstr>
      </vt:variant>
      <vt:variant>
        <vt:i4>3</vt:i4>
      </vt:variant>
      <vt:variant>
        <vt:lpstr>幻灯片标题</vt:lpstr>
      </vt:variant>
      <vt:variant>
        <vt:i4>29</vt:i4>
      </vt:variant>
    </vt:vector>
  </HeadingPairs>
  <TitlesOfParts>
    <vt:vector size="53" baseType="lpstr">
      <vt:lpstr>Arial</vt:lpstr>
      <vt:lpstr>宋体</vt:lpstr>
      <vt:lpstr>Wingdings</vt:lpstr>
      <vt:lpstr>等线</vt:lpstr>
      <vt:lpstr>等线 Light</vt:lpstr>
      <vt:lpstr>Calibri Light</vt:lpstr>
      <vt:lpstr>微软雅黑</vt:lpstr>
      <vt:lpstr>Calibri</vt:lpstr>
      <vt:lpstr>华文细黑</vt:lpstr>
      <vt:lpstr>Arial</vt:lpstr>
      <vt:lpstr>Verdana</vt:lpstr>
      <vt:lpstr>楷体</vt:lpstr>
      <vt:lpstr>黑体</vt:lpstr>
      <vt:lpstr>Arial Unicode MS</vt:lpstr>
      <vt:lpstr>AMGDT</vt:lpstr>
      <vt:lpstr>方正姚体</vt:lpstr>
      <vt:lpstr>Segoe UI</vt:lpstr>
      <vt:lpstr>Verdana</vt:lpstr>
      <vt:lpstr>华康俪金黑W8</vt:lpstr>
      <vt:lpstr>浪漫雅圆</vt:lpstr>
      <vt:lpstr>华文新魏</vt:lpstr>
      <vt:lpstr>Office 主题​​</vt:lpstr>
      <vt:lpstr>2_Office 主题</vt:lpstr>
      <vt:lpstr>1_Office 主题​​</vt:lpstr>
      <vt:lpstr>PowerPoint 演示文稿</vt:lpstr>
      <vt:lpstr>目录</vt:lpstr>
      <vt:lpstr>PowerPoint 演示文稿</vt:lpstr>
      <vt:lpstr>PowerPoint 演示文稿</vt:lpstr>
      <vt:lpstr>PowerPoint 演示文稿</vt:lpstr>
      <vt:lpstr>PowerPoint 演示文稿</vt:lpstr>
      <vt:lpstr>PowerPoint 演示文稿</vt:lpstr>
      <vt:lpstr>目录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目录</vt:lpstr>
      <vt:lpstr>PowerPoint 演示文稿</vt:lpstr>
      <vt:lpstr>PowerPoint 演示文稿</vt:lpstr>
      <vt:lpstr>PowerPoint 演示文稿</vt:lpstr>
      <vt:lpstr>目录</vt:lpstr>
      <vt:lpstr>PowerPoint 演示文稿</vt:lpstr>
      <vt:lpstr>目录</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梁耀文</dc:creator>
  <cp:lastModifiedBy>Administrator</cp:lastModifiedBy>
  <cp:revision>32</cp:revision>
  <dcterms:created xsi:type="dcterms:W3CDTF">2017-08-23T03:09:00Z</dcterms:created>
  <dcterms:modified xsi:type="dcterms:W3CDTF">2017-08-28T01:28:35Z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